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3" r:id="rId4"/>
    <p:sldId id="29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 snapToGrid="0" snapToObjects="1">
      <p:cViewPr varScale="1">
        <p:scale>
          <a:sx n="63" d="100"/>
          <a:sy n="63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695149-8A9C-4AFB-86AE-E06FEB44C18B}" type="datetimeFigureOut">
              <a:rPr lang="en-US" altLang="en-US"/>
              <a:pPr/>
              <a:t>2/10/2016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A66DA2-8E70-4226-8458-731993D80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38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F60596-142C-43A6-B177-4EA6B2D3397B}" type="datetimeFigureOut">
              <a:rPr lang="en-US" altLang="en-US"/>
              <a:pPr/>
              <a:t>2/10/2016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F5AF93-4F7E-4946-991B-B5E33F814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684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7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718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A0BD5DD-8C14-4C6D-91AF-1FAE3EE6F5FD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30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3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15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714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44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+mn-cs"/>
              </a:rPr>
              <a:t>The second commissioned work is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+mn-cs"/>
              </a:rPr>
              <a:t>Baltimore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+mn-cs"/>
              </a:rPr>
              <a:t> by playwright Kirsten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+mn-cs"/>
              </a:rPr>
              <a:t>Greenidge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+mn-cs"/>
              </a:rPr>
              <a:t>. Consortium members will produce the play during the 2015-2016 season.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260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AF93-4F7E-4946-991B-B5E33F81472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88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286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1pPr>
            <a:lvl2pPr marL="43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7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8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08CE-90D0-4AB0-B325-650772A67D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68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507B7-F39B-4E6C-915B-4ECB677415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66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2F7D2-340B-4ABC-BFA7-334F2DD8CE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30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429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1pPr>
            <a:lvl2pPr marL="435437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2pPr>
            <a:lvl3pPr marL="87087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312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74174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217718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6126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304806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48349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C201A-023F-4F27-993D-5D8B6442B3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10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667"/>
            </a:lvl1pPr>
            <a:lvl2pPr>
              <a:defRPr sz="2286"/>
            </a:lvl2pPr>
            <a:lvl3pPr>
              <a:defRPr sz="190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667"/>
            </a:lvl1pPr>
            <a:lvl2pPr>
              <a:defRPr sz="2286"/>
            </a:lvl2pPr>
            <a:lvl3pPr>
              <a:defRPr sz="190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D8AEA-F423-4889-A1C6-7F53B4F0D3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63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905" b="1">
                <a:solidFill>
                  <a:schemeClr val="tx2"/>
                </a:solidFill>
              </a:defRPr>
            </a:lvl1pPr>
            <a:lvl2pPr marL="435437" indent="0">
              <a:buNone/>
              <a:defRPr sz="1905" b="1"/>
            </a:lvl2pPr>
            <a:lvl3pPr marL="870875" indent="0">
              <a:buNone/>
              <a:defRPr sz="1714" b="1"/>
            </a:lvl3pPr>
            <a:lvl4pPr marL="1306312" indent="0">
              <a:buNone/>
              <a:defRPr sz="1524" b="1"/>
            </a:lvl4pPr>
            <a:lvl5pPr marL="1741749" indent="0">
              <a:buNone/>
              <a:defRPr sz="1524" b="1"/>
            </a:lvl5pPr>
            <a:lvl6pPr marL="2177186" indent="0">
              <a:buNone/>
              <a:defRPr sz="1524" b="1"/>
            </a:lvl6pPr>
            <a:lvl7pPr marL="2612624" indent="0">
              <a:buNone/>
              <a:defRPr sz="1524" b="1"/>
            </a:lvl7pPr>
            <a:lvl8pPr marL="3048061" indent="0">
              <a:buNone/>
              <a:defRPr sz="1524" b="1"/>
            </a:lvl8pPr>
            <a:lvl9pPr marL="3483498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286"/>
            </a:lvl1pPr>
            <a:lvl2pPr>
              <a:defRPr sz="1905"/>
            </a:lvl2pPr>
            <a:lvl3pPr>
              <a:defRPr sz="171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905" b="1">
                <a:solidFill>
                  <a:schemeClr val="tx2"/>
                </a:solidFill>
              </a:defRPr>
            </a:lvl1pPr>
            <a:lvl2pPr marL="435437" indent="0">
              <a:buNone/>
              <a:defRPr sz="1905" b="1"/>
            </a:lvl2pPr>
            <a:lvl3pPr marL="870875" indent="0">
              <a:buNone/>
              <a:defRPr sz="1714" b="1"/>
            </a:lvl3pPr>
            <a:lvl4pPr marL="1306312" indent="0">
              <a:buNone/>
              <a:defRPr sz="1524" b="1"/>
            </a:lvl4pPr>
            <a:lvl5pPr marL="1741749" indent="0">
              <a:buNone/>
              <a:defRPr sz="1524" b="1"/>
            </a:lvl5pPr>
            <a:lvl6pPr marL="2177186" indent="0">
              <a:buNone/>
              <a:defRPr sz="1524" b="1"/>
            </a:lvl6pPr>
            <a:lvl7pPr marL="2612624" indent="0">
              <a:buNone/>
              <a:defRPr sz="1524" b="1"/>
            </a:lvl7pPr>
            <a:lvl8pPr marL="3048061" indent="0">
              <a:buNone/>
              <a:defRPr sz="1524" b="1"/>
            </a:lvl8pPr>
            <a:lvl9pPr marL="3483498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286"/>
            </a:lvl1pPr>
            <a:lvl2pPr>
              <a:defRPr sz="1905"/>
            </a:lvl2pPr>
            <a:lvl3pPr>
              <a:defRPr sz="171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9F038-5591-4F54-AD46-E14FEEAAB7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51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2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FC90F-3172-4F46-B46A-9864A11D813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52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095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524"/>
            </a:lvl1pPr>
            <a:lvl2pPr marL="435437" indent="0">
              <a:buNone/>
              <a:defRPr sz="1143"/>
            </a:lvl2pPr>
            <a:lvl3pPr marL="870875" indent="0">
              <a:buNone/>
              <a:defRPr sz="952"/>
            </a:lvl3pPr>
            <a:lvl4pPr marL="1306312" indent="0">
              <a:buNone/>
              <a:defRPr sz="857"/>
            </a:lvl4pPr>
            <a:lvl5pPr marL="1741749" indent="0">
              <a:buNone/>
              <a:defRPr sz="857"/>
            </a:lvl5pPr>
            <a:lvl6pPr marL="2177186" indent="0">
              <a:buNone/>
              <a:defRPr sz="857"/>
            </a:lvl6pPr>
            <a:lvl7pPr marL="2612624" indent="0">
              <a:buNone/>
              <a:defRPr sz="857"/>
            </a:lvl7pPr>
            <a:lvl8pPr marL="3048061" indent="0">
              <a:buNone/>
              <a:defRPr sz="857"/>
            </a:lvl8pPr>
            <a:lvl9pPr marL="3483498" indent="0">
              <a:buNone/>
              <a:defRPr sz="85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E948D-714D-4154-8D8D-8C7D22F7BC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63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095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048"/>
            </a:lvl1pPr>
            <a:lvl2pPr marL="435437" indent="0">
              <a:buNone/>
              <a:defRPr sz="2667"/>
            </a:lvl2pPr>
            <a:lvl3pPr marL="870875" indent="0">
              <a:buNone/>
              <a:defRPr sz="2286"/>
            </a:lvl3pPr>
            <a:lvl4pPr marL="1306312" indent="0">
              <a:buNone/>
              <a:defRPr sz="1905"/>
            </a:lvl4pPr>
            <a:lvl5pPr marL="1741749" indent="0">
              <a:buNone/>
              <a:defRPr sz="1905"/>
            </a:lvl5pPr>
            <a:lvl6pPr marL="2177186" indent="0">
              <a:buNone/>
              <a:defRPr sz="1905"/>
            </a:lvl6pPr>
            <a:lvl7pPr marL="2612624" indent="0">
              <a:buNone/>
              <a:defRPr sz="1905"/>
            </a:lvl7pPr>
            <a:lvl8pPr marL="3048061" indent="0">
              <a:buNone/>
              <a:defRPr sz="1905"/>
            </a:lvl8pPr>
            <a:lvl9pPr marL="3483498" indent="0">
              <a:buNone/>
              <a:defRPr sz="1905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524"/>
            </a:lvl1pPr>
            <a:lvl2pPr marL="435437" indent="0">
              <a:buNone/>
              <a:defRPr sz="1143"/>
            </a:lvl2pPr>
            <a:lvl3pPr marL="870875" indent="0">
              <a:buNone/>
              <a:defRPr sz="952"/>
            </a:lvl3pPr>
            <a:lvl4pPr marL="1306312" indent="0">
              <a:buNone/>
              <a:defRPr sz="857"/>
            </a:lvl4pPr>
            <a:lvl5pPr marL="1741749" indent="0">
              <a:buNone/>
              <a:defRPr sz="857"/>
            </a:lvl5pPr>
            <a:lvl6pPr marL="2177186" indent="0">
              <a:buNone/>
              <a:defRPr sz="857"/>
            </a:lvl6pPr>
            <a:lvl7pPr marL="2612624" indent="0">
              <a:buNone/>
              <a:defRPr sz="857"/>
            </a:lvl7pPr>
            <a:lvl8pPr marL="3048061" indent="0">
              <a:buNone/>
              <a:defRPr sz="857"/>
            </a:lvl8pPr>
            <a:lvl9pPr marL="3483498" indent="0">
              <a:buNone/>
              <a:defRPr sz="85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A8E81-E4FE-4CE2-BEDF-238B9D4F9C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5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595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595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7596" y="0"/>
            <a:ext cx="686405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7596" y="5486400"/>
            <a:ext cx="686405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679" y="5648326"/>
            <a:ext cx="548821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CBD608CE-90D0-4AB0-B325-650772A67D2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079" y="4048542"/>
            <a:ext cx="2366963" cy="365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43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60" y="1645860"/>
            <a:ext cx="2438400" cy="36588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43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81" kern="1200" spc="-95">
          <a:solidFill>
            <a:srgbClr val="2E3A3C"/>
          </a:solidFill>
          <a:latin typeface="+mj-lt"/>
          <a:ea typeface="MS PGothic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5pPr>
      <a:lvl6pPr marL="435437"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6pPr>
      <a:lvl7pPr marL="870875"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7pPr>
      <a:lvl8pPr marL="1306312"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8pPr>
      <a:lvl9pPr marL="1741749" algn="l" rtl="0" fontAlgn="base">
        <a:spcBef>
          <a:spcPct val="0"/>
        </a:spcBef>
        <a:spcAft>
          <a:spcPct val="0"/>
        </a:spcAft>
        <a:defRPr sz="4381">
          <a:solidFill>
            <a:srgbClr val="2E3A3C"/>
          </a:solidFill>
          <a:latin typeface="Cambria" panose="02040503050406030204" pitchFamily="18" charset="0"/>
          <a:ea typeface="MS PGothic" panose="020B0600070205080204" pitchFamily="34" charset="-128"/>
        </a:defRPr>
      </a:lvl9pPr>
    </p:titleStyle>
    <p:bodyStyle>
      <a:lvl1pPr marL="326578" indent="-217719" algn="l" rtl="0" fontAlgn="base">
        <a:spcBef>
          <a:spcPct val="20000"/>
        </a:spcBef>
        <a:spcAft>
          <a:spcPct val="0"/>
        </a:spcAft>
        <a:buClr>
          <a:schemeClr val="accent1"/>
        </a:buClr>
        <a:buSzPct val="200000"/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09310" indent="-217719" algn="l" rtl="0" fontAlgn="base">
        <a:spcBef>
          <a:spcPct val="20000"/>
        </a:spcBef>
        <a:spcAft>
          <a:spcPct val="0"/>
        </a:spcAft>
        <a:buClr>
          <a:schemeClr val="accent2"/>
        </a:buClr>
        <a:buSzPct val="200000"/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57055" indent="-217719" algn="l" rtl="0" fontAlgn="base">
        <a:spcBef>
          <a:spcPct val="20000"/>
        </a:spcBef>
        <a:spcAft>
          <a:spcPct val="0"/>
        </a:spcAft>
        <a:buClr>
          <a:srgbClr val="D91207"/>
        </a:buClr>
        <a:buFont typeface="Wingdings" panose="05000000000000000000" pitchFamily="2" charset="2"/>
        <a:buChar char="u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18620" indent="-217719" algn="l" rtl="0" fontAlgn="base">
        <a:spcBef>
          <a:spcPct val="20000"/>
        </a:spcBef>
        <a:spcAft>
          <a:spcPct val="0"/>
        </a:spcAft>
        <a:buClr>
          <a:srgbClr val="7C984A"/>
        </a:buClr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80185" indent="-217719" algn="l" rtl="0" fontAlgn="base">
        <a:spcBef>
          <a:spcPct val="20000"/>
        </a:spcBef>
        <a:spcAft>
          <a:spcPct val="0"/>
        </a:spcAft>
        <a:buClr>
          <a:srgbClr val="C2AD8D"/>
        </a:buClr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54662" indent="-174175" algn="l" defTabSz="87087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3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28837" indent="-174175" algn="l" defTabSz="870875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003011" indent="-174175" algn="l" defTabSz="87087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177186" indent="-174175" algn="l" defTabSz="870875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437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875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749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7186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624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8061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3498" algn="l" defTabSz="870875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md.edu/strat_plan/stratplan.cf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d.edu/Flagship2020/news7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vost.umd.edu/sp15/publi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power.maryland.edu/#initiativ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fo.cic.net/eNews/Article.aspx?List=e2b955aa-f9d6-4598-bb25-be534d3192b8&amp;ID=116" TargetMode="External"/><Relationship Id="rId4" Type="http://schemas.openxmlformats.org/officeDocument/2006/relationships/hyperlink" Target="http://senate.umd.edu/meetings/materials/2015to2016/111015/KU_CPRedevelopmen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05" y="1977572"/>
            <a:ext cx="7542893" cy="24704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Strategic Plan Update</a:t>
            </a:r>
            <a:endParaRPr lang="en-US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627" y="5317588"/>
            <a:ext cx="7727612" cy="89221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Betsy Beise, Associate Provost for Academic Planning &amp; Programs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On behalf of Flagship 2020 Work Group 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Feb 11, 2016</a:t>
            </a:r>
            <a:endParaRPr lang="en-US" dirty="0"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 rot="20960281">
            <a:off x="1344813" y="1184511"/>
            <a:ext cx="5426966" cy="2110478"/>
          </a:xfrm>
          <a:prstGeom prst="rect">
            <a:avLst/>
          </a:prstGeom>
          <a:noFill/>
        </p:spPr>
        <p:txBody>
          <a:bodyPr wrap="square" lIns="87086" tIns="43543" rIns="87086" bIns="43543">
            <a:spAutoFit/>
          </a:bodyPr>
          <a:lstStyle/>
          <a:p>
            <a:pPr algn="ctr"/>
            <a:r>
              <a:rPr lang="en-US" sz="13143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a typeface="+mj-ea"/>
              </a:rPr>
              <a:t>DRAFT</a:t>
            </a:r>
            <a:endParaRPr lang="en-US" sz="13143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Play’s the Thing—Big Ten Theatre Consortium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32" y="4160838"/>
            <a:ext cx="762000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 descr="http://info.cic.net/eNews/eNews%20Pictures/UMDGood-Kids_376x2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7" y="1257300"/>
            <a:ext cx="7201101" cy="480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6948" y="6183792"/>
            <a:ext cx="631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University of Maryland's cast of </a:t>
            </a:r>
            <a:r>
              <a:rPr lang="en-US" i="1" dirty="0"/>
              <a:t>Good Kids</a:t>
            </a:r>
            <a:r>
              <a:rPr lang="en-US" dirty="0"/>
              <a:t>. Photo by John </a:t>
            </a:r>
            <a:r>
              <a:rPr lang="en-US" dirty="0" err="1" smtClean="0"/>
              <a:t>Consoli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7182" y="846138"/>
            <a:ext cx="2108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CIC newsletter: 9/24/2015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835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Where the text can be improved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95" y="1450295"/>
            <a:ext cx="7620000" cy="4800600"/>
          </a:xfrm>
        </p:spPr>
        <p:txBody>
          <a:bodyPr/>
          <a:lstStyle/>
          <a:p>
            <a:pPr>
              <a:buSzPct val="100000"/>
            </a:pPr>
            <a:r>
              <a:rPr lang="en-US" sz="2400" dirty="0"/>
              <a:t>“Career-readiness” is not “job-training</a:t>
            </a:r>
            <a:r>
              <a:rPr lang="en-US" sz="2400" dirty="0" smtClean="0"/>
              <a:t>”: meant to capture what we can do better to prepare students for their future.</a:t>
            </a:r>
            <a:endParaRPr lang="en-US" sz="2400" dirty="0"/>
          </a:p>
          <a:p>
            <a:pPr>
              <a:buSzPct val="100000"/>
            </a:pPr>
            <a:r>
              <a:rPr lang="en-US" sz="2400" dirty="0" smtClean="0"/>
              <a:t>How we measure the quality of our scholarship, research, and creative endeavors</a:t>
            </a:r>
          </a:p>
          <a:p>
            <a:pPr lvl="1">
              <a:buSzPct val="100000"/>
            </a:pPr>
            <a:r>
              <a:rPr lang="en-US" sz="2000" dirty="0" smtClean="0"/>
              <a:t>Find a balance between core disciplines and new interdisciplinary initiatives</a:t>
            </a:r>
            <a:endParaRPr lang="en-US" sz="2000" dirty="0"/>
          </a:p>
          <a:p>
            <a:pPr lvl="1">
              <a:buSzPct val="100000"/>
            </a:pPr>
            <a:r>
              <a:rPr lang="en-US" sz="2000" dirty="0" smtClean="0"/>
              <a:t>More emphasis on regional strategic advantages (not just DC)</a:t>
            </a:r>
          </a:p>
          <a:p>
            <a:pPr>
              <a:buSzPct val="100000"/>
            </a:pPr>
            <a:r>
              <a:rPr lang="en-US" sz="2400" dirty="0" smtClean="0"/>
              <a:t>Art &amp; Humanities section is overly focused on the arts, needs clearer articulation of the role of the humanities</a:t>
            </a:r>
          </a:p>
        </p:txBody>
      </p:sp>
    </p:spTree>
    <p:extLst>
      <p:ext uri="{BB962C8B-B14F-4D97-AF65-F5344CB8AC3E}">
        <p14:creationId xmlns:p14="http://schemas.microsoft.com/office/powerpoint/2010/main" val="1764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7457" y="2841171"/>
            <a:ext cx="7620000" cy="1251857"/>
          </a:xfrm>
        </p:spPr>
        <p:txBody>
          <a:bodyPr/>
          <a:lstStyle/>
          <a:p>
            <a:pPr marL="108859" indent="0" algn="ctr">
              <a:buNone/>
            </a:pPr>
            <a:r>
              <a:rPr lang="en-US" dirty="0" smtClean="0"/>
              <a:t>Back to the Senate Chair for structured comments/questions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4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 descr="Screen Shot 2015-09-09 at 8.58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616" y="581782"/>
            <a:ext cx="4286682" cy="546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FC90F-3172-4F46-B46A-9864A11D813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711779" y="6259208"/>
            <a:ext cx="4564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http://www.umd.edu/strat_plan/stratplan.cfm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580" y="185361"/>
            <a:ext cx="7866029" cy="828524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Strategic Plan Update — Workgroup </a:t>
            </a:r>
            <a:r>
              <a:rPr lang="en-US" altLang="en-US" sz="3200" dirty="0" smtClean="0"/>
              <a:t>Members</a:t>
            </a:r>
            <a:endParaRPr lang="en-US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95" y="1154408"/>
            <a:ext cx="7620000" cy="5461138"/>
          </a:xfrm>
        </p:spPr>
        <p:txBody>
          <a:bodyPr>
            <a:noAutofit/>
          </a:bodyPr>
          <a:lstStyle/>
          <a:p>
            <a:pPr marL="108859" indent="0">
              <a:buNone/>
            </a:pPr>
            <a:r>
              <a:rPr lang="en-US" altLang="en-US" sz="1143" b="1" dirty="0"/>
              <a:t>CHAIR: Mary Ann Rankin, </a:t>
            </a:r>
            <a:r>
              <a:rPr lang="en-US" altLang="en-US" sz="1143" b="1" i="1" dirty="0"/>
              <a:t>Senior Vice President and Provost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Kevin Anderson, </a:t>
            </a:r>
            <a:r>
              <a:rPr lang="en-US" altLang="en-US" sz="1143" b="1" i="1" dirty="0"/>
              <a:t>Director of Athletics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Elizabeth J. Beise, </a:t>
            </a:r>
            <a:r>
              <a:rPr lang="en-US" altLang="en-US" sz="1143" b="1" i="1" dirty="0"/>
              <a:t>Associate Provost, Academic Planning and Programs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Jane Clark, </a:t>
            </a:r>
            <a:r>
              <a:rPr lang="en-US" altLang="en-US" sz="1143" b="1" i="1" dirty="0"/>
              <a:t>Dean, School of Public Health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David </a:t>
            </a:r>
            <a:r>
              <a:rPr lang="en-US" altLang="en-US" sz="1143" b="1" dirty="0" err="1"/>
              <a:t>Cronrath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Dean, School of Architecture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Lucy </a:t>
            </a:r>
            <a:r>
              <a:rPr lang="en-US" altLang="en-US" sz="1143" b="1" dirty="0" err="1"/>
              <a:t>Dalglish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Dean, Philip Merrill College of Journalism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Eric </a:t>
            </a:r>
            <a:r>
              <a:rPr lang="en-US" altLang="en-US" sz="1143" b="1" dirty="0" err="1"/>
              <a:t>Denna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Vice President, Information Technology and Chief Information Officer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Jennifer J. </a:t>
            </a:r>
            <a:r>
              <a:rPr lang="en-US" altLang="en-US" sz="1143" b="1" dirty="0" err="1"/>
              <a:t>Preece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Professor and former Dean, College of Information Studies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Robert Orr, </a:t>
            </a:r>
            <a:r>
              <a:rPr lang="en-US" altLang="en-US" sz="1143" b="1" i="1" dirty="0"/>
              <a:t>Dean, School of Public Policy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Bonnie Thornton Dill, </a:t>
            </a:r>
            <a:r>
              <a:rPr lang="en-US" altLang="en-US" sz="1143" b="1" i="1" dirty="0"/>
              <a:t>Dean, College of Arts and Humanities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Pat O’Shea, </a:t>
            </a:r>
            <a:r>
              <a:rPr lang="en-US" altLang="en-US" sz="1143" b="1" i="1" dirty="0"/>
              <a:t>Vice President and Chief Research Officer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 err="1"/>
              <a:t>Kumea</a:t>
            </a:r>
            <a:r>
              <a:rPr lang="en-US" altLang="en-US" sz="1143" b="1" dirty="0"/>
              <a:t> Shorter-Gooden, </a:t>
            </a:r>
            <a:r>
              <a:rPr lang="en-US" altLang="en-US" sz="1143" b="1" i="1" dirty="0"/>
              <a:t>Chief Diversity Officer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Cheng-</a:t>
            </a:r>
            <a:r>
              <a:rPr lang="en-US" altLang="en-US" sz="1143" b="1" dirty="0" err="1"/>
              <a:t>i</a:t>
            </a:r>
            <a:r>
              <a:rPr lang="en-US" altLang="en-US" sz="1143" b="1" dirty="0"/>
              <a:t> Wei, </a:t>
            </a:r>
            <a:r>
              <a:rPr lang="en-US" altLang="en-US" sz="1143" b="1" i="1" dirty="0"/>
              <a:t>Dean, College of Agriculture and Natural Resources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Donna Wiseman, </a:t>
            </a:r>
            <a:r>
              <a:rPr lang="en-US" altLang="en-US" sz="1143" b="1" i="1" dirty="0"/>
              <a:t>Dean, College of Education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Robert Briber, </a:t>
            </a:r>
            <a:r>
              <a:rPr lang="en-US" altLang="en-US" sz="1143" b="1" i="1" dirty="0"/>
              <a:t>Professor and Chair, Materials Science and Engineering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Charles </a:t>
            </a:r>
            <a:r>
              <a:rPr lang="en-US" altLang="en-US" sz="1143" b="1" dirty="0" err="1"/>
              <a:t>Caramello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Associate Provost and Dean, the Graduate School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William Cohen, </a:t>
            </a:r>
            <a:r>
              <a:rPr lang="en-US" altLang="en-US" sz="1143" b="1" i="1" dirty="0"/>
              <a:t>Professor of English and Associate Provost and Dean, Undergraduate Studies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Donna Hamilton, </a:t>
            </a:r>
            <a:r>
              <a:rPr lang="en-US" altLang="en-US" sz="1143" b="1" i="1" dirty="0"/>
              <a:t>Professor of English (former Associate Provost and Dean, Undergraduate Studies)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Mary Hummel, </a:t>
            </a:r>
            <a:r>
              <a:rPr lang="en-US" altLang="en-US" sz="1143" b="1" i="1" dirty="0"/>
              <a:t>Assistant Vice President, Student Affairs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Christopher </a:t>
            </a:r>
            <a:r>
              <a:rPr lang="en-US" altLang="en-US" sz="1143" b="1" dirty="0" err="1"/>
              <a:t>Jarzynski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Professor, Chemistry and Biochemistry and IPST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Samir </a:t>
            </a:r>
            <a:r>
              <a:rPr lang="en-US" altLang="en-US" sz="1143" b="1" dirty="0" err="1"/>
              <a:t>Khuller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Professor and Chair, Computer Science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Sharon La </a:t>
            </a:r>
            <a:r>
              <a:rPr lang="en-US" altLang="en-US" sz="1143" b="1" dirty="0" err="1"/>
              <a:t>Voy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Director, Institutional Research, Planning and Assessment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Angus Murphy, </a:t>
            </a:r>
            <a:r>
              <a:rPr lang="en-US" altLang="en-US" sz="1143" b="1" i="1" dirty="0"/>
              <a:t>Professor and Chair, Plant Sciences and Landscape Architecture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Mark Rivera, </a:t>
            </a:r>
            <a:r>
              <a:rPr lang="en-US" altLang="en-US" sz="1143" b="1" i="1" dirty="0"/>
              <a:t>Graduate Student</a:t>
            </a:r>
            <a:endParaRPr lang="en-US" altLang="en-US" sz="1143" b="1" dirty="0"/>
          </a:p>
          <a:p>
            <a:pPr marL="108859" indent="0">
              <a:buNone/>
            </a:pPr>
            <a:r>
              <a:rPr lang="en-US" altLang="en-US" sz="1143" b="1" dirty="0"/>
              <a:t>Katherine Russell, </a:t>
            </a:r>
            <a:r>
              <a:rPr lang="en-US" altLang="en-US" sz="1143" b="1" i="1" dirty="0"/>
              <a:t>Associate Dean, College of Behavioral and Social Sciences</a:t>
            </a:r>
          </a:p>
          <a:p>
            <a:pPr marL="108859" indent="0">
              <a:buNone/>
            </a:pPr>
            <a:r>
              <a:rPr lang="en-US" altLang="en-US" sz="1143" b="1" dirty="0" err="1"/>
              <a:t>Babak</a:t>
            </a:r>
            <a:r>
              <a:rPr lang="en-US" altLang="en-US" sz="1143" b="1" dirty="0"/>
              <a:t> </a:t>
            </a:r>
            <a:r>
              <a:rPr lang="en-US" altLang="en-US" sz="1143" b="1" dirty="0" err="1"/>
              <a:t>Hamidzadeh</a:t>
            </a:r>
            <a:r>
              <a:rPr lang="en-US" altLang="en-US" sz="1143" b="1" dirty="0"/>
              <a:t>, </a:t>
            </a:r>
            <a:r>
              <a:rPr lang="en-US" altLang="en-US" sz="1143" b="1" i="1" dirty="0"/>
              <a:t>Interim Dean of Libraries</a:t>
            </a:r>
            <a:endParaRPr lang="en-US" altLang="en-US" sz="1143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645A5975-8B33-4F47-8814-073946B1E05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25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Charge to the work group: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95" y="1687286"/>
            <a:ext cx="7512760" cy="2637887"/>
          </a:xfrm>
        </p:spPr>
        <p:txBody>
          <a:bodyPr/>
          <a:lstStyle/>
          <a:p>
            <a:pPr marL="108859" indent="0">
              <a:buNone/>
            </a:pPr>
            <a:r>
              <a:rPr lang="en-US" sz="2667" dirty="0"/>
              <a:t>Highlight our major accomplishments among the goals set forth in the 2008 plan; assess our current strengths and challenges; restate and refine our vision and mission; identify the new opportunities in education, research, and innovation in our changing environment, taking us through 2020.</a:t>
            </a:r>
            <a:br>
              <a:rPr lang="en-US" sz="2667" dirty="0"/>
            </a:br>
            <a:endParaRPr lang="en-US" sz="2667" dirty="0" smtClean="0"/>
          </a:p>
          <a:p>
            <a:pPr marL="108859" indent="0">
              <a:buNone/>
            </a:pPr>
            <a:r>
              <a:rPr lang="en-US" sz="2400" dirty="0" smtClean="0"/>
              <a:t>The draft is at</a:t>
            </a:r>
            <a:r>
              <a:rPr lang="en-US" sz="2400" dirty="0"/>
              <a:t>: 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www.umd.edu/Flagship2020</a:t>
            </a:r>
            <a:endParaRPr lang="en-US" sz="2400" dirty="0"/>
          </a:p>
          <a:p>
            <a:pPr marL="108859" indent="0">
              <a:buNone/>
            </a:pPr>
            <a:endParaRPr lang="en-US" sz="2400" dirty="0" smtClean="0"/>
          </a:p>
          <a:p>
            <a:pPr marL="108859" indent="0">
              <a:buNone/>
            </a:pPr>
            <a:r>
              <a:rPr lang="en-US" sz="2400" dirty="0" smtClean="0"/>
              <a:t>A summary </a:t>
            </a:r>
            <a:r>
              <a:rPr lang="en-US" sz="2400" dirty="0"/>
              <a:t>of process and reference materials are at</a:t>
            </a:r>
            <a:r>
              <a:rPr lang="en-US" sz="2400" dirty="0" smtClean="0"/>
              <a:t>: 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://www.provost.umd.edu/sp15/public</a:t>
            </a:r>
            <a:endParaRPr lang="en-US" sz="2400" dirty="0"/>
          </a:p>
          <a:p>
            <a:pPr marL="108859" indent="0">
              <a:buNone/>
            </a:pPr>
            <a:endParaRPr lang="en-US" sz="2667" dirty="0"/>
          </a:p>
          <a:p>
            <a:pPr marL="108859" indent="0">
              <a:buNone/>
            </a:pPr>
            <a:endParaRPr lang="en-US" sz="2667" dirty="0"/>
          </a:p>
          <a:p>
            <a:pPr marL="108859" indent="0">
              <a:buNone/>
            </a:pPr>
            <a:endParaRPr lang="en-US" sz="2667" dirty="0"/>
          </a:p>
          <a:p>
            <a:pPr marL="108859" indent="0">
              <a:buNone/>
            </a:pPr>
            <a:endParaRPr lang="en-US" sz="2667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645A5975-8B33-4F47-8814-073946B1E05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Steps to date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6595" y="1741028"/>
            <a:ext cx="7620000" cy="4572000"/>
          </a:xfrm>
        </p:spPr>
        <p:txBody>
          <a:bodyPr/>
          <a:lstStyle/>
          <a:p>
            <a:pPr marL="108859" indent="0">
              <a:buNone/>
            </a:pPr>
            <a:r>
              <a:rPr lang="en-US" sz="2286" b="1" dirty="0"/>
              <a:t>March 2015: Community Vision Sessions </a:t>
            </a:r>
          </a:p>
          <a:p>
            <a:pPr marL="391592" lvl="1" indent="0">
              <a:buNone/>
            </a:pPr>
            <a:r>
              <a:rPr lang="en-US" altLang="en-US" dirty="0" smtClean="0"/>
              <a:t>The Center </a:t>
            </a:r>
            <a:r>
              <a:rPr lang="en-US" altLang="en-US" dirty="0"/>
              <a:t>for Leadership and Organizational Change (CLOC) held a number of focus group meetings with key stakeholder groups and </a:t>
            </a:r>
            <a:r>
              <a:rPr lang="en-US" altLang="en-US" dirty="0" smtClean="0"/>
              <a:t>four </a:t>
            </a:r>
            <a:r>
              <a:rPr lang="en-US" altLang="en-US" dirty="0"/>
              <a:t>open sessions for the </a:t>
            </a:r>
            <a:r>
              <a:rPr lang="en-US" altLang="en-US" dirty="0" smtClean="0"/>
              <a:t>campus, focused on where the campus should be in 2020 and what it would take to get there.  </a:t>
            </a:r>
          </a:p>
          <a:p>
            <a:pPr marL="108859" indent="0">
              <a:buNone/>
            </a:pPr>
            <a:r>
              <a:rPr lang="en-US" altLang="en-US" sz="2286" b="1" dirty="0"/>
              <a:t>Sept 2015: Additional feedback requested via a web survey</a:t>
            </a:r>
          </a:p>
          <a:p>
            <a:pPr marL="391592" lvl="1" indent="0">
              <a:buNone/>
            </a:pPr>
            <a:r>
              <a:rPr lang="en-US" altLang="en-US" dirty="0" smtClean="0"/>
              <a:t>About 350 responses for each of five questions, very consistent messages as emerged from the focus groups.</a:t>
            </a:r>
          </a:p>
          <a:p>
            <a:pPr marL="108859" indent="0">
              <a:buNone/>
            </a:pPr>
            <a:r>
              <a:rPr lang="en-US" altLang="en-US" sz="2286" b="1" dirty="0"/>
              <a:t>Sept 10, 2015: Provost </a:t>
            </a:r>
            <a:r>
              <a:rPr lang="en-US" altLang="en-US" sz="2286" b="1" dirty="0" smtClean="0"/>
              <a:t>Rankin’s </a:t>
            </a:r>
            <a:r>
              <a:rPr lang="en-US" altLang="en-US" sz="2286" b="1" dirty="0"/>
              <a:t>presentation to the Senate</a:t>
            </a:r>
          </a:p>
          <a:p>
            <a:pPr marL="108859" indent="0">
              <a:buNone/>
            </a:pPr>
            <a:r>
              <a:rPr lang="en-US" altLang="en-US" sz="2286" b="1" dirty="0"/>
              <a:t>Dec 17, 2015:  Update Draft posted for the campus</a:t>
            </a:r>
            <a:endParaRPr lang="en-US" altLang="en-US" sz="2286" dirty="0"/>
          </a:p>
          <a:p>
            <a:pPr marL="391592" lvl="1" indent="0">
              <a:buNone/>
            </a:pPr>
            <a:r>
              <a:rPr lang="en-US" altLang="en-US" dirty="0" smtClean="0"/>
              <a:t>Web-based feedback collected through Feb 1, 2016.</a:t>
            </a:r>
          </a:p>
          <a:p>
            <a:pPr marL="108859" indent="0">
              <a:buNone/>
            </a:pPr>
            <a:endParaRPr lang="en-US" altLang="en-US" dirty="0" smtClean="0"/>
          </a:p>
          <a:p>
            <a:pPr marL="108859" indent="0">
              <a:buNone/>
            </a:pPr>
            <a:endParaRPr lang="en-US" altLang="en-US" sz="2286" dirty="0"/>
          </a:p>
          <a:p>
            <a:pPr marL="108859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645A5975-8B33-4F47-8814-073946B1E05A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794" y="744625"/>
            <a:ext cx="3134801" cy="99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8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95" y="1600200"/>
            <a:ext cx="7620000" cy="4343400"/>
          </a:xfrm>
        </p:spPr>
        <p:txBody>
          <a:bodyPr/>
          <a:lstStyle/>
          <a:p>
            <a:pPr>
              <a:buSzPct val="100000"/>
            </a:pPr>
            <a:r>
              <a:rPr lang="en-US" sz="2800" b="1" dirty="0"/>
              <a:t>Today:</a:t>
            </a:r>
            <a:r>
              <a:rPr lang="en-US" sz="2800" dirty="0"/>
              <a:t>  discussion among </a:t>
            </a:r>
            <a:r>
              <a:rPr lang="en-US" sz="2800" dirty="0" smtClean="0"/>
              <a:t>University Senators</a:t>
            </a:r>
            <a:endParaRPr lang="en-US" sz="2800" dirty="0"/>
          </a:p>
          <a:p>
            <a:pPr>
              <a:buSzPct val="100000"/>
            </a:pPr>
            <a:r>
              <a:rPr lang="en-US" sz="2800" b="1" dirty="0"/>
              <a:t>Feb 18:  </a:t>
            </a:r>
            <a:r>
              <a:rPr lang="en-US" sz="2800" dirty="0"/>
              <a:t>Open forum and Q&amp;A with the Provost</a:t>
            </a:r>
          </a:p>
          <a:p>
            <a:pPr>
              <a:buSzPct val="100000"/>
            </a:pPr>
            <a:r>
              <a:rPr lang="en-US" sz="2800" b="1" dirty="0"/>
              <a:t>Feb/March:</a:t>
            </a:r>
            <a:r>
              <a:rPr lang="en-US" sz="2800" dirty="0"/>
              <a:t> Revise the draft based on comments received, add remaining sections (cost of implementation, executive summary)</a:t>
            </a:r>
          </a:p>
          <a:p>
            <a:pPr>
              <a:buSzPct val="100000"/>
            </a:pPr>
            <a:r>
              <a:rPr lang="en-US" sz="2800" b="1" dirty="0"/>
              <a:t>Mid-March:</a:t>
            </a:r>
            <a:r>
              <a:rPr lang="en-US" sz="2800" dirty="0"/>
              <a:t> Post for feedback, create final version</a:t>
            </a:r>
          </a:p>
          <a:p>
            <a:pPr>
              <a:buSzPct val="100000"/>
            </a:pPr>
            <a:r>
              <a:rPr lang="en-US" sz="2800" b="1" dirty="0"/>
              <a:t>April Senate meeting: </a:t>
            </a:r>
            <a:r>
              <a:rPr lang="en-US" sz="2800" dirty="0"/>
              <a:t>discussion and vote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645A5975-8B33-4F47-8814-073946B1E05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7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5" y="424846"/>
            <a:ext cx="7620000" cy="925972"/>
          </a:xfrm>
        </p:spPr>
        <p:txBody>
          <a:bodyPr/>
          <a:lstStyle/>
          <a:p>
            <a:r>
              <a:rPr lang="en-US" sz="3200" dirty="0" smtClean="0"/>
              <a:t>Feedback received so far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940266"/>
              </p:ext>
            </p:extLst>
          </p:nvPr>
        </p:nvGraphicFramePr>
        <p:xfrm>
          <a:off x="738939" y="1350818"/>
          <a:ext cx="6372679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075"/>
                <a:gridCol w="4366504"/>
                <a:gridCol w="1303100"/>
              </a:tblGrid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responses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Education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Research and Scholarship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Strategic partnership with UMB (MPower)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IV.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Arts and Humanities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Greater College Park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Equity, Diversity, Inclusion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VII.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Modernizing Administrative Procedures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VIII.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Athletics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645A5975-8B33-4F47-8814-073946B1E05A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39723" y="4263172"/>
            <a:ext cx="7152745" cy="1851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6" dirty="0"/>
              <a:t>In addition, a </a:t>
            </a:r>
            <a:r>
              <a:rPr lang="en-US" sz="2286" dirty="0" smtClean="0"/>
              <a:t>handful of letters</a:t>
            </a:r>
            <a:r>
              <a:rPr lang="en-US" sz="2286" dirty="0"/>
              <a:t>, emails, and suggestions for added text were sent directly to the </a:t>
            </a:r>
            <a:r>
              <a:rPr lang="en-US" sz="2286" dirty="0" smtClean="0"/>
              <a:t>President or the Provost. </a:t>
            </a:r>
            <a:endParaRPr lang="en-US" sz="2286" dirty="0"/>
          </a:p>
          <a:p>
            <a:endParaRPr lang="en-US" sz="2286" dirty="0"/>
          </a:p>
          <a:p>
            <a:r>
              <a:rPr lang="en-US" sz="2286" dirty="0" smtClean="0"/>
              <a:t>A few broad </a:t>
            </a:r>
            <a:r>
              <a:rPr lang="en-US" sz="2286" dirty="0"/>
              <a:t>themes </a:t>
            </a:r>
            <a:r>
              <a:rPr lang="en-US" sz="2286" dirty="0" smtClean="0"/>
              <a:t>emerged</a:t>
            </a:r>
            <a:r>
              <a:rPr lang="en-US" sz="2286" dirty="0"/>
              <a:t>.</a:t>
            </a:r>
            <a:r>
              <a:rPr lang="en-US" sz="2286" dirty="0" smtClean="0"/>
              <a:t> </a:t>
            </a:r>
            <a:endParaRPr lang="en-US" sz="2286" dirty="0"/>
          </a:p>
        </p:txBody>
      </p:sp>
    </p:spTree>
    <p:extLst>
      <p:ext uri="{BB962C8B-B14F-4D97-AF65-F5344CB8AC3E}">
        <p14:creationId xmlns:p14="http://schemas.microsoft.com/office/powerpoint/2010/main" val="6728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Areas that </a:t>
            </a:r>
            <a:r>
              <a:rPr lang="en-US" sz="3200" dirty="0"/>
              <a:t>were not explicitly called </a:t>
            </a:r>
            <a:r>
              <a:rPr lang="en-US" sz="3200" dirty="0" smtClean="0"/>
              <a:t>out… </a:t>
            </a:r>
            <a:br>
              <a:rPr lang="en-US" sz="3200" dirty="0" smtClean="0"/>
            </a:br>
            <a:r>
              <a:rPr lang="en-US" sz="2000" dirty="0" smtClean="0"/>
              <a:t>(</a:t>
            </a:r>
            <a:r>
              <a:rPr lang="en-US" sz="2000" dirty="0"/>
              <a:t>but that are critical to the University’s </a:t>
            </a:r>
            <a:r>
              <a:rPr lang="en-US" sz="2000" dirty="0" smtClean="0"/>
              <a:t>mission, so perhaps should be)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sz="2400" dirty="0" smtClean="0"/>
              <a:t>Recruitment and retention of top faculty (TTK and PTK) is key to our future.</a:t>
            </a:r>
            <a:endParaRPr lang="en-US" sz="2400" dirty="0"/>
          </a:p>
          <a:p>
            <a:pPr>
              <a:buSzPct val="100000"/>
            </a:pPr>
            <a:r>
              <a:rPr lang="en-US" sz="2400" dirty="0" smtClean="0"/>
              <a:t>The critical (and evolving) role of the Libraries in education, research, and scholarship.</a:t>
            </a:r>
          </a:p>
          <a:p>
            <a:pPr>
              <a:buSzPct val="100000"/>
            </a:pPr>
            <a:r>
              <a:rPr lang="en-US" sz="2400" dirty="0" smtClean="0"/>
              <a:t>The many important ways that students are supported outside of the classroom (living learning programs, veteran’s center, tutoring, counseling, CARE, alternative break programs, student organizations).</a:t>
            </a:r>
            <a:endParaRPr lang="en-US" sz="2400" dirty="0"/>
          </a:p>
          <a:p>
            <a:pPr>
              <a:buSzPct val="100000"/>
            </a:pPr>
            <a:r>
              <a:rPr lang="en-US" sz="2400" dirty="0" smtClean="0"/>
              <a:t>The vital role of staff in all aspects of the university’s mission.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94725" y="5648325"/>
            <a:ext cx="549275" cy="396875"/>
          </a:xfrm>
        </p:spPr>
        <p:txBody>
          <a:bodyPr/>
          <a:lstStyle/>
          <a:p>
            <a:fld id="{645A5975-8B33-4F47-8814-073946B1E05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already happening… </a:t>
            </a:r>
            <a:br>
              <a:rPr lang="en-US" sz="3200" dirty="0" smtClean="0"/>
            </a:br>
            <a:r>
              <a:rPr lang="en-US" sz="2400" dirty="0" smtClean="0"/>
              <a:t>(but may not be communicated widely enough)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dirty="0" smtClean="0"/>
              <a:t>Improving and regularizing the role &amp; status of PTK faculty</a:t>
            </a:r>
            <a:endParaRPr lang="en-US" dirty="0"/>
          </a:p>
          <a:p>
            <a:pPr>
              <a:buSzPct val="100000"/>
            </a:pPr>
            <a:r>
              <a:rPr lang="en-US" dirty="0" err="1" smtClean="0"/>
              <a:t>MPowering</a:t>
            </a:r>
            <a:r>
              <a:rPr lang="en-US" dirty="0" smtClean="0"/>
              <a:t> the State – many initiatives already, not only with the UMB medical school – value to students</a:t>
            </a:r>
          </a:p>
          <a:p>
            <a:pPr lvl="1">
              <a:buSzPct val="100000"/>
            </a:pPr>
            <a:r>
              <a:rPr lang="en-US" dirty="0" err="1" smtClean="0"/>
              <a:t>MLaw</a:t>
            </a:r>
            <a:r>
              <a:rPr lang="en-US" dirty="0" smtClean="0"/>
              <a:t> minor, pre-law advising, seminars, student internships, …</a:t>
            </a:r>
          </a:p>
          <a:p>
            <a:pPr marL="391591" lvl="1" indent="0" algn="ctr">
              <a:buSzPct val="100000"/>
              <a:buNone/>
            </a:pPr>
            <a:r>
              <a:rPr lang="en-US" sz="2000" dirty="0">
                <a:hlinkClick r:id="rId3"/>
              </a:rPr>
              <a:t>http://mpower.maryland.edu/#initiatives</a:t>
            </a:r>
            <a:endParaRPr lang="en-US" sz="2000" dirty="0" smtClean="0"/>
          </a:p>
          <a:p>
            <a:pPr>
              <a:buSzPct val="100000"/>
            </a:pPr>
            <a:r>
              <a:rPr lang="en-US" dirty="0" smtClean="0"/>
              <a:t>Greater College Park and the Innovation District (see </a:t>
            </a:r>
            <a:r>
              <a:rPr lang="en-US" dirty="0" smtClean="0">
                <a:hlinkClick r:id="rId4"/>
              </a:rPr>
              <a:t>Senate presentation by Ken </a:t>
            </a:r>
            <a:r>
              <a:rPr lang="en-US" dirty="0" err="1" smtClean="0">
                <a:hlinkClick r:id="rId4"/>
              </a:rPr>
              <a:t>Ulman</a:t>
            </a:r>
            <a:r>
              <a:rPr lang="en-US" dirty="0" smtClean="0"/>
              <a:t>, Nov 10, 2015)</a:t>
            </a:r>
            <a:endParaRPr lang="en-US" dirty="0"/>
          </a:p>
          <a:p>
            <a:pPr>
              <a:buSzPct val="100000"/>
            </a:pPr>
            <a:r>
              <a:rPr lang="en-US" dirty="0" smtClean="0"/>
              <a:t>Our participation in the Committee on Institutional Cooperation (as a result of entry into the Big Ten)</a:t>
            </a:r>
          </a:p>
          <a:p>
            <a:pPr lvl="1">
              <a:buSzPct val="100000"/>
            </a:pPr>
            <a:r>
              <a:rPr lang="en-US" dirty="0" smtClean="0"/>
              <a:t>Faculty leadership programs, sharing of best practices, shared library resources, departmental collaborations, research collaborations, ...</a:t>
            </a:r>
          </a:p>
          <a:p>
            <a:pPr lvl="1">
              <a:buSzPct val="100000"/>
            </a:pPr>
            <a:r>
              <a:rPr lang="en-US" dirty="0" smtClean="0"/>
              <a:t> </a:t>
            </a:r>
            <a:r>
              <a:rPr lang="en-US" sz="2000" dirty="0" smtClean="0">
                <a:hlinkClick r:id="rId5"/>
              </a:rPr>
              <a:t>Big Ten Theatre Consortium</a:t>
            </a:r>
            <a:endParaRPr lang="en-US" dirty="0" smtClean="0"/>
          </a:p>
          <a:p>
            <a:pPr lvl="1">
              <a:buSzPct val="100000"/>
            </a:pPr>
            <a:r>
              <a:rPr lang="en-US" dirty="0" smtClean="0"/>
              <a:t>UMD will host the CIC Academic Leadership Forum April 7-9,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B103"/>
      </a:accent2>
      <a:accent3>
        <a:srgbClr val="D91207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</TotalTime>
  <Words>966</Words>
  <Application>Microsoft Office PowerPoint</Application>
  <PresentationFormat>On-screen Show (4:3)</PresentationFormat>
  <Paragraphs>127</Paragraphs>
  <Slides>12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MS PGothic</vt:lpstr>
      <vt:lpstr>Times New Roman</vt:lpstr>
      <vt:lpstr>Wingdings</vt:lpstr>
      <vt:lpstr>Adjacency</vt:lpstr>
      <vt:lpstr>Strategic Plan Update</vt:lpstr>
      <vt:lpstr>PowerPoint Presentation</vt:lpstr>
      <vt:lpstr>Strategic Plan Update — Workgroup Members</vt:lpstr>
      <vt:lpstr>Charge to the work group:</vt:lpstr>
      <vt:lpstr>Steps to date</vt:lpstr>
      <vt:lpstr>Next Steps</vt:lpstr>
      <vt:lpstr>Feedback received so far</vt:lpstr>
      <vt:lpstr>Areas that were not explicitly called out…  (but that are critical to the University’s mission, so perhaps should be)</vt:lpstr>
      <vt:lpstr>What is already happening…  (but may not be communicated widely enough)</vt:lpstr>
      <vt:lpstr>The Play’s the Thing—Big Ten Theatre Consortium </vt:lpstr>
      <vt:lpstr>Where the text can be improved</vt:lpstr>
      <vt:lpstr>PowerPoint Presentation</vt:lpstr>
    </vt:vector>
  </TitlesOfParts>
  <Company>University of Maryland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Update</dc:title>
  <dc:creator>Mary Ann Rankin</dc:creator>
  <cp:lastModifiedBy>beise</cp:lastModifiedBy>
  <cp:revision>156</cp:revision>
  <cp:lastPrinted>2015-09-02T16:40:45Z</cp:lastPrinted>
  <dcterms:created xsi:type="dcterms:W3CDTF">2015-08-23T23:09:01Z</dcterms:created>
  <dcterms:modified xsi:type="dcterms:W3CDTF">2016-02-10T23:05:01Z</dcterms:modified>
</cp:coreProperties>
</file>