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6"/>
  </p:notesMasterIdLst>
  <p:sldIdLst>
    <p:sldId id="321" r:id="rId16"/>
    <p:sldId id="256" r:id="rId17"/>
    <p:sldId id="332" r:id="rId18"/>
    <p:sldId id="333" r:id="rId19"/>
    <p:sldId id="334" r:id="rId20"/>
    <p:sldId id="335" r:id="rId21"/>
    <p:sldId id="336" r:id="rId22"/>
    <p:sldId id="337" r:id="rId23"/>
    <p:sldId id="339" r:id="rId24"/>
    <p:sldId id="340"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90" d="100"/>
          <a:sy n="90" d="100"/>
        </p:scale>
        <p:origin x="800" y="192"/>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5.xml"/><Relationship Id="rId21" Type="http://schemas.openxmlformats.org/officeDocument/2006/relationships/slide" Target="slides/slide6.xml"/><Relationship Id="rId22" Type="http://schemas.openxmlformats.org/officeDocument/2006/relationships/slide" Target="slides/slide7.xml"/><Relationship Id="rId23" Type="http://schemas.openxmlformats.org/officeDocument/2006/relationships/slide" Target="slides/slide8.xml"/><Relationship Id="rId24" Type="http://schemas.openxmlformats.org/officeDocument/2006/relationships/slide" Target="slides/slide9.xml"/><Relationship Id="rId25" Type="http://schemas.openxmlformats.org/officeDocument/2006/relationships/slide" Target="slides/slide10.xml"/><Relationship Id="rId26" Type="http://schemas.openxmlformats.org/officeDocument/2006/relationships/notesMaster" Target="notesMasters/notesMaster1.xml"/><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100" Type="http://schemas.microsoft.com/office/2015/10/relationships/revisionInfo" Target="revisionInfo.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45007936"/>
        <c:axId val="245131040"/>
        <c:axId val="282326448"/>
      </c:bar3DChart>
      <c:catAx>
        <c:axId val="245007936"/>
        <c:scaling>
          <c:orientation val="minMax"/>
        </c:scaling>
        <c:delete val="0"/>
        <c:axPos val="b"/>
        <c:numFmt formatCode="General" sourceLinked="1"/>
        <c:majorTickMark val="out"/>
        <c:minorTickMark val="none"/>
        <c:tickLblPos val="nextTo"/>
        <c:crossAx val="245131040"/>
        <c:crosses val="autoZero"/>
        <c:auto val="1"/>
        <c:lblAlgn val="ctr"/>
        <c:lblOffset val="100"/>
        <c:noMultiLvlLbl val="0"/>
      </c:catAx>
      <c:valAx>
        <c:axId val="245131040"/>
        <c:scaling>
          <c:orientation val="minMax"/>
        </c:scaling>
        <c:delete val="0"/>
        <c:axPos val="l"/>
        <c:majorGridlines/>
        <c:numFmt formatCode="General" sourceLinked="1"/>
        <c:majorTickMark val="out"/>
        <c:minorTickMark val="none"/>
        <c:tickLblPos val="nextTo"/>
        <c:crossAx val="245007936"/>
        <c:crosses val="autoZero"/>
        <c:crossBetween val="between"/>
      </c:valAx>
      <c:serAx>
        <c:axId val="282326448"/>
        <c:scaling>
          <c:orientation val="minMax"/>
        </c:scaling>
        <c:delete val="0"/>
        <c:axPos val="b"/>
        <c:majorTickMark val="out"/>
        <c:minorTickMark val="none"/>
        <c:tickLblPos val="nextTo"/>
        <c:crossAx val="24513104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86106992"/>
        <c:axId val="286111120"/>
        <c:axId val="286115136"/>
      </c:bar3DChart>
      <c:catAx>
        <c:axId val="286106992"/>
        <c:scaling>
          <c:orientation val="minMax"/>
        </c:scaling>
        <c:delete val="0"/>
        <c:axPos val="b"/>
        <c:numFmt formatCode="General" sourceLinked="1"/>
        <c:majorTickMark val="out"/>
        <c:minorTickMark val="none"/>
        <c:tickLblPos val="nextTo"/>
        <c:crossAx val="286111120"/>
        <c:crosses val="autoZero"/>
        <c:auto val="1"/>
        <c:lblAlgn val="ctr"/>
        <c:lblOffset val="100"/>
        <c:noMultiLvlLbl val="0"/>
      </c:catAx>
      <c:valAx>
        <c:axId val="286111120"/>
        <c:scaling>
          <c:orientation val="minMax"/>
        </c:scaling>
        <c:delete val="0"/>
        <c:axPos val="l"/>
        <c:majorGridlines/>
        <c:numFmt formatCode="General" sourceLinked="1"/>
        <c:majorTickMark val="out"/>
        <c:minorTickMark val="none"/>
        <c:tickLblPos val="nextTo"/>
        <c:crossAx val="286106992"/>
        <c:crosses val="autoZero"/>
        <c:crossBetween val="between"/>
      </c:valAx>
      <c:serAx>
        <c:axId val="286115136"/>
        <c:scaling>
          <c:orientation val="minMax"/>
        </c:scaling>
        <c:delete val="0"/>
        <c:axPos val="b"/>
        <c:majorTickMark val="out"/>
        <c:minorTickMark val="none"/>
        <c:tickLblPos val="nextTo"/>
        <c:crossAx val="28611112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10/12/17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7446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574622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158301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170265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593512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59257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1286229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chart" Target="../charts/chart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10/12/17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10/12/17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10/12/17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10/12/17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10/12/17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10/12/17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10/12/17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senate.umd.edu/sites/default/files/resources/MeetingMaterials/10052017/web_accessibility_presentation.pdf" TargetMode="External"/><Relationship Id="rId4" Type="http://schemas.openxmlformats.org/officeDocument/2006/relationships/hyperlink" Target="https://www.president.umd.edu/sites/president.umd.edu/files/files/documents/policies/VI-100E.pdf" TargetMode="External"/><Relationship Id="rId5" Type="http://schemas.openxmlformats.org/officeDocument/2006/relationships/hyperlink" Target="https://senate.umd.edu/sites/default/files/resources/MeetingMaterials/10052017/inclusion_respect_taskforce_presentation.pdf" TargetMode="External"/><Relationship Id="rId6" Type="http://schemas.openxmlformats.org/officeDocument/2006/relationships/hyperlink" Target="https://senate.umd.edu/sites/default/files/resources/committeeFolders/InclusionRespectTF/Inclusion_and_Respect_TF_Charge.pdf" TargetMode="External"/><Relationship Id="rId7" Type="http://schemas.openxmlformats.org/officeDocument/2006/relationships/hyperlink" Target="https://go.umd.edu/inclusion-respect-feedback" TargetMode="External"/><Relationship Id="rId8" Type="http://schemas.openxmlformats.org/officeDocument/2006/relationships/hyperlink" Target="http://www.arch.umd.edu/mapp/event/mapps-50th-anniversary-celebration" TargetMode="External"/><Relationship Id="rId9" Type="http://schemas.openxmlformats.org/officeDocument/2006/relationships/image" Target="../media/image1.png"/><Relationship Id="rId10"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hyperlink" Target="https://senate.umd.edu/bor-staff-awards" TargetMode="External"/><Relationship Id="rId4" Type="http://schemas.openxmlformats.org/officeDocument/2006/relationships/hyperlink" Target="https://goo.gl/forms/LCiHfuMD3ZG8dCT62"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s://senate.umd.edu/senate-meetings" TargetMode="External"/><Relationship Id="rId4" Type="http://schemas.openxmlformats.org/officeDocument/2006/relationships/hyperlink" Target="https://www.senate.umd.edu/sites/default/files/resources/Resolutions/Resolution_to_Honor_the_Late_Professor_Emeritus_Ken_Holum.pdf"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www.senate.umd.edu/councilstaskforces/inclusion-respect"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senate.umd.edu/sites/default/files/resources/MeetingMaterials/10052017/PCC_BMGT_Post-Bac_Financial_Risk_Mgmt_17-18-09.pdf" TargetMode="External"/><Relationship Id="rId4" Type="http://schemas.openxmlformats.org/officeDocument/2006/relationships/hyperlink" Target="https://senate.umd.edu/sites/default/files/resources/MeetingMaterials/10052017/PCC_BMGT_Post-Bac_Healthcare_Transformation_17-18-10.pdf"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sites/default/files/resources/MeetingMaterials/10052017/web_accessibility_presentation.pdf" TargetMode="External"/><Relationship Id="rId4" Type="http://schemas.openxmlformats.org/officeDocument/2006/relationships/hyperlink" Target="https://www.president.umd.edu/sites/president.umd.edu/files/files/documents/policies/VI-100E.pdf"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senate.umd.edu/sites/default/files/resources/MeetingMaterials/10052017/inclusion_respect_taskforce_presentation.pdf" TargetMode="External"/><Relationship Id="rId4" Type="http://schemas.openxmlformats.org/officeDocument/2006/relationships/hyperlink" Target="https://senate.umd.edu/sites/default/files/resources/committeeFolders/InclusionRespectTF/Inclusion_and_Respect_TF_Charge.pdf" TargetMode="External"/><Relationship Id="rId5" Type="http://schemas.openxmlformats.org/officeDocument/2006/relationships/hyperlink" Target="https://go.umd.edu/inclusion-respect-feedback" TargetMode="Externa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arch.umd.edu/mapp/event/mapps-50th-anniversary-celebration"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senate.umd.edu/bor-staff-awards" TargetMode="External"/><Relationship Id="rId4" Type="http://schemas.openxmlformats.org/officeDocument/2006/relationships/hyperlink" Target="https://goo.gl/forms/LCiHfuMD3ZG8dCT62" TargetMode="External"/><Relationship Id="rId5" Type="http://schemas.openxmlformats.org/officeDocument/2006/relationships/hyperlink" Target="https://senate.umd.edu/sites/default/files/resources/MeetingMaterials/10052017/PCC_BMGT_Post-Bac_Financial_Risk_Mgmt_17-18-09.pdf" TargetMode="External"/><Relationship Id="rId6" Type="http://schemas.openxmlformats.org/officeDocument/2006/relationships/hyperlink" Target="https://senate.umd.edu/sites/default/files/resources/MeetingMaterials/10052017/PCC_BMGT_Post-Bac_Healthcare_Transformation_17-18-10.pdf" TargetMode="Externa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October 5, </a:t>
            </a:r>
            <a:r>
              <a:rPr lang="en-US" sz="4000" dirty="0">
                <a:latin typeface="Arial" panose="020B0604020202020204" pitchFamily="34" charset="0"/>
                <a:cs typeface="Arial" panose="020B0604020202020204" pitchFamily="34" charset="0"/>
              </a:rPr>
              <a:t>2017</a:t>
            </a: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r>
              <a:rPr lang="en-US" sz="1800" dirty="0"/>
              <a:t>Special Order: Web Accessibility </a:t>
            </a:r>
            <a:r>
              <a:rPr lang="en-US" sz="1800" dirty="0" smtClean="0"/>
              <a:t>Policy</a:t>
            </a:r>
            <a:br>
              <a:rPr lang="en-US" sz="1800" dirty="0" smtClean="0"/>
            </a:br>
            <a:r>
              <a:rPr lang="en-US" sz="1800" u="sng" dirty="0" smtClean="0">
                <a:hlinkClick r:id="rId3"/>
              </a:rPr>
              <a:t>https</a:t>
            </a:r>
            <a:r>
              <a:rPr lang="en-US" sz="1800" u="sng" dirty="0">
                <a:hlinkClick r:id="rId3"/>
              </a:rPr>
              <a:t>://</a:t>
            </a:r>
            <a:r>
              <a:rPr lang="en-US" sz="1800" u="sng" dirty="0" smtClean="0">
                <a:hlinkClick r:id="rId3"/>
              </a:rPr>
              <a:t>senate.umd.edu/sites/default/files/resources/MeetingMaterials/10052017/web_accessibility_presentation.pdf</a:t>
            </a:r>
            <a:r>
              <a:rPr lang="en-US" sz="1800" dirty="0"/>
              <a:t/>
            </a:r>
            <a:br>
              <a:rPr lang="en-US" sz="1800" dirty="0"/>
            </a:br>
            <a:r>
              <a:rPr lang="en-US" sz="1800" u="sng" dirty="0" smtClean="0">
                <a:hlinkClick r:id="rId4"/>
              </a:rPr>
              <a:t>https</a:t>
            </a:r>
            <a:r>
              <a:rPr lang="en-US" sz="1800" u="sng" dirty="0">
                <a:hlinkClick r:id="rId4"/>
              </a:rPr>
              <a:t>://</a:t>
            </a:r>
            <a:r>
              <a:rPr lang="en-US" sz="1800" u="sng" dirty="0" smtClean="0">
                <a:hlinkClick r:id="rId4"/>
              </a:rPr>
              <a:t>www.president.umd.edu/sites/president.umd.edu/files/files/documents/policies/VI-100E.pdf</a:t>
            </a:r>
            <a:r>
              <a:rPr lang="en-US" sz="1800" u="sng" dirty="0" smtClean="0"/>
              <a:t/>
            </a:r>
            <a:br>
              <a:rPr lang="en-US" sz="1800" u="sng" dirty="0" smtClean="0"/>
            </a:br>
            <a:endParaRPr lang="en-US" sz="1800" dirty="0"/>
          </a:p>
          <a:p>
            <a:r>
              <a:rPr lang="en-US" sz="1800" dirty="0"/>
              <a:t>Special Order: Joint President/Senate Inclusion &amp; Respect Task Force – Overview of the Task Force Charge &amp; </a:t>
            </a:r>
            <a:r>
              <a:rPr lang="en-US" sz="1800" dirty="0" smtClean="0"/>
              <a:t>Process</a:t>
            </a:r>
            <a:br>
              <a:rPr lang="en-US" sz="1800" dirty="0" smtClean="0"/>
            </a:br>
            <a:r>
              <a:rPr lang="en-US" sz="1800" u="sng" dirty="0" smtClean="0">
                <a:hlinkClick r:id="rId5"/>
              </a:rPr>
              <a:t>https</a:t>
            </a:r>
            <a:r>
              <a:rPr lang="en-US" sz="1800" u="sng" dirty="0">
                <a:hlinkClick r:id="rId5"/>
              </a:rPr>
              <a:t>://</a:t>
            </a:r>
            <a:r>
              <a:rPr lang="en-US" sz="1800" u="sng" dirty="0" smtClean="0">
                <a:hlinkClick r:id="rId5"/>
              </a:rPr>
              <a:t>senate.umd.edu/sites/default/files/resources/MeetingMaterials/10052017/inclusion_respect_taskforce_presentation.pdf</a:t>
            </a:r>
            <a:r>
              <a:rPr lang="en-US" sz="1800" dirty="0"/>
              <a:t/>
            </a:r>
            <a:br>
              <a:rPr lang="en-US" sz="1800" dirty="0"/>
            </a:br>
            <a:r>
              <a:rPr lang="en-US" sz="1800" u="sng" dirty="0" smtClean="0">
                <a:hlinkClick r:id="rId6"/>
              </a:rPr>
              <a:t>https</a:t>
            </a:r>
            <a:r>
              <a:rPr lang="en-US" sz="1800" u="sng" dirty="0">
                <a:hlinkClick r:id="rId6"/>
              </a:rPr>
              <a:t>://</a:t>
            </a:r>
            <a:r>
              <a:rPr lang="en-US" sz="1800" u="sng" dirty="0" smtClean="0">
                <a:hlinkClick r:id="rId6"/>
              </a:rPr>
              <a:t>senate.umd.edu/sites/default/files/resources/committeeFolders/InclusionRespectTF/Inclusion_and_Respect_TF_Charge.pdf</a:t>
            </a:r>
            <a:r>
              <a:rPr lang="en-US" sz="1800" dirty="0"/>
              <a:t/>
            </a:r>
            <a:br>
              <a:rPr lang="en-US" sz="1800" dirty="0"/>
            </a:br>
            <a:r>
              <a:rPr lang="en-US" sz="1800" u="sng" dirty="0" smtClean="0">
                <a:hlinkClick r:id="rId7"/>
              </a:rPr>
              <a:t>https</a:t>
            </a:r>
            <a:r>
              <a:rPr lang="en-US" sz="1800" u="sng" dirty="0">
                <a:hlinkClick r:id="rId7"/>
              </a:rPr>
              <a:t>://</a:t>
            </a:r>
            <a:r>
              <a:rPr lang="en-US" sz="1800" u="sng" dirty="0" smtClean="0">
                <a:hlinkClick r:id="rId7"/>
              </a:rPr>
              <a:t>go.umd.edu/inclusion-respect-feedback</a:t>
            </a:r>
            <a:r>
              <a:rPr lang="en-US" sz="1800" u="sng" dirty="0" smtClean="0"/>
              <a:t/>
            </a:r>
            <a:br>
              <a:rPr lang="en-US" sz="1800" u="sng" dirty="0" smtClean="0"/>
            </a:br>
            <a:endParaRPr lang="en-US" sz="1800" dirty="0"/>
          </a:p>
          <a:p>
            <a:r>
              <a:rPr lang="en-US" sz="1800" dirty="0"/>
              <a:t>School of Architecture, Planning, and Preservation’s 50</a:t>
            </a:r>
            <a:r>
              <a:rPr lang="en-US" sz="1800" baseline="30000" dirty="0"/>
              <a:t>th</a:t>
            </a:r>
            <a:r>
              <a:rPr lang="en-US" sz="1800" dirty="0"/>
              <a:t> </a:t>
            </a:r>
            <a:r>
              <a:rPr lang="en-US" sz="1800" dirty="0" smtClean="0"/>
              <a:t>Anniversary</a:t>
            </a:r>
            <a:br>
              <a:rPr lang="en-US" sz="1800" dirty="0" smtClean="0"/>
            </a:br>
            <a:r>
              <a:rPr lang="en-US" sz="1800" u="sng" dirty="0" smtClean="0">
                <a:hlinkClick r:id="rId8"/>
              </a:rPr>
              <a:t>http</a:t>
            </a:r>
            <a:r>
              <a:rPr lang="en-US" sz="1800" u="sng" dirty="0">
                <a:hlinkClick r:id="rId8"/>
              </a:rPr>
              <a:t>://</a:t>
            </a:r>
            <a:r>
              <a:rPr lang="en-US" sz="1800" u="sng" dirty="0" smtClean="0">
                <a:hlinkClick r:id="rId8"/>
              </a:rPr>
              <a:t>www.arch.umd.edu/mapp/event/mapps-50th-anniversary-celebration</a:t>
            </a:r>
            <a:r>
              <a:rPr lang="en-US" sz="1800" dirty="0"/>
              <a:t> </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9"/>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685835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Senate Chair’s Report</a:t>
            </a:r>
            <a:endParaRPr lang="en-US" dirty="0"/>
          </a:p>
          <a:p>
            <a:pPr lvl="0"/>
            <a:r>
              <a:rPr lang="en-US" dirty="0"/>
              <a:t>BOR Staff Awards: The Staff Affairs Committee is currently accepting nominations for the prestigious Board of Regents’ Staff Awards. Instructions are available on the Senate </a:t>
            </a:r>
            <a:r>
              <a:rPr lang="en-US" u="sng" dirty="0">
                <a:hlinkClick r:id="rId3"/>
              </a:rPr>
              <a:t>website</a:t>
            </a:r>
            <a:r>
              <a:rPr lang="en-US" dirty="0"/>
              <a:t> and nomination packages are due to the Senate Office by Friday, November 17, 2017</a:t>
            </a:r>
            <a:r>
              <a:rPr lang="en-US" dirty="0" smtClean="0"/>
              <a:t>.</a:t>
            </a:r>
            <a:br>
              <a:rPr lang="en-US" dirty="0" smtClean="0"/>
            </a:br>
            <a:endParaRPr lang="en-US" dirty="0"/>
          </a:p>
          <a:p>
            <a:pPr lvl="0"/>
            <a:r>
              <a:rPr lang="en-US" dirty="0"/>
              <a:t>Nominations Committee: Outgoing Senators should have received an email from the Senate Office asking for volunteers for the Nominations Committee. Anyone who would like to volunteer can do so </a:t>
            </a:r>
            <a:r>
              <a:rPr lang="en-US" u="sng" dirty="0">
                <a:hlinkClick r:id="rId4"/>
              </a:rPr>
              <a:t>here</a:t>
            </a:r>
            <a:r>
              <a:rPr lang="en-US" dirty="0"/>
              <a:t>.</a:t>
            </a:r>
          </a:p>
        </p:txBody>
      </p:sp>
      <p:grpSp>
        <p:nvGrpSpPr>
          <p:cNvPr id="14" name="Group 1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7"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9" name="Oval 18">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0" name="Picture 19"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Senate Chair’s Report</a:t>
            </a:r>
            <a:endParaRPr lang="en-US" dirty="0"/>
          </a:p>
          <a:p>
            <a:pPr lvl="0"/>
            <a:r>
              <a:rPr lang="en-US" u="sng" dirty="0">
                <a:hlinkClick r:id="rId3"/>
              </a:rPr>
              <a:t>Next Meeting</a:t>
            </a:r>
            <a:r>
              <a:rPr lang="en-US" dirty="0"/>
              <a:t>: The next Senate meeting will be held on Wednesday, November 1, 2017 and will include President Loh’s annual State of the Campus Address</a:t>
            </a:r>
            <a:r>
              <a:rPr lang="en-US" dirty="0" smtClean="0"/>
              <a:t>.</a:t>
            </a:r>
            <a:br>
              <a:rPr lang="en-US" dirty="0" smtClean="0"/>
            </a:br>
            <a:endParaRPr lang="en-US" dirty="0"/>
          </a:p>
          <a:p>
            <a:pPr lvl="0"/>
            <a:r>
              <a:rPr lang="en-US" dirty="0"/>
              <a:t>Ken Holum, Senate Parliamentarian and Past Senate Chair passed away on September 20, 2017. Marvin Breslow (Parliamentarian Emeritus, Senate Historian, and current Senator for Emeritus Faculty) introduced a </a:t>
            </a:r>
            <a:r>
              <a:rPr lang="en-US" u="sng" dirty="0">
                <a:hlinkClick r:id="rId4"/>
              </a:rPr>
              <a:t>resolution</a:t>
            </a:r>
            <a:r>
              <a:rPr lang="en-US" dirty="0"/>
              <a:t> in honor of Ken’s service to the Senate. The Senate approved the resolution.</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48217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20000"/>
          </a:bodyPr>
          <a:lstStyle/>
          <a:p>
            <a:pPr marL="0" indent="0">
              <a:buNone/>
            </a:pPr>
            <a:r>
              <a:rPr lang="en-US" u="sng" dirty="0"/>
              <a:t>Senate Chair’s Report</a:t>
            </a:r>
            <a:endParaRPr lang="en-US" dirty="0"/>
          </a:p>
          <a:p>
            <a:pPr lvl="0">
              <a:lnSpc>
                <a:spcPct val="110000"/>
              </a:lnSpc>
            </a:pPr>
            <a:r>
              <a:rPr lang="en-US" dirty="0"/>
              <a:t>The </a:t>
            </a:r>
            <a:r>
              <a:rPr lang="en-US" u="sng" dirty="0">
                <a:hlinkClick r:id="rId3"/>
              </a:rPr>
              <a:t>Joint President/Senate Inclusion &amp; Respect Task Force</a:t>
            </a:r>
            <a:r>
              <a:rPr lang="en-US" dirty="0"/>
              <a:t> is co-chaired by </a:t>
            </a:r>
            <a:r>
              <a:rPr lang="en-US" dirty="0" err="1"/>
              <a:t>Ja’Nya</a:t>
            </a:r>
            <a:r>
              <a:rPr lang="en-US" dirty="0"/>
              <a:t> Banks, SGA Director of Diversity, Lucy </a:t>
            </a:r>
            <a:r>
              <a:rPr lang="en-US" dirty="0" err="1"/>
              <a:t>Dalglish</a:t>
            </a:r>
            <a:r>
              <a:rPr lang="en-US" dirty="0"/>
              <a:t>, Dean of the Merrill College of Journalism, and Warren Kelley, Assistant Vice President for Student Affairs and includes faculty, staff, students, and alumni representatives. The task force was charged to consider how best to nurture a climate that is respectful and inclusive of all members of our campus community, stands against hate, and reaffirms the values that define us a University. The task force will collect feedback from the campus community at campus-wide open forums and from the Senate at a future meeting and plans to report to the Senate in late April. </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70644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351338"/>
          </a:xfrm>
        </p:spPr>
        <p:txBody>
          <a:bodyPr>
            <a:normAutofit/>
          </a:bodyPr>
          <a:lstStyle/>
          <a:p>
            <a:pPr marL="0" indent="0">
              <a:buNone/>
            </a:pPr>
            <a:r>
              <a:rPr lang="en-US" u="sng" dirty="0">
                <a:hlinkClick r:id="rId3"/>
              </a:rPr>
              <a:t>PCC Proposal to Establish a Post-Baccalaureate Certificate in Financial Risk Management (Senate Document #17-18-09)</a:t>
            </a:r>
            <a:endParaRPr lang="en-US" dirty="0"/>
          </a:p>
          <a:p>
            <a:pPr lvl="0"/>
            <a:r>
              <a:rPr lang="en-US" dirty="0"/>
              <a:t>The Senate voted to approve the new certificate program</a:t>
            </a:r>
            <a:r>
              <a:rPr lang="en-US" dirty="0" smtClean="0"/>
              <a:t>.</a:t>
            </a:r>
            <a:br>
              <a:rPr lang="en-US" dirty="0" smtClean="0"/>
            </a:br>
            <a:endParaRPr lang="en-US" dirty="0"/>
          </a:p>
          <a:p>
            <a:pPr marL="0" indent="0">
              <a:buNone/>
            </a:pPr>
            <a:r>
              <a:rPr lang="en-US" u="sng" dirty="0">
                <a:hlinkClick r:id="rId4"/>
              </a:rPr>
              <a:t>PCC Proposal to Establish a Post-Baccalaureate Certificate in Leading and Managing Healthcare Transformation (Senate Document #17-18-10)</a:t>
            </a:r>
            <a:endParaRPr lang="en-US" dirty="0"/>
          </a:p>
          <a:p>
            <a:pPr lvl="0"/>
            <a:r>
              <a:rPr lang="en-US" dirty="0"/>
              <a:t>The Senate voted to approve the new certificate program.</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50111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dirty="0"/>
              <a:t>Special Order: </a:t>
            </a:r>
            <a:r>
              <a:rPr lang="en-US" u="sng" dirty="0">
                <a:hlinkClick r:id="rId3"/>
              </a:rPr>
              <a:t>Web Accessibility Policy</a:t>
            </a:r>
            <a:endParaRPr lang="en-US" dirty="0"/>
          </a:p>
          <a:p>
            <a:pPr lvl="0"/>
            <a:r>
              <a:rPr lang="en-US" dirty="0"/>
              <a:t>Marcio Oliveira, Assistant Vice President, Division of Information Technology, provided an overview of the </a:t>
            </a:r>
            <a:r>
              <a:rPr lang="en-US" u="sng" dirty="0">
                <a:hlinkClick r:id="rId4"/>
              </a:rPr>
              <a:t>interim web accessibility policy</a:t>
            </a:r>
            <a:r>
              <a:rPr lang="en-US" dirty="0"/>
              <a:t> and the rationale for why it was necessary. He collected feedback from the Senate and noted that the IT Council would consider all feedback and submit the final policy for Senate approval later in the year.</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519243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Autofit/>
          </a:bodyPr>
          <a:lstStyle/>
          <a:p>
            <a:pPr marL="0" indent="0">
              <a:spcBef>
                <a:spcPts val="0"/>
              </a:spcBef>
              <a:buNone/>
            </a:pPr>
            <a:r>
              <a:rPr lang="en-US" sz="1900" dirty="0"/>
              <a:t>Special Order: </a:t>
            </a:r>
            <a:r>
              <a:rPr lang="en-US" sz="1900" u="sng" dirty="0">
                <a:hlinkClick r:id="rId3"/>
              </a:rPr>
              <a:t>Joint President/Senate Inclusion &amp; Respect Task Force – Overview of the Task Force Charge &amp; Process</a:t>
            </a:r>
            <a:endParaRPr lang="en-US" sz="1900" dirty="0"/>
          </a:p>
          <a:p>
            <a:pPr lvl="0">
              <a:spcBef>
                <a:spcPts val="0"/>
              </a:spcBef>
            </a:pPr>
            <a:r>
              <a:rPr lang="en-US" sz="1900" dirty="0"/>
              <a:t>Warren Kelley, Co-Chair of the Joint Task Force provided an overview of the task force’s </a:t>
            </a:r>
            <a:r>
              <a:rPr lang="en-US" sz="1900" u="sng" dirty="0">
                <a:hlinkClick r:id="rId4"/>
              </a:rPr>
              <a:t>charge</a:t>
            </a:r>
            <a:r>
              <a:rPr lang="en-US" sz="1900" dirty="0"/>
              <a:t> and its process thus far including full task force meetings, two campus-wide open forums, scheduled focused meetings with several student groups, and planning for meetings with other targeted groups. In addition, noted that the task force had broken up into several small working groups to address broad themes in the charge including hate speech/free speech, climate, prevention &amp; education, hate/bias response, and policies &amp; procedures</a:t>
            </a:r>
            <a:r>
              <a:rPr lang="en-US" sz="1900" dirty="0" smtClean="0"/>
              <a:t>.</a:t>
            </a:r>
            <a:br>
              <a:rPr lang="en-US" sz="1900" dirty="0" smtClean="0"/>
            </a:br>
            <a:r>
              <a:rPr lang="en-US" sz="1900" dirty="0" smtClean="0"/>
              <a:t/>
            </a:r>
            <a:br>
              <a:rPr lang="en-US" sz="1900" dirty="0" smtClean="0"/>
            </a:br>
            <a:endParaRPr lang="en-US" sz="900" dirty="0"/>
          </a:p>
          <a:p>
            <a:pPr lvl="0">
              <a:spcBef>
                <a:spcPts val="0"/>
              </a:spcBef>
            </a:pPr>
            <a:r>
              <a:rPr lang="en-US" sz="1900" dirty="0"/>
              <a:t>Kelley took feedback from Senators and encouraged them to continue to engage the task force and provide additional input through the </a:t>
            </a:r>
            <a:r>
              <a:rPr lang="en-US" sz="1900" u="sng" dirty="0">
                <a:hlinkClick r:id="rId5"/>
              </a:rPr>
              <a:t>online form</a:t>
            </a:r>
            <a:r>
              <a:rPr lang="en-US" sz="1900" dirty="0"/>
              <a:t> or at future meetings</a:t>
            </a:r>
            <a:r>
              <a:rPr lang="en-US" sz="1900" dirty="0" smtClean="0"/>
              <a:t>.</a:t>
            </a:r>
            <a:br>
              <a:rPr lang="en-US" sz="1900" dirty="0" smtClean="0"/>
            </a:br>
            <a:r>
              <a:rPr lang="en-US" sz="1900" dirty="0" smtClean="0"/>
              <a:t/>
            </a:r>
            <a:br>
              <a:rPr lang="en-US" sz="1900" dirty="0" smtClean="0"/>
            </a:br>
            <a:endParaRPr lang="en-US" sz="900" dirty="0"/>
          </a:p>
          <a:p>
            <a:pPr lvl="0">
              <a:spcBef>
                <a:spcPts val="0"/>
              </a:spcBef>
            </a:pPr>
            <a:r>
              <a:rPr lang="en-US" sz="1900" dirty="0"/>
              <a:t>Kelley noted that the task force would present preliminary recommendations to the Senate at the beginning of the spring semester and then make final recommendations to the Senate at its April 24, 2017 </a:t>
            </a:r>
            <a:r>
              <a:rPr lang="en-US" sz="1900" dirty="0" smtClean="0"/>
              <a:t>meeting</a:t>
            </a:r>
            <a:r>
              <a:rPr lang="en-US" sz="1900" dirty="0"/>
              <a:t>.</a:t>
            </a:r>
            <a:endParaRPr lang="en-US" sz="1900" dirty="0"/>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6"/>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5409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dirty="0"/>
              <a:t>New Business</a:t>
            </a:r>
          </a:p>
          <a:p>
            <a:pPr lvl="0"/>
            <a:r>
              <a:rPr lang="en-US" dirty="0"/>
              <a:t>The </a:t>
            </a:r>
            <a:r>
              <a:rPr lang="en-US" u="sng" dirty="0">
                <a:hlinkClick r:id="rId3"/>
              </a:rPr>
              <a:t>School of Architecture, Planning, and Preservation’s 50</a:t>
            </a:r>
            <a:r>
              <a:rPr lang="en-US" u="sng" baseline="30000" dirty="0">
                <a:hlinkClick r:id="rId3"/>
              </a:rPr>
              <a:t>th</a:t>
            </a:r>
            <a:r>
              <a:rPr lang="en-US" u="sng" dirty="0">
                <a:hlinkClick r:id="rId3"/>
              </a:rPr>
              <a:t> Anniversary</a:t>
            </a:r>
            <a:r>
              <a:rPr lang="en-US" dirty="0"/>
              <a:t> is on October 7, 2017. The School will have a series of events to celebrate including a kick-off event on October 7, 2017, a research symposium on April 13, 2018, and an anniversary gala on April 14, 2018. The Senate recognized Dean </a:t>
            </a:r>
            <a:r>
              <a:rPr lang="en-US" dirty="0" err="1"/>
              <a:t>Hirt</a:t>
            </a:r>
            <a:r>
              <a:rPr lang="en-US" dirty="0"/>
              <a:t> and the members of the School for their accomplishments over the last 50 years.</a:t>
            </a:r>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87719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r>
              <a:rPr lang="en-US" sz="1800" dirty="0"/>
              <a:t>Board of Regents Staff Awards </a:t>
            </a:r>
            <a:r>
              <a:rPr lang="en-US" sz="1800" dirty="0" smtClean="0"/>
              <a:t>Nominations</a:t>
            </a:r>
            <a:br>
              <a:rPr lang="en-US" sz="1800" dirty="0" smtClean="0"/>
            </a:br>
            <a:r>
              <a:rPr lang="en-US" sz="1800" u="sng" dirty="0" smtClean="0">
                <a:hlinkClick r:id="rId3"/>
              </a:rPr>
              <a:t>https</a:t>
            </a:r>
            <a:r>
              <a:rPr lang="en-US" sz="1800" u="sng" dirty="0">
                <a:hlinkClick r:id="rId3"/>
              </a:rPr>
              <a:t>://</a:t>
            </a:r>
            <a:r>
              <a:rPr lang="en-US" sz="1800" u="sng" dirty="0" smtClean="0">
                <a:hlinkClick r:id="rId3"/>
              </a:rPr>
              <a:t>senate.umd.edu/bor-staff-awards</a:t>
            </a:r>
            <a:r>
              <a:rPr lang="en-US" sz="1800" u="sng" dirty="0" smtClean="0"/>
              <a:t/>
            </a:r>
            <a:br>
              <a:rPr lang="en-US" sz="1800" u="sng" dirty="0" smtClean="0"/>
            </a:br>
            <a:endParaRPr lang="en-US" sz="1800" dirty="0"/>
          </a:p>
          <a:p>
            <a:r>
              <a:rPr lang="en-US" sz="1800" dirty="0"/>
              <a:t>Nominations Committee Interest </a:t>
            </a:r>
            <a:r>
              <a:rPr lang="en-US" sz="1800" dirty="0" smtClean="0"/>
              <a:t>Form</a:t>
            </a:r>
            <a:br>
              <a:rPr lang="en-US" sz="1800" dirty="0" smtClean="0"/>
            </a:br>
            <a:r>
              <a:rPr lang="en-US" sz="1800" u="sng" dirty="0" smtClean="0">
                <a:hlinkClick r:id="rId4"/>
              </a:rPr>
              <a:t>https</a:t>
            </a:r>
            <a:r>
              <a:rPr lang="en-US" sz="1800" u="sng" dirty="0">
                <a:hlinkClick r:id="rId4"/>
              </a:rPr>
              <a:t>://</a:t>
            </a:r>
            <a:r>
              <a:rPr lang="en-US" sz="1800" u="sng" dirty="0" smtClean="0">
                <a:hlinkClick r:id="rId4"/>
              </a:rPr>
              <a:t>goo.gl/forms/LCiHfuMD3ZG8dCT62</a:t>
            </a:r>
            <a:r>
              <a:rPr lang="en-US" sz="1800" u="sng" dirty="0" smtClean="0"/>
              <a:t/>
            </a:r>
            <a:br>
              <a:rPr lang="en-US" sz="1800" u="sng" dirty="0" smtClean="0"/>
            </a:br>
            <a:endParaRPr lang="en-US" sz="1800" dirty="0"/>
          </a:p>
          <a:p>
            <a:r>
              <a:rPr lang="en-US" sz="1800" dirty="0"/>
              <a:t>PCC Proposal to Establish a Post-Baccalaureate Certificate in Financial Risk Management (Senate Document #</a:t>
            </a:r>
            <a:r>
              <a:rPr lang="en-US" sz="1800" dirty="0" smtClean="0"/>
              <a:t>17-18-09)</a:t>
            </a:r>
            <a:br>
              <a:rPr lang="en-US" sz="1800" dirty="0" smtClean="0"/>
            </a:br>
            <a:r>
              <a:rPr lang="en-US" sz="1800" u="sng" dirty="0" smtClean="0">
                <a:hlinkClick r:id="rId5"/>
              </a:rPr>
              <a:t>https</a:t>
            </a:r>
            <a:r>
              <a:rPr lang="en-US" sz="1800" u="sng" dirty="0">
                <a:hlinkClick r:id="rId5"/>
              </a:rPr>
              <a:t>://</a:t>
            </a:r>
            <a:r>
              <a:rPr lang="en-US" sz="1800" u="sng" dirty="0" smtClean="0">
                <a:hlinkClick r:id="rId5"/>
              </a:rPr>
              <a:t>senate.umd.edu/sites/default/files/resources/MeetingMaterials/10052017/PCC_BMGT_Post-Bac_Financial_Risk_Mgmt_17-18-09.pdf</a:t>
            </a:r>
            <a:r>
              <a:rPr lang="en-US" sz="1800" u="sng" dirty="0" smtClean="0"/>
              <a:t/>
            </a:r>
            <a:br>
              <a:rPr lang="en-US" sz="1800" u="sng" dirty="0" smtClean="0"/>
            </a:br>
            <a:endParaRPr lang="en-US" sz="1800" dirty="0"/>
          </a:p>
          <a:p>
            <a:r>
              <a:rPr lang="en-US" sz="1800" dirty="0"/>
              <a:t>PCC Proposal to Establish a Post-Baccalaureate Certificate in Leading and Managing Healthcare Transformation (Senate Document #</a:t>
            </a:r>
            <a:r>
              <a:rPr lang="en-US" sz="1800" dirty="0" smtClean="0"/>
              <a:t>17-18-10)</a:t>
            </a:r>
            <a:br>
              <a:rPr lang="en-US" sz="1800" dirty="0" smtClean="0"/>
            </a:br>
            <a:r>
              <a:rPr lang="en-US" sz="1800" u="sng" dirty="0" smtClean="0">
                <a:hlinkClick r:id="rId6"/>
              </a:rPr>
              <a:t>https</a:t>
            </a:r>
            <a:r>
              <a:rPr lang="en-US" sz="1800" u="sng" dirty="0">
                <a:hlinkClick r:id="rId6"/>
              </a:rPr>
              <a:t>://senate.umd.edu/sites/default/files/resources/MeetingMaterials/10052017/PCC_BMGT_Post-Bac_Healthcare_Transformation_17-18-10.pdf</a:t>
            </a:r>
            <a:r>
              <a:rPr lang="en-US" sz="1800" dirty="0"/>
              <a:t> </a:t>
            </a:r>
            <a:endParaRPr lang="en-US" sz="1800" u="sng" dirty="0"/>
          </a:p>
        </p:txBody>
      </p:sp>
      <p:grpSp>
        <p:nvGrpSpPr>
          <p:cNvPr id="9" name="Group 8">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0"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1"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7"/>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5,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Oval 11">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3" name="Picture 12"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437</TotalTime>
  <Words>600</Words>
  <Application>Microsoft Macintosh PowerPoint</Application>
  <PresentationFormat>Widescreen</PresentationFormat>
  <Paragraphs>107</Paragraphs>
  <Slides>10</Slides>
  <Notes>9</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10</vt:i4>
      </vt:variant>
    </vt:vector>
  </HeadingPairs>
  <TitlesOfParts>
    <vt:vector size="30" baseType="lpstr">
      <vt:lpstr>Calibri</vt:lpstr>
      <vt:lpstr>MS PGothic</vt:lpstr>
      <vt:lpstr>ＭＳ Ｐゴシック</vt:lpstr>
      <vt:lpstr>Times New Roman</vt:lpstr>
      <vt:lpstr>Arial</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Relevant Links</vt:lpstr>
      <vt:lpstr>Relevant Links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Reka Montfort</cp:lastModifiedBy>
  <cp:revision>62</cp:revision>
  <dcterms:created xsi:type="dcterms:W3CDTF">2017-09-04T22:41:22Z</dcterms:created>
  <dcterms:modified xsi:type="dcterms:W3CDTF">2017-10-12T12:13:20Z</dcterms:modified>
</cp:coreProperties>
</file>