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58" r:id="rId3"/>
    <p:sldId id="262" r:id="rId4"/>
    <p:sldId id="263" r:id="rId5"/>
    <p:sldId id="259" r:id="rId6"/>
    <p:sldId id="260" r:id="rId7"/>
    <p:sldId id="264" r:id="rId8"/>
    <p:sldId id="265" r:id="rId9"/>
    <p:sldId id="266" r:id="rId10"/>
    <p:sldId id="267" r:id="rId11"/>
    <p:sldId id="268" r:id="rId12"/>
    <p:sldId id="26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5" autoAdjust="0"/>
    <p:restoredTop sz="94660"/>
  </p:normalViewPr>
  <p:slideViewPr>
    <p:cSldViewPr snapToGrid="0" snapToObjects="1">
      <p:cViewPr>
        <p:scale>
          <a:sx n="73" d="100"/>
          <a:sy n="73" d="100"/>
        </p:scale>
        <p:origin x="-2120" y="-7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10/8/15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9</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10</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11</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12</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10/8/15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10/8/15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10/8/15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10/8/15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10/8/15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10/8/15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10/8/15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10/8/15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10/8/15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10/8/15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10/8/15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10/8/15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10/8/15</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hyperlink" Target="mailto:senate-admin@umd.edu" TargetMode="External"/><Relationship Id="rId1" Type="http://schemas.openxmlformats.org/officeDocument/2006/relationships/tags" Target="../tags/tag10.xml"/><Relationship Id="rId2"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10.xml"/><Relationship Id="rId3"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hyperlink" Target="http://senate.umd.edu/sms/index.cfm?event=publicViewBill&amp;billId=529&amp;context=c" TargetMode="External"/><Relationship Id="rId5" Type="http://schemas.openxmlformats.org/officeDocument/2006/relationships/hyperlink" Target="http://senate.umd.edu/sms/index.cfm?event=publicViewBill&amp;billId=530&amp;context=c" TargetMode="External"/><Relationship Id="rId6" Type="http://schemas.openxmlformats.org/officeDocument/2006/relationships/hyperlink" Target="http://senate.umd.edu/meetings/materials/2015to2016/100715/Intellectual_Property_Policy_10-11-36.pdf" TargetMode="External"/><Relationship Id="rId1" Type="http://schemas.openxmlformats.org/officeDocument/2006/relationships/tags" Target="../tags/tag12.xml"/><Relationship Id="rId2"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mailto:senate-admin@umd.edu" TargetMode="External"/><Relationship Id="rId1" Type="http://schemas.openxmlformats.org/officeDocument/2006/relationships/tags" Target="../tags/tag5.xml"/><Relationship Id="rId2"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 Id="rId3"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hyperlink" Target="http://senate.umd.edu/sms/index.cfm?event=publicViewBill&amp;billId=529&amp;context=c" TargetMode="External"/><Relationship Id="rId1" Type="http://schemas.openxmlformats.org/officeDocument/2006/relationships/tags" Target="../tags/tag7.xml"/><Relationship Id="rId2"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hyperlink" Target="https://senate.umd.edu/meetings/materials/2015to2016/100715/PCC_BSOS_Area_of_Concentration_International_Relations_15-16-06.pdf" TargetMode="External"/><Relationship Id="rId1" Type="http://schemas.openxmlformats.org/officeDocument/2006/relationships/tags" Target="../tags/tag8.xml"/><Relationship Id="rId2"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hyperlink" Target="https://senate.umd.edu/meetings/materials/2015to2016/100715/Intellectual_Property_Policy_10-11-36.pdf" TargetMode="External"/><Relationship Id="rId1" Type="http://schemas.openxmlformats.org/officeDocument/2006/relationships/tags" Target="../tags/tag9.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October 7, 2015</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1"/>
            <a:r>
              <a:rPr lang="en-US" dirty="0"/>
              <a:t>Senators approved a motion to recommit the revised policy back to the IP Policy Subcommittee for further consideration and feedback from relevant constituencies. </a:t>
            </a:r>
          </a:p>
          <a:p>
            <a:pPr lvl="1"/>
            <a:r>
              <a:rPr lang="en-US" dirty="0"/>
              <a:t>Senators who did not have an opportunity to provide feedback at the meeting can email feedback to </a:t>
            </a:r>
            <a:r>
              <a:rPr lang="en-US" u="sng" dirty="0">
                <a:hlinkClick r:id="rId4"/>
              </a:rPr>
              <a:t>senate-admin@umd.edu</a:t>
            </a:r>
            <a:r>
              <a:rPr lang="en-US" dirty="0"/>
              <a:t> so that it can be compiled and submitted to the IP Policy Subcommittee. </a:t>
            </a:r>
            <a:endParaRPr lang="en-US" sz="94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38233311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fontScale="85000" lnSpcReduction="10000"/>
          </a:bodyPr>
          <a:lstStyle/>
          <a:p>
            <a:r>
              <a:rPr lang="en-US" dirty="0" smtClean="0"/>
              <a:t>Jordan </a:t>
            </a:r>
            <a:r>
              <a:rPr lang="en-US" dirty="0"/>
              <a:t>Goodman, Chair-Elect of the Senate, made a motion to charge the SEC with reviewing the recommendations for shared governance outlined in the Chair’s Report from September 10, 2015, and report back to the Senate on their findings no later than the April 2016 Senate meeting. Specifically, the SEC should be charged with determining: Is there is improved engagement with the President and Provost? Is there is improved opportunity to provide informed input and feedback for substantive issues that impact faculty, staff, and students? Is there is an improvement in awareness and communication within the campus, colleges, schools, and units regarding the activities of the Senate? Has this led to increased engagement?</a:t>
            </a:r>
          </a:p>
          <a:p>
            <a:pPr lvl="1"/>
            <a:r>
              <a:rPr lang="en-US" dirty="0"/>
              <a:t>Senators voted to approve the motion to charge the SEC with this review</a:t>
            </a:r>
            <a:r>
              <a:rPr lang="en-US" dirty="0" smtClean="0"/>
              <a:t>.</a:t>
            </a:r>
            <a:endParaRPr lang="en-US" sz="94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20637462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a:bodyPr>
          <a:lstStyle/>
          <a:p>
            <a:r>
              <a:rPr lang="en-US" sz="2800" u="sng" dirty="0" smtClean="0">
                <a:hlinkClick r:id="rId4"/>
              </a:rPr>
              <a:t>http</a:t>
            </a:r>
            <a:r>
              <a:rPr lang="en-US" sz="2800" u="sng" dirty="0">
                <a:hlinkClick r:id="rId4"/>
              </a:rPr>
              <a:t>://senate.umd.edu/sms/index.cfm?event=publicViewBill&amp;billId=529&amp;context=c</a:t>
            </a:r>
            <a:endParaRPr lang="en-US" sz="2800" dirty="0"/>
          </a:p>
          <a:p>
            <a:r>
              <a:rPr lang="en-US" sz="2800" u="sng" dirty="0" smtClean="0">
                <a:hlinkClick r:id="rId5"/>
              </a:rPr>
              <a:t>http</a:t>
            </a:r>
            <a:r>
              <a:rPr lang="en-US" sz="2800" u="sng" dirty="0">
                <a:hlinkClick r:id="rId5"/>
              </a:rPr>
              <a:t>://senate.umd.edu/sms/index.cfm?event=publicViewBill&amp;billId=530&amp;context=c</a:t>
            </a:r>
            <a:endParaRPr lang="en-US" sz="2800" dirty="0"/>
          </a:p>
          <a:p>
            <a:r>
              <a:rPr lang="en-US" sz="2800" u="sng" dirty="0" smtClean="0">
                <a:hlinkClick r:id="rId6"/>
              </a:rPr>
              <a:t>http</a:t>
            </a:r>
            <a:r>
              <a:rPr lang="en-US" sz="2800" u="sng" dirty="0">
                <a:hlinkClick r:id="rId6"/>
              </a:rPr>
              <a:t>://senate.umd.edu/meetings/materials/2015to2016/100715/Intellectual_Property_Policy_10-11-36.pdf</a:t>
            </a:r>
            <a:endParaRPr lang="en-US" sz="28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lstStyle/>
          <a:p>
            <a:pPr lvl="0"/>
            <a:r>
              <a:rPr lang="en-US" sz="2800" dirty="0"/>
              <a:t>Presidential Briefing</a:t>
            </a:r>
          </a:p>
          <a:p>
            <a:pPr lvl="1"/>
            <a:r>
              <a:rPr lang="en-US" sz="2800" dirty="0"/>
              <a:t>President Loh provided a briefing on two suggested topics provided by senators</a:t>
            </a:r>
            <a:r>
              <a:rPr lang="en-US" sz="2800" dirty="0" smtClean="0"/>
              <a:t>.</a:t>
            </a:r>
          </a:p>
          <a:p>
            <a:pPr lvl="2"/>
            <a:r>
              <a:rPr lang="en-US" sz="2800" i="1" dirty="0"/>
              <a:t>The Administration’s view of the role of the Senate on campus</a:t>
            </a:r>
            <a:r>
              <a:rPr lang="en-US" sz="2800" i="1" dirty="0" smtClean="0"/>
              <a:t>.</a:t>
            </a:r>
          </a:p>
          <a:p>
            <a:pPr lvl="2"/>
            <a:r>
              <a:rPr lang="en-US" sz="2800" i="1" dirty="0"/>
              <a:t>The concern that adding sports to the primary mission of research and education is inappropriate</a:t>
            </a:r>
            <a:r>
              <a:rPr lang="en-US" sz="2800" i="1" dirty="0" smtClean="0"/>
              <a:t>.</a:t>
            </a:r>
            <a:endParaRPr lang="en-US" sz="2800" dirty="0"/>
          </a:p>
          <a:p>
            <a:pPr lvl="2"/>
            <a:endParaRPr lang="en-US" sz="2500" dirty="0"/>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lstStyle/>
          <a:p>
            <a:r>
              <a:rPr lang="en-US" sz="2900" i="1" dirty="0"/>
              <a:t>The Administration’s view of the role of the Senate on campus.</a:t>
            </a:r>
            <a:endParaRPr lang="en-US" sz="2900" dirty="0"/>
          </a:p>
          <a:p>
            <a:pPr lvl="1"/>
            <a:r>
              <a:rPr lang="en-US" dirty="0"/>
              <a:t>President Loh stated that shared governance is academic democracy. He said that the administration is committed to a vibrant and strong shared governance model at our university. He encouraged senators to improve shared governance by enhancing social capital such as communication, trust, and respect and through education. He noted that shared governance is working together in the governance of the university but is not equal decision making authority</a:t>
            </a:r>
            <a:r>
              <a:rPr lang="en-US" dirty="0" smtClean="0"/>
              <a:t>.</a:t>
            </a:r>
            <a:endParaRPr lang="en-US" dirty="0"/>
          </a:p>
        </p:txBody>
      </p:sp>
    </p:spTree>
    <p:custDataLst>
      <p:tags r:id="rId1"/>
    </p:custDataLst>
    <p:extLst>
      <p:ext uri="{BB962C8B-B14F-4D97-AF65-F5344CB8AC3E}">
        <p14:creationId xmlns:p14="http://schemas.microsoft.com/office/powerpoint/2010/main" val="30215025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2015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lstStyle/>
          <a:p>
            <a:r>
              <a:rPr lang="en-US" sz="2800" i="1" dirty="0"/>
              <a:t>The concern that adding sports to the primary mission of research and education is inappropriate.</a:t>
            </a:r>
            <a:endParaRPr lang="en-US" sz="2800" dirty="0"/>
          </a:p>
          <a:p>
            <a:pPr lvl="1"/>
            <a:r>
              <a:rPr lang="en-US" sz="2800" dirty="0"/>
              <a:t>President Loh noted that Athletics is not part of the mission of the University but is the most visible part of the University. He suggested that it was the “front porch” to the University, serving as a starting point for conversations that lead to donations in the academic arena.</a:t>
            </a:r>
            <a:br>
              <a:rPr lang="en-US" sz="2800" dirty="0"/>
            </a:br>
            <a:endParaRPr lang="en-US" sz="28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57406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2015 Summary</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lnSpcReduction="10000"/>
          </a:bodyPr>
          <a:lstStyle/>
          <a:p>
            <a:pPr lvl="0"/>
            <a:r>
              <a:rPr lang="en-US" sz="2800" dirty="0"/>
              <a:t>Senate Chair’s Report</a:t>
            </a:r>
          </a:p>
          <a:p>
            <a:pPr lvl="1"/>
            <a:r>
              <a:rPr lang="en-US" dirty="0"/>
              <a:t>Nominations Committee: Outgoing senators with a term year of 2016 received an email message from the Senate Office requesting volunteers for the Nominations Committee. This important committee is charged with soliciting nominations from the membership of the Senate for the Executive Committee, Chair-Elect, the Committee on Committees, and other University-wide committees and councils up for election at the annual transition of the Senate in May.  Senators interested in serving can send an email to </a:t>
            </a:r>
            <a:r>
              <a:rPr lang="en-US" u="sng" dirty="0">
                <a:hlinkClick r:id="rId4"/>
              </a:rPr>
              <a:t>senate-admin@umd.edu</a:t>
            </a:r>
            <a:r>
              <a:rPr lang="en-US" dirty="0"/>
              <a:t>. </a:t>
            </a:r>
          </a:p>
        </p:txBody>
      </p:sp>
    </p:spTree>
    <p:custDataLst>
      <p:tags r:id="rId1"/>
    </p:custDataLst>
    <p:extLst>
      <p:ext uri="{BB962C8B-B14F-4D97-AF65-F5344CB8AC3E}">
        <p14:creationId xmlns:p14="http://schemas.microsoft.com/office/powerpoint/2010/main" val="41790833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1"/>
            <a:r>
              <a:rPr lang="en-US" dirty="0"/>
              <a:t>Next Meeting: President Loh will present his State of the Campus Address at the next Senate meeting on Tuesday, November 10, 2015. This meeting will be held in the Colony Ballroom of the Union to accommodate a larger audience</a:t>
            </a:r>
            <a:r>
              <a:rPr lang="en-US" dirty="0" smtClean="0"/>
              <a:t>.</a:t>
            </a:r>
            <a:endParaRPr lang="en-US" dirty="0"/>
          </a:p>
        </p:txBody>
      </p:sp>
    </p:spTree>
    <p:custDataLst>
      <p:tags r:id="rId1"/>
    </p:custDataLst>
    <p:extLst>
      <p:ext uri="{BB962C8B-B14F-4D97-AF65-F5344CB8AC3E}">
        <p14:creationId xmlns:p14="http://schemas.microsoft.com/office/powerpoint/2010/main" val="2065563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1"/>
            <a:r>
              <a:rPr lang="en-US" dirty="0"/>
              <a:t>Senate Legislation: The SEC charged the ERG Committee with considering whether a representative of the Division of IT should be added to the University Library Council - </a:t>
            </a:r>
            <a:r>
              <a:rPr lang="en-US" u="sng" dirty="0">
                <a:hlinkClick r:id="rId4"/>
              </a:rPr>
              <a:t>Modify the Membership of the University Library Council to Include a Representative of the Division of Information Technology (Senate Doc. No. 15-16-05)</a:t>
            </a:r>
            <a:r>
              <a:rPr lang="en-US" dirty="0"/>
              <a:t> </a:t>
            </a:r>
            <a:endParaRPr lang="en-US" sz="58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2523037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r>
              <a:rPr lang="en-US" sz="2800" u="sng" dirty="0">
                <a:hlinkClick r:id="rId4"/>
              </a:rPr>
              <a:t>PCC Proposal to Establish a New Area of Concentration in International Relations for the Bachelor of Arts in Government and Politics (Senate Doc. No. 15-16-06)</a:t>
            </a:r>
            <a:endParaRPr lang="en-US" sz="2800" dirty="0"/>
          </a:p>
          <a:p>
            <a:pPr lvl="1"/>
            <a:r>
              <a:rPr lang="en-US" dirty="0"/>
              <a:t>The Senate voted to approve the new area of concentration. </a:t>
            </a:r>
            <a:endParaRPr lang="en-US" sz="94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36703641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October 7, </a:t>
            </a:r>
            <a:r>
              <a:rPr lang="en-US" dirty="0">
                <a:latin typeface="Calibri" charset="0"/>
                <a:ea typeface="ＭＳ Ｐゴシック" charset="0"/>
                <a:cs typeface="ＭＳ Ｐゴシック" charset="0"/>
              </a:rPr>
              <a:t>2015 Summary</a:t>
            </a:r>
          </a:p>
        </p:txBody>
      </p:sp>
      <p:sp>
        <p:nvSpPr>
          <p:cNvPr id="44034" name="Vertical Text Placeholder 5"/>
          <p:cNvSpPr>
            <a:spLocks noGrp="1"/>
          </p:cNvSpPr>
          <p:nvPr>
            <p:ph type="body" orient="vert" idx="1"/>
          </p:nvPr>
        </p:nvSpPr>
        <p:spPr/>
        <p:txBody>
          <a:bodyPr vert="horz">
            <a:normAutofit/>
          </a:bodyPr>
          <a:lstStyle/>
          <a:p>
            <a:pPr lvl="0"/>
            <a:r>
              <a:rPr lang="en-US" sz="2800" u="sng" dirty="0" smtClean="0">
                <a:hlinkClick r:id="rId4"/>
              </a:rPr>
              <a:t>Review of the Policy on Intellectual Property (Senate Doc. No. 10-11-36)</a:t>
            </a:r>
            <a:endParaRPr lang="en-US" sz="2800" dirty="0" smtClean="0"/>
          </a:p>
          <a:p>
            <a:pPr lvl="1"/>
            <a:r>
              <a:rPr lang="en-US" dirty="0" smtClean="0"/>
              <a:t>Senators raised concerns about several areas of the policy including the treatment of software, the onerous nature of the waiver process for graduate students, and the revenue sharing model. Senators also suggested that more time was necessary to consider the impact of policy revisions on specific disciplines.</a:t>
            </a:r>
            <a:endParaRPr lang="en-US" dirty="0"/>
          </a:p>
        </p:txBody>
      </p:sp>
    </p:spTree>
    <p:custDataLst>
      <p:tags r:id="rId1"/>
    </p:custDataLst>
    <p:extLst>
      <p:ext uri="{BB962C8B-B14F-4D97-AF65-F5344CB8AC3E}">
        <p14:creationId xmlns:p14="http://schemas.microsoft.com/office/powerpoint/2010/main" val="109239780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589</TotalTime>
  <Words>827</Words>
  <Application>Microsoft Macintosh PowerPoint</Application>
  <PresentationFormat>On-screen Show (4:3)</PresentationFormat>
  <Paragraphs>47</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Senate Meeting Summary</vt:lpstr>
      <vt:lpstr>October 7, 2015 Summary</vt:lpstr>
      <vt:lpstr>October 7, 2015 Summary</vt:lpstr>
      <vt:lpstr>October 7, 2015 Summary</vt:lpstr>
      <vt:lpstr>October 7, 2015 Summary</vt:lpstr>
      <vt:lpstr>October 7, 2015 Summary</vt:lpstr>
      <vt:lpstr>October 7, 2015 Summary</vt:lpstr>
      <vt:lpstr>October 7, 2015 Summary</vt:lpstr>
      <vt:lpstr>October 7, 2015 Summary</vt:lpstr>
      <vt:lpstr>October 7, 2015 Summary</vt:lpstr>
      <vt:lpstr>October 7, 2015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cp:lastModifiedBy>
  <cp:revision>31</cp:revision>
  <dcterms:created xsi:type="dcterms:W3CDTF">2015-04-02T14:28:17Z</dcterms:created>
  <dcterms:modified xsi:type="dcterms:W3CDTF">2015-10-08T20:06:49Z</dcterms:modified>
</cp:coreProperties>
</file>