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9"/>
  </p:notesMasterIdLst>
  <p:sldIdLst>
    <p:sldId id="321" r:id="rId16"/>
    <p:sldId id="361" r:id="rId17"/>
    <p:sldId id="379" r:id="rId18"/>
    <p:sldId id="378" r:id="rId19"/>
    <p:sldId id="364" r:id="rId20"/>
    <p:sldId id="350" r:id="rId21"/>
    <p:sldId id="381" r:id="rId22"/>
    <p:sldId id="357" r:id="rId23"/>
    <p:sldId id="351" r:id="rId24"/>
    <p:sldId id="366" r:id="rId25"/>
    <p:sldId id="383" r:id="rId26"/>
    <p:sldId id="384" r:id="rId27"/>
    <p:sldId id="339" r:id="rId28"/>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50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tags" Target="tags/tag1.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8479152"/>
        <c:axId val="268479712"/>
        <c:axId val="49162592"/>
      </c:bar3DChart>
      <c:catAx>
        <c:axId val="268479152"/>
        <c:scaling>
          <c:orientation val="minMax"/>
        </c:scaling>
        <c:delete val="0"/>
        <c:axPos val="b"/>
        <c:numFmt formatCode="General" sourceLinked="1"/>
        <c:majorTickMark val="out"/>
        <c:minorTickMark val="none"/>
        <c:tickLblPos val="nextTo"/>
        <c:crossAx val="268479712"/>
        <c:crosses val="autoZero"/>
        <c:auto val="1"/>
        <c:lblAlgn val="ctr"/>
        <c:lblOffset val="100"/>
        <c:noMultiLvlLbl val="0"/>
      </c:catAx>
      <c:valAx>
        <c:axId val="268479712"/>
        <c:scaling>
          <c:orientation val="minMax"/>
        </c:scaling>
        <c:delete val="0"/>
        <c:axPos val="l"/>
        <c:majorGridlines/>
        <c:numFmt formatCode="General" sourceLinked="1"/>
        <c:majorTickMark val="out"/>
        <c:minorTickMark val="none"/>
        <c:tickLblPos val="nextTo"/>
        <c:crossAx val="268479152"/>
        <c:crosses val="autoZero"/>
        <c:crossBetween val="between"/>
      </c:valAx>
      <c:serAx>
        <c:axId val="49162592"/>
        <c:scaling>
          <c:orientation val="minMax"/>
        </c:scaling>
        <c:delete val="0"/>
        <c:axPos val="b"/>
        <c:majorTickMark val="out"/>
        <c:minorTickMark val="none"/>
        <c:tickLblPos val="nextTo"/>
        <c:crossAx val="26847971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8483072"/>
        <c:axId val="268483632"/>
        <c:axId val="49163216"/>
      </c:bar3DChart>
      <c:catAx>
        <c:axId val="268483072"/>
        <c:scaling>
          <c:orientation val="minMax"/>
        </c:scaling>
        <c:delete val="0"/>
        <c:axPos val="b"/>
        <c:numFmt formatCode="General" sourceLinked="1"/>
        <c:majorTickMark val="out"/>
        <c:minorTickMark val="none"/>
        <c:tickLblPos val="nextTo"/>
        <c:crossAx val="268483632"/>
        <c:crosses val="autoZero"/>
        <c:auto val="1"/>
        <c:lblAlgn val="ctr"/>
        <c:lblOffset val="100"/>
        <c:noMultiLvlLbl val="0"/>
      </c:catAx>
      <c:valAx>
        <c:axId val="268483632"/>
        <c:scaling>
          <c:orientation val="minMax"/>
        </c:scaling>
        <c:delete val="0"/>
        <c:axPos val="l"/>
        <c:majorGridlines/>
        <c:numFmt formatCode="General" sourceLinked="1"/>
        <c:majorTickMark val="out"/>
        <c:minorTickMark val="none"/>
        <c:tickLblPos val="nextTo"/>
        <c:crossAx val="268483072"/>
        <c:crosses val="autoZero"/>
        <c:crossBetween val="between"/>
      </c:valAx>
      <c:serAx>
        <c:axId val="49163216"/>
        <c:scaling>
          <c:orientation val="minMax"/>
        </c:scaling>
        <c:delete val="0"/>
        <c:axPos val="b"/>
        <c:majorTickMark val="out"/>
        <c:minorTickMark val="none"/>
        <c:tickLblPos val="nextTo"/>
        <c:crossAx val="26848363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6611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11</a:t>
            </a:fld>
            <a:endParaRPr lang="en-US"/>
          </a:p>
        </p:txBody>
      </p:sp>
    </p:spTree>
    <p:extLst>
      <p:ext uri="{BB962C8B-B14F-4D97-AF65-F5344CB8AC3E}">
        <p14:creationId xmlns:p14="http://schemas.microsoft.com/office/powerpoint/2010/main" val="1421179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12</a:t>
            </a:fld>
            <a:endParaRPr lang="en-US"/>
          </a:p>
        </p:txBody>
      </p:sp>
    </p:spTree>
    <p:extLst>
      <p:ext uri="{BB962C8B-B14F-4D97-AF65-F5344CB8AC3E}">
        <p14:creationId xmlns:p14="http://schemas.microsoft.com/office/powerpoint/2010/main" val="2446436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13</a:t>
            </a:fld>
            <a:endParaRPr lang="en-US"/>
          </a:p>
        </p:txBody>
      </p:sp>
    </p:spTree>
    <p:extLst>
      <p:ext uri="{BB962C8B-B14F-4D97-AF65-F5344CB8AC3E}">
        <p14:creationId xmlns:p14="http://schemas.microsoft.com/office/powerpoint/2010/main" val="92269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170584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3449855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2530857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3389741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299987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985360-EFBB-43F0-89C6-6A465E09648E}"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4/15/2019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4/15/2019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s://senate.umd.edu/system/files/resources/MeetingMaterials/04042019/PCC_Proposal_Rename_PBC_Intermediate_Survey_Methodology_18-19-31.pdf" TargetMode="External"/><Relationship Id="rId3" Type="http://schemas.openxmlformats.org/officeDocument/2006/relationships/image" Target="../media/image1.png"/><Relationship Id="rId7" Type="http://schemas.openxmlformats.org/officeDocument/2006/relationships/hyperlink" Target="https://senate.umd.edu/system/files/resources/MeetingMaterials/04042019/FAC_Suspension_Policy_17-18-07z.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senate.umd.edu/system/files/resources/MeetingMaterials/04042019/Proposed_Changes_to_University_Honors_LLP.pdf" TargetMode="External"/><Relationship Id="rId5" Type="http://schemas.openxmlformats.org/officeDocument/2006/relationships/hyperlink" Target="https://senate.umd.edu/join-committee" TargetMode="External"/><Relationship Id="rId4" Type="http://schemas.openxmlformats.org/officeDocument/2006/relationships/image" Target="../media/image2.png"/><Relationship Id="rId9" Type="http://schemas.openxmlformats.org/officeDocument/2006/relationships/hyperlink" Target="https://senate.umd.edu/system/files/resources/MeetingMaterials/04042019/Revised_Senate_Resolution.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senate.umd.edu/join-committee"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Meeting Summary</a:t>
            </a:r>
          </a:p>
        </p:txBody>
      </p:sp>
      <p:sp>
        <p:nvSpPr>
          <p:cNvPr id="3" name="Subtitle 2"/>
          <p:cNvSpPr>
            <a:spLocks noGrp="1"/>
          </p:cNvSpPr>
          <p:nvPr>
            <p:ph type="subTitle" idx="1"/>
          </p:nvPr>
        </p:nvSpPr>
        <p:spPr/>
        <p:txBody>
          <a:bodyPr>
            <a:normAutofit/>
          </a:bodyPr>
          <a:lstStyle/>
          <a:p>
            <a:r>
              <a:rPr lang="en-US" sz="4000" dirty="0">
                <a:latin typeface="Arial" panose="020B0604020202020204" pitchFamily="34" charset="0"/>
                <a:cs typeface="Arial" panose="020B0604020202020204" pitchFamily="34" charset="0"/>
              </a:rPr>
              <a:t>April 4, 2019</a:t>
            </a: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Resolution to Emphasize the University’s Principal Missions During the Search for a New President (Senate Document #18-19-30)</a:t>
            </a:r>
            <a:endParaRPr lang="en-US" dirty="0"/>
          </a:p>
          <a:p>
            <a:pPr lvl="0"/>
            <a:r>
              <a:rPr lang="en-US" dirty="0"/>
              <a:t>Walsh presented the SEC’s revised text for the resolution, in order to incorporate the principles of the three amendments proposed at the February Senate meeting, as follows:</a:t>
            </a:r>
          </a:p>
          <a:p>
            <a:pPr lvl="1"/>
            <a:endParaRPr lang="en-US" dirty="0"/>
          </a:p>
          <a:p>
            <a:endParaRPr lang="en-US" dirty="0"/>
          </a:p>
          <a:p>
            <a:endParaRPr lang="en-US" dirty="0"/>
          </a:p>
        </p:txBody>
      </p:sp>
    </p:spTree>
    <p:extLst>
      <p:ext uri="{BB962C8B-B14F-4D97-AF65-F5344CB8AC3E}">
        <p14:creationId xmlns:p14="http://schemas.microsoft.com/office/powerpoint/2010/main" val="2798558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Resolution to Emphasize the University’s Principal Missions During the Search for a New President (Senate Document #18-19-30)</a:t>
            </a:r>
            <a:endParaRPr lang="en-US" dirty="0"/>
          </a:p>
          <a:p>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Whereas the selection of the next President of the University is of paramount importance to the faculty, staff, and students and a critical element to the institution and to the continued ascension of the University as a top public research institution, </a:t>
            </a:r>
          </a:p>
          <a:p>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Be it resolved that the Senate recommends that while </a:t>
            </a:r>
            <a:r>
              <a:rPr lang="en-US" b="1" dirty="0">
                <a:solidFill>
                  <a:srgbClr val="0000FF"/>
                </a:solidFill>
                <a:latin typeface="Arial" panose="020B0604020202020204" pitchFamily="34" charset="0"/>
                <a:ea typeface="MS Mincho" panose="02020609040205080304" pitchFamily="49" charset="-128"/>
                <a:cs typeface="Times New Roman" panose="02020603050405020304" pitchFamily="18" charset="0"/>
              </a:rPr>
              <a:t>identifying</a:t>
            </a:r>
            <a:r>
              <a:rPr lang="en-US" dirty="0">
                <a:solidFill>
                  <a:srgbClr val="0000FF"/>
                </a:solidFill>
                <a:latin typeface="Arial" panose="020B0604020202020204" pitchFamily="34" charset="0"/>
                <a:ea typeface="MS Mincho" panose="02020609040205080304" pitchFamily="49" charset="-128"/>
                <a:cs typeface="Times New Roman" panose="02020603050405020304" pitchFamily="18" charset="0"/>
              </a:rPr>
              <a:t> </a:t>
            </a:r>
            <a:r>
              <a:rPr lang="en-US" b="1" dirty="0">
                <a:solidFill>
                  <a:srgbClr val="0000FF"/>
                </a:solidFill>
                <a:latin typeface="Arial" panose="020B0604020202020204" pitchFamily="34" charset="0"/>
                <a:ea typeface="MS Mincho" panose="02020609040205080304" pitchFamily="49" charset="-128"/>
                <a:cs typeface="Times New Roman" panose="02020603050405020304" pitchFamily="18" charset="0"/>
              </a:rPr>
              <a:t>candidates for</a:t>
            </a:r>
            <a:r>
              <a:rPr lang="en-US" dirty="0">
                <a:solidFill>
                  <a:srgbClr val="0000FF"/>
                </a:solidFill>
                <a:latin typeface="Arial" panose="020B0604020202020204" pitchFamily="34" charset="0"/>
                <a:ea typeface="MS Mincho" panose="02020609040205080304" pitchFamily="49" charset="-128"/>
                <a:cs typeface="Times New Roman" panose="02020603050405020304" pitchFamily="18" charset="0"/>
              </a:rPr>
              <a:t> </a:t>
            </a:r>
            <a:r>
              <a:rPr lang="en-US" strike="sngStrike" dirty="0">
                <a:solidFill>
                  <a:srgbClr val="FF0000"/>
                </a:solidFill>
                <a:latin typeface="Arial" panose="020B0604020202020204" pitchFamily="34" charset="0"/>
                <a:ea typeface="MS Mincho" panose="02020609040205080304" pitchFamily="49" charset="-128"/>
                <a:cs typeface="Times New Roman" panose="02020603050405020304" pitchFamily="18" charset="0"/>
              </a:rPr>
              <a:t>selecting</a:t>
            </a: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the next President of the University, the Search Committee emphasize the critical importance of </a:t>
            </a:r>
            <a:r>
              <a:rPr lang="en-US" strike="sngStrike" dirty="0">
                <a:solidFill>
                  <a:srgbClr val="FF0000"/>
                </a:solidFill>
                <a:latin typeface="Arial" panose="020B0604020202020204" pitchFamily="34" charset="0"/>
                <a:ea typeface="MS Mincho" panose="02020609040205080304" pitchFamily="49" charset="-128"/>
                <a:cs typeface="Times New Roman" panose="02020603050405020304" pitchFamily="18" charset="0"/>
              </a:rPr>
              <a:t>research and</a:t>
            </a:r>
            <a:r>
              <a:rPr lang="en-US" dirty="0">
                <a:solidFill>
                  <a:srgbClr val="0000FF"/>
                </a:solidFill>
                <a:latin typeface="Arial" panose="020B0604020202020204" pitchFamily="34" charset="0"/>
                <a:ea typeface="MS Mincho" panose="02020609040205080304" pitchFamily="49" charset="-128"/>
                <a:cs typeface="Times New Roman" panose="02020603050405020304" pitchFamily="18" charset="0"/>
              </a:rPr>
              <a:t> </a:t>
            </a: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academics</a:t>
            </a:r>
            <a:r>
              <a:rPr lang="en-US" b="1" dirty="0">
                <a:solidFill>
                  <a:srgbClr val="0000FF"/>
                </a:solidFill>
                <a:latin typeface="Arial" panose="020B0604020202020204" pitchFamily="34" charset="0"/>
                <a:ea typeface="MS Mincho" panose="02020609040205080304" pitchFamily="49" charset="-128"/>
                <a:cs typeface="Times New Roman" panose="02020603050405020304" pitchFamily="18" charset="0"/>
              </a:rPr>
              <a:t>, scholarship, and public service within a supportive, respectful, and inclusive environment </a:t>
            </a: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as the University’s principal mission</a:t>
            </a:r>
            <a:r>
              <a:rPr lang="en-US" strike="sngStrike" dirty="0">
                <a:solidFill>
                  <a:srgbClr val="FF0000"/>
                </a:solidFill>
                <a:latin typeface="Arial" panose="020B0604020202020204" pitchFamily="34" charset="0"/>
                <a:ea typeface="MS Mincho" panose="02020609040205080304" pitchFamily="49" charset="-128"/>
                <a:cs typeface="Times New Roman" panose="02020603050405020304" pitchFamily="18" charset="0"/>
              </a:rPr>
              <a:t>s as a land grant institution</a:t>
            </a: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a:p>
            <a:endParaRPr lang="en-US" dirty="0"/>
          </a:p>
          <a:p>
            <a:endParaRPr lang="en-US" dirty="0"/>
          </a:p>
        </p:txBody>
      </p:sp>
    </p:spTree>
    <p:extLst>
      <p:ext uri="{BB962C8B-B14F-4D97-AF65-F5344CB8AC3E}">
        <p14:creationId xmlns:p14="http://schemas.microsoft.com/office/powerpoint/2010/main" val="43193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Resolution to Emphasize the University’s Principal Missions During the Search for a New President (Senate Document #18-19-30)</a:t>
            </a:r>
            <a:endParaRPr lang="en-US" dirty="0"/>
          </a:p>
          <a:p>
            <a:pPr lvl="0"/>
            <a:r>
              <a:rPr lang="en-US" dirty="0"/>
              <a:t>The Senate approved the resolution as revised by the SEC.</a:t>
            </a:r>
          </a:p>
          <a:p>
            <a:pPr lvl="1"/>
            <a:endParaRPr lang="en-US" dirty="0"/>
          </a:p>
          <a:p>
            <a:endParaRPr lang="en-US" dirty="0"/>
          </a:p>
          <a:p>
            <a:endParaRPr lang="en-US" dirty="0"/>
          </a:p>
        </p:txBody>
      </p:sp>
    </p:spTree>
    <p:extLst>
      <p:ext uri="{BB962C8B-B14F-4D97-AF65-F5344CB8AC3E}">
        <p14:creationId xmlns:p14="http://schemas.microsoft.com/office/powerpoint/2010/main" val="3610014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Relevant Links</a:t>
            </a:r>
          </a:p>
        </p:txBody>
      </p:sp>
      <p:sp>
        <p:nvSpPr>
          <p:cNvPr id="4" name="Content Placeholder 3"/>
          <p:cNvSpPr>
            <a:spLocks noGrp="1"/>
          </p:cNvSpPr>
          <p:nvPr>
            <p:ph idx="1"/>
          </p:nvPr>
        </p:nvSpPr>
        <p:spPr>
          <a:xfrm>
            <a:off x="255222" y="1558644"/>
            <a:ext cx="11702062" cy="5070756"/>
          </a:xfrm>
        </p:spPr>
        <p:txBody>
          <a:bodyPr>
            <a:normAutofit lnSpcReduction="10000"/>
          </a:bodyPr>
          <a:lstStyle/>
          <a:p>
            <a:endParaRPr lang="en-US" sz="1800" dirty="0"/>
          </a:p>
          <a:p>
            <a:pPr lvl="0"/>
            <a:r>
              <a:rPr lang="en-US" sz="1800" dirty="0"/>
              <a:t>Volunteer to Join a Senate Committee</a:t>
            </a:r>
          </a:p>
          <a:p>
            <a:pPr marL="0" indent="228600">
              <a:buNone/>
            </a:pPr>
            <a:r>
              <a:rPr lang="en-US" sz="1800" u="sng" dirty="0">
                <a:hlinkClick r:id="rId5"/>
              </a:rPr>
              <a:t>https://senate.umd.edu/join-committee</a:t>
            </a:r>
            <a:endParaRPr lang="en-US" sz="1800" dirty="0"/>
          </a:p>
          <a:p>
            <a:pPr lvl="0"/>
            <a:r>
              <a:rPr lang="en-US" sz="1800" dirty="0"/>
              <a:t>Special Order: </a:t>
            </a:r>
            <a:r>
              <a:rPr lang="en-US" sz="1800" i="1" dirty="0"/>
              <a:t>Proposed Changes to the University Honors Living-Learning Program</a:t>
            </a:r>
            <a:endParaRPr lang="en-US" sz="1800" dirty="0"/>
          </a:p>
          <a:p>
            <a:pPr indent="0">
              <a:buNone/>
            </a:pPr>
            <a:r>
              <a:rPr lang="en-US" sz="1800" u="sng" dirty="0">
                <a:hlinkClick r:id="rId6"/>
              </a:rPr>
              <a:t>https://senate.umd.edu/system/files/resources/MeetingMaterials/04042019/Proposed_Changes_to_University_Honors_LLP.pdf</a:t>
            </a:r>
            <a:endParaRPr lang="en-US" sz="1800" dirty="0"/>
          </a:p>
          <a:p>
            <a:pPr lvl="0"/>
            <a:r>
              <a:rPr lang="en-US" sz="1800" dirty="0"/>
              <a:t>Revisions to the University of Maryland Policy on Suspension (Senate Document #17-18-07z)</a:t>
            </a:r>
          </a:p>
          <a:p>
            <a:pPr indent="0">
              <a:buNone/>
            </a:pPr>
            <a:r>
              <a:rPr lang="en-US" sz="1800" u="sng" dirty="0">
                <a:hlinkClick r:id="rId7"/>
              </a:rPr>
              <a:t>https://senate.umd.edu/system/files/resources/MeetingMaterials/04042019/FAC_Suspension_Policy_17-18-07z.pdf</a:t>
            </a:r>
            <a:endParaRPr lang="en-US" sz="1800" dirty="0"/>
          </a:p>
          <a:p>
            <a:pPr lvl="0"/>
            <a:r>
              <a:rPr lang="en-US" sz="1800" dirty="0"/>
              <a:t>PCC Proposal to Rename the Post-Baccalaureate Certificate in “Intermediate Survey Methodology” to “Fundamentals of Survey Methodology” (Senate Document #18-19-31)</a:t>
            </a:r>
          </a:p>
          <a:p>
            <a:pPr indent="0">
              <a:buNone/>
            </a:pPr>
            <a:r>
              <a:rPr lang="en-US" sz="1800" u="sng" dirty="0">
                <a:hlinkClick r:id="rId8"/>
              </a:rPr>
              <a:t>https://senate.umd.edu/system/files/resources/MeetingMaterials/04042019/PCC_Proposal_Rename_PBC_Intermediate_Survey_Methodology_18-19-31.pdf</a:t>
            </a:r>
            <a:endParaRPr lang="en-US" sz="1800" dirty="0"/>
          </a:p>
          <a:p>
            <a:pPr lvl="0"/>
            <a:r>
              <a:rPr lang="en-US" sz="1800" dirty="0"/>
              <a:t>Resolution to Emphasize the University’s Principal Missions During the Search for a New President (Senate Document #18-19-30)</a:t>
            </a:r>
          </a:p>
          <a:p>
            <a:pPr marL="0" indent="228600">
              <a:buNone/>
            </a:pPr>
            <a:r>
              <a:rPr lang="en-US" sz="1800" u="sng" dirty="0">
                <a:hlinkClick r:id="rId9"/>
              </a:rPr>
              <a:t>https://senate.umd.edu/system/files/resources/MeetingMaterials/04042019/Revised_Senate_Resolution.pdf</a:t>
            </a:r>
            <a:endParaRPr lang="en-US" sz="1800" dirty="0"/>
          </a:p>
        </p:txBody>
      </p:sp>
    </p:spTree>
    <p:extLst>
      <p:ext uri="{BB962C8B-B14F-4D97-AF65-F5344CB8AC3E}">
        <p14:creationId xmlns:p14="http://schemas.microsoft.com/office/powerpoint/2010/main" val="163976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558644"/>
            <a:ext cx="11702062" cy="5299356"/>
          </a:xfrm>
        </p:spPr>
        <p:txBody>
          <a:bodyPr>
            <a:normAutofit fontScale="92500"/>
          </a:bodyPr>
          <a:lstStyle/>
          <a:p>
            <a:pPr marL="0" indent="0">
              <a:lnSpc>
                <a:spcPct val="110000"/>
              </a:lnSpc>
              <a:spcBef>
                <a:spcPts val="1600"/>
              </a:spcBef>
              <a:buNone/>
            </a:pPr>
            <a:r>
              <a:rPr lang="en-US" u="sng" dirty="0"/>
              <a:t>Presidential Briefing</a:t>
            </a:r>
            <a:endParaRPr lang="en-US" dirty="0"/>
          </a:p>
          <a:p>
            <a:pPr lvl="0"/>
            <a:r>
              <a:rPr lang="en-US" dirty="0"/>
              <a:t>President Loh provided an overview of the Maryland General Assembly (MGA) legislative session, noting that the University received a $4 million budget cut due to state deficits. </a:t>
            </a:r>
          </a:p>
          <a:p>
            <a:pPr lvl="0"/>
            <a:r>
              <a:rPr lang="en-US" dirty="0"/>
              <a:t>President Loh noted that a significant new retail and housing construction project would replace the site where the Quality Inn was located on Baltimore Avenue.</a:t>
            </a:r>
          </a:p>
          <a:p>
            <a:pPr lvl="0"/>
            <a:r>
              <a:rPr lang="en-US" dirty="0"/>
              <a:t>President Loh reported that the Middle States Commission on Higher Education small team visit resulted in a finding that the University was not in compliance with Accreditation Standard VII: Governance, Leadership, and Administration based on the recent actions of the Board of Regents (BOR). He noted that after considering the small team’s report, the full </a:t>
            </a:r>
            <a:r>
              <a:rPr lang="en-US"/>
              <a:t>Commission </a:t>
            </a:r>
            <a:r>
              <a:rPr lang="en-US" smtClean="0"/>
              <a:t>will </a:t>
            </a:r>
            <a:r>
              <a:rPr lang="en-US" dirty="0"/>
              <a:t>make its final determination when it meets in late June.</a:t>
            </a:r>
          </a:p>
        </p:txBody>
      </p:sp>
    </p:spTree>
    <p:extLst>
      <p:ext uri="{BB962C8B-B14F-4D97-AF65-F5344CB8AC3E}">
        <p14:creationId xmlns:p14="http://schemas.microsoft.com/office/powerpoint/2010/main" val="420101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558643"/>
            <a:ext cx="11702062" cy="5114151"/>
          </a:xfrm>
        </p:spPr>
        <p:txBody>
          <a:bodyPr>
            <a:normAutofit/>
          </a:bodyPr>
          <a:lstStyle/>
          <a:p>
            <a:pPr marL="0" indent="0">
              <a:lnSpc>
                <a:spcPct val="110000"/>
              </a:lnSpc>
              <a:spcBef>
                <a:spcPts val="1800"/>
              </a:spcBef>
              <a:buNone/>
            </a:pPr>
            <a:r>
              <a:rPr lang="en-US" u="sng" dirty="0"/>
              <a:t>Presidential Briefing</a:t>
            </a:r>
          </a:p>
          <a:p>
            <a:pPr lvl="0">
              <a:spcBef>
                <a:spcPts val="1800"/>
              </a:spcBef>
            </a:pPr>
            <a:r>
              <a:rPr lang="en-US" dirty="0"/>
              <a:t>President Loh commented on the Resolution to Designate the Senate Chair to the Cabinet and noted the challenges associated with an elected leader serving on a body composed of appointees who serve at the pleasure of the President. </a:t>
            </a:r>
          </a:p>
          <a:p>
            <a:pPr>
              <a:spcBef>
                <a:spcPts val="1800"/>
              </a:spcBef>
            </a:pPr>
            <a:r>
              <a:rPr lang="en-US" dirty="0"/>
              <a:t>President Loh stated that he had recently committed to monthly meetings with the Senate leadership, with additional opportunities to meet if needed, to formalize their interactions. He stated that the Senate leadership agreed that this regular monthly meeting, in addition to the monthly SEC breakfast and other as-needed meetings, would be a welcome additional opportunity for interaction with the President. </a:t>
            </a:r>
          </a:p>
        </p:txBody>
      </p:sp>
    </p:spTree>
    <p:extLst>
      <p:ext uri="{BB962C8B-B14F-4D97-AF65-F5344CB8AC3E}">
        <p14:creationId xmlns:p14="http://schemas.microsoft.com/office/powerpoint/2010/main" val="295059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558644"/>
            <a:ext cx="11702062" cy="4994556"/>
          </a:xfrm>
        </p:spPr>
        <p:txBody>
          <a:bodyPr>
            <a:normAutofit/>
          </a:bodyPr>
          <a:lstStyle/>
          <a:p>
            <a:pPr marL="0" indent="0">
              <a:lnSpc>
                <a:spcPct val="110000"/>
              </a:lnSpc>
              <a:spcBef>
                <a:spcPts val="1800"/>
              </a:spcBef>
              <a:buNone/>
            </a:pPr>
            <a:r>
              <a:rPr lang="en-US" u="sng" dirty="0"/>
              <a:t>Senate Chair’s Report</a:t>
            </a:r>
            <a:endParaRPr lang="en-US" dirty="0"/>
          </a:p>
          <a:p>
            <a:pPr lvl="0"/>
            <a:r>
              <a:rPr lang="en-US" dirty="0"/>
              <a:t>Chair Walsh reminded Senators the April 24th Senate meeting is the last meeting for outgoing Senators. All incoming and continuing Senators will begin their term at the Senate Transition Meeting on May 7th. At that meeting, Senators will vote for the Chair-Elect, the Senate Executive Committee, the Committee on Committees, and the Senate-elected membership of various councils and committees. </a:t>
            </a:r>
          </a:p>
          <a:p>
            <a:pPr lvl="0"/>
            <a:r>
              <a:rPr lang="en-US" dirty="0"/>
              <a:t>Chair Walsh noted that members of the campus community can sign up to serve on a Senate committee for 2019-2020 through April 30th. There are openings for faculty, staff, and students. Information on how to submit a volunteer application is available on the </a:t>
            </a:r>
            <a:r>
              <a:rPr lang="en-US" dirty="0">
                <a:hlinkClick r:id="rId5"/>
              </a:rPr>
              <a:t>Senate website.</a:t>
            </a:r>
            <a:endParaRPr lang="en-US" dirty="0"/>
          </a:p>
        </p:txBody>
      </p:sp>
    </p:spTree>
    <p:extLst>
      <p:ext uri="{BB962C8B-B14F-4D97-AF65-F5344CB8AC3E}">
        <p14:creationId xmlns:p14="http://schemas.microsoft.com/office/powerpoint/2010/main" val="288757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771494"/>
            <a:ext cx="11702062" cy="4629321"/>
          </a:xfrm>
        </p:spPr>
        <p:txBody>
          <a:bodyPr>
            <a:normAutofit/>
          </a:bodyPr>
          <a:lstStyle/>
          <a:p>
            <a:pPr marL="0" indent="0">
              <a:lnSpc>
                <a:spcPct val="110000"/>
              </a:lnSpc>
              <a:spcBef>
                <a:spcPts val="1600"/>
              </a:spcBef>
              <a:buNone/>
            </a:pPr>
            <a:r>
              <a:rPr lang="en-US" u="sng" dirty="0"/>
              <a:t>Senate Chair’s Report</a:t>
            </a:r>
            <a:endParaRPr lang="en-US" dirty="0"/>
          </a:p>
          <a:p>
            <a:pPr lvl="0"/>
            <a:r>
              <a:rPr lang="en-US" dirty="0"/>
              <a:t>Chair Walsh stated that Chancellor Caret met with key stakeholder groups including the Senate Executive Committee and several Senate committee chairs in early March. He reported that Chancellor Caret expects to have the presidential search committee in place by the end of April and a campus-wide open forum before the end of the semester to give the campus community an opportunity to convey the key attributes that they would like to see in the future president.</a:t>
            </a:r>
          </a:p>
        </p:txBody>
      </p:sp>
    </p:spTree>
    <p:extLst>
      <p:ext uri="{BB962C8B-B14F-4D97-AF65-F5344CB8AC3E}">
        <p14:creationId xmlns:p14="http://schemas.microsoft.com/office/powerpoint/2010/main" val="3772209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18313" y="1771494"/>
            <a:ext cx="11702062" cy="4888386"/>
          </a:xfrm>
        </p:spPr>
        <p:txBody>
          <a:bodyPr>
            <a:normAutofit lnSpcReduction="10000"/>
          </a:bodyPr>
          <a:lstStyle/>
          <a:p>
            <a:pPr marL="0" indent="0">
              <a:buNone/>
            </a:pPr>
            <a:r>
              <a:rPr lang="en-US" u="sng" dirty="0"/>
              <a:t>Special Order: </a:t>
            </a:r>
            <a:r>
              <a:rPr lang="en-US" i="1" u="sng" dirty="0"/>
              <a:t>Proposed Changes to the University Honors Living-Learning Program</a:t>
            </a:r>
            <a:endParaRPr lang="en-US" dirty="0"/>
          </a:p>
          <a:p>
            <a:pPr lvl="0">
              <a:spcBef>
                <a:spcPts val="1800"/>
              </a:spcBef>
            </a:pPr>
            <a:r>
              <a:rPr lang="en-US" dirty="0"/>
              <a:t>William A. Cohen, Dean of Undergraduate Studies, presented an overview of the proposed changes to the University Honors Living-Learning Program.</a:t>
            </a:r>
          </a:p>
          <a:p>
            <a:pPr lvl="0">
              <a:spcBef>
                <a:spcPts val="1800"/>
              </a:spcBef>
            </a:pPr>
            <a:r>
              <a:rPr lang="en-US" dirty="0"/>
              <a:t>He reviewed the history of University Honors (UH), noting that it is the oldest and largest of seven living-learning programs in the Honors College.</a:t>
            </a:r>
          </a:p>
          <a:p>
            <a:pPr lvl="0">
              <a:spcBef>
                <a:spcPts val="1800"/>
              </a:spcBef>
            </a:pPr>
            <a:r>
              <a:rPr lang="en-US" dirty="0"/>
              <a:t>He stated that the proposed changes were inspired by concerns regarding the coherence of the UH curriculum; the lack of a strong feeling of community among UH students; and the lack of a strong UH identity within the Honors College.</a:t>
            </a:r>
          </a:p>
        </p:txBody>
      </p:sp>
    </p:spTree>
    <p:extLst>
      <p:ext uri="{BB962C8B-B14F-4D97-AF65-F5344CB8AC3E}">
        <p14:creationId xmlns:p14="http://schemas.microsoft.com/office/powerpoint/2010/main" val="401883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18313" y="1771494"/>
            <a:ext cx="11702062" cy="4888386"/>
          </a:xfrm>
        </p:spPr>
        <p:txBody>
          <a:bodyPr>
            <a:normAutofit/>
          </a:bodyPr>
          <a:lstStyle/>
          <a:p>
            <a:pPr marL="0" indent="0">
              <a:buNone/>
            </a:pPr>
            <a:r>
              <a:rPr lang="en-US" u="sng" dirty="0"/>
              <a:t>Special Order: </a:t>
            </a:r>
            <a:r>
              <a:rPr lang="en-US" i="1" u="sng" dirty="0"/>
              <a:t>Proposed Changes to the University Honors Living-Learning Program</a:t>
            </a:r>
            <a:endParaRPr lang="en-US" dirty="0"/>
          </a:p>
          <a:p>
            <a:pPr lvl="0">
              <a:spcBef>
                <a:spcPts val="1800"/>
              </a:spcBef>
            </a:pPr>
            <a:r>
              <a:rPr lang="en-US" dirty="0"/>
              <a:t>Cohen provided an overview of the proposed 15-credit curricular structure that would lead to a University Honors citation. He noted that students would take twelve credits worth of thematic cluster and/or theory and practice track courses, bookended by review seminars that would provide a pathway to other on-campus opportunities for students. </a:t>
            </a:r>
          </a:p>
          <a:p>
            <a:pPr lvl="0">
              <a:spcBef>
                <a:spcPts val="1800"/>
              </a:spcBef>
            </a:pPr>
            <a:r>
              <a:rPr lang="en-US" dirty="0"/>
              <a:t>Senators expressed concerns about whether the new curricular structure would restrict students from pursuing a variety of interests.</a:t>
            </a:r>
          </a:p>
        </p:txBody>
      </p:sp>
    </p:spTree>
    <p:extLst>
      <p:ext uri="{BB962C8B-B14F-4D97-AF65-F5344CB8AC3E}">
        <p14:creationId xmlns:p14="http://schemas.microsoft.com/office/powerpoint/2010/main" val="1825672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Revisions to the University of Maryland Policy on Suspension (Senate Document #17-18-07z)</a:t>
            </a:r>
            <a:endParaRPr lang="en-US" dirty="0"/>
          </a:p>
          <a:p>
            <a:pPr lvl="0"/>
            <a:r>
              <a:rPr lang="en-US" dirty="0"/>
              <a:t>The Senate voted to approve the revised policy.</a:t>
            </a:r>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APRIL 4,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Rename the Post-Baccalaureate Certificate in “Intermediate Survey Methodology” to “Fundamentals of Survey Methodology” (Senate Document #18-19-31)</a:t>
            </a:r>
            <a:endParaRPr lang="en-US" dirty="0"/>
          </a:p>
          <a:p>
            <a:pPr lvl="0"/>
            <a:r>
              <a:rPr lang="en-US" dirty="0"/>
              <a:t>The Senate voted to approve the renaming of the certificate.</a:t>
            </a:r>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851</TotalTime>
  <Words>1043</Words>
  <Application>Microsoft Office PowerPoint</Application>
  <PresentationFormat>Widescreen</PresentationFormat>
  <Paragraphs>149</Paragraphs>
  <Slides>13</Slides>
  <Notes>12</Notes>
  <HiddenSlides>0</HiddenSlides>
  <MMClips>0</MMClips>
  <ScaleCrop>false</ScaleCrop>
  <HeadingPairs>
    <vt:vector size="6" baseType="variant">
      <vt:variant>
        <vt:lpstr>Fonts Used</vt:lpstr>
      </vt:variant>
      <vt:variant>
        <vt:i4>6</vt:i4>
      </vt:variant>
      <vt:variant>
        <vt:lpstr>Theme</vt:lpstr>
      </vt:variant>
      <vt:variant>
        <vt:i4>15</vt:i4>
      </vt:variant>
      <vt:variant>
        <vt:lpstr>Slide Titles</vt:lpstr>
      </vt:variant>
      <vt:variant>
        <vt:i4>13</vt:i4>
      </vt:variant>
    </vt:vector>
  </HeadingPairs>
  <TitlesOfParts>
    <vt:vector size="34" baseType="lpstr">
      <vt:lpstr>MS Mincho</vt: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96</cp:revision>
  <dcterms:created xsi:type="dcterms:W3CDTF">2017-09-04T22:41:22Z</dcterms:created>
  <dcterms:modified xsi:type="dcterms:W3CDTF">2019-04-15T16:02:30Z</dcterms:modified>
</cp:coreProperties>
</file>