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theme/theme14.xml" ContentType="application/vnd.openxmlformats-officedocument.theme+xml"/>
  <Override PartName="/ppt/slideLayouts/slideLayout26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02" r:id="rId2"/>
    <p:sldMasterId id="2147483704" r:id="rId3"/>
    <p:sldMasterId id="2147483706" r:id="rId4"/>
    <p:sldMasterId id="2147483708" r:id="rId5"/>
    <p:sldMasterId id="2147483710" r:id="rId6"/>
    <p:sldMasterId id="2147483712" r:id="rId7"/>
    <p:sldMasterId id="2147483714" r:id="rId8"/>
    <p:sldMasterId id="2147483717" r:id="rId9"/>
    <p:sldMasterId id="2147483719" r:id="rId10"/>
    <p:sldMasterId id="2147483721" r:id="rId11"/>
    <p:sldMasterId id="2147483723" r:id="rId12"/>
    <p:sldMasterId id="2147483725" r:id="rId13"/>
    <p:sldMasterId id="2147483727" r:id="rId14"/>
    <p:sldMasterId id="2147483729" r:id="rId15"/>
  </p:sldMasterIdLst>
  <p:notesMasterIdLst>
    <p:notesMasterId r:id="rId24"/>
  </p:notesMasterIdLst>
  <p:sldIdLst>
    <p:sldId id="321" r:id="rId16"/>
    <p:sldId id="347" r:id="rId17"/>
    <p:sldId id="348" r:id="rId18"/>
    <p:sldId id="349" r:id="rId19"/>
    <p:sldId id="351" r:id="rId20"/>
    <p:sldId id="350" r:id="rId21"/>
    <p:sldId id="352" r:id="rId22"/>
    <p:sldId id="340" r:id="rId23"/>
  </p:sldIdLst>
  <p:sldSz cx="12192000" cy="6858000"/>
  <p:notesSz cx="6858000" cy="9144000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0E17"/>
    <a:srgbClr val="E4C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6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9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viewProps" Target="viewProps.xml"/><Relationship Id="rId10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A-44BA-A2CE-9DFAFE6A14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A-44BA-A2CE-9DFAFE6A14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00A-44BA-A2CE-9DFAFE6A1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4059440"/>
        <c:axId val="264061680"/>
        <c:axId val="124887792"/>
      </c:bar3DChart>
      <c:catAx>
        <c:axId val="26405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4061680"/>
        <c:crosses val="autoZero"/>
        <c:auto val="1"/>
        <c:lblAlgn val="ctr"/>
        <c:lblOffset val="100"/>
        <c:noMultiLvlLbl val="0"/>
      </c:catAx>
      <c:valAx>
        <c:axId val="264061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4059440"/>
        <c:crosses val="autoZero"/>
        <c:crossBetween val="between"/>
      </c:valAx>
      <c:serAx>
        <c:axId val="124887792"/>
        <c:scaling>
          <c:orientation val="minMax"/>
        </c:scaling>
        <c:delete val="0"/>
        <c:axPos val="b"/>
        <c:majorTickMark val="out"/>
        <c:minorTickMark val="none"/>
        <c:tickLblPos val="nextTo"/>
        <c:crossAx val="264061680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0A-44BA-A2CE-9DFAFE6A14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0A-44BA-A2CE-9DFAFE6A14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00A-44BA-A2CE-9DFAFE6A1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4065040"/>
        <c:axId val="125284368"/>
        <c:axId val="124888416"/>
      </c:bar3DChart>
      <c:catAx>
        <c:axId val="26406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5284368"/>
        <c:crosses val="autoZero"/>
        <c:auto val="1"/>
        <c:lblAlgn val="ctr"/>
        <c:lblOffset val="100"/>
        <c:noMultiLvlLbl val="0"/>
      </c:catAx>
      <c:valAx>
        <c:axId val="125284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4065040"/>
        <c:crosses val="autoZero"/>
        <c:crossBetween val="between"/>
      </c:valAx>
      <c:serAx>
        <c:axId val="124888416"/>
        <c:scaling>
          <c:orientation val="minMax"/>
        </c:scaling>
        <c:delete val="0"/>
        <c:axPos val="b"/>
        <c:majorTickMark val="out"/>
        <c:minorTickMark val="none"/>
        <c:tickLblPos val="nextTo"/>
        <c:crossAx val="125284368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F1D7F-6098-F943-A299-FF519F3916C0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D5BD3-A954-1545-A124-E1B25878CF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9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D5BD3-A954-1545-A124-E1B25878CF5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7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9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0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39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6" name="TPChart" hidden="1"/>
          <p:cNvGraphicFramePr/>
          <p:nvPr>
            <p:extLst>
              <p:ext uri="{D42A27DB-BD31-4B8C-83A1-F6EECF244321}">
                <p14:modId xmlns:p14="http://schemas.microsoft.com/office/powerpoint/2010/main" val="2996115174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3715248169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7887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9445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547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1154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3526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2519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1684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919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17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9777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2354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2988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43415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8807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64056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90BB-7CF2-4842-8D30-D7664C05CC4C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D37E-32C4-9F43-BA05-A6B11B0AC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91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0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5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2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2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8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5360-EFBB-43F0-89C6-6A465E09648E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9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5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6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5360-EFBB-43F0-89C6-6A465E09648E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63AE-BCF7-4C68-9F6F-5308AEC268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1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26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566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816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132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76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133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72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433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173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76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57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357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437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4E9F38-BAAF-E24E-8FFF-4F0388C8D2E0}" type="datetimeFigureOut">
              <a:rPr lang="en-US" altLang="en-US"/>
              <a:pPr>
                <a:defRPr/>
              </a:pPr>
              <a:t>5/14/2018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256786-8D57-8246-AA93-4446B24F39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202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enate.umd.edu/resul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nate.umd.edu/senate-meetings18-19" TargetMode="External"/><Relationship Id="rId2" Type="http://schemas.openxmlformats.org/officeDocument/2006/relationships/hyperlink" Target="https://www.senate.umd.edu/system/files/resources/billDocuments/17-18-03/stage4/Presidential_Approval_Inclusion_Respect_17_18_03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enate.umd.edu/system/files/resources/MeetingMaterials/05092018/PCC_EDUC_Post-Bac_Integrated_Tech_in_Ed_17-18-2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enate.umd.edu/system/files/resources/MeetingMaterials/05092018/Mental_Health_Presentatio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enate.umd.edu/system/files/resources/MeetingMaterials/05092018/Purple_Line_FAQ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vpaf.umd.edu/current-projects/purple-line" TargetMode="External"/><Relationship Id="rId3" Type="http://schemas.openxmlformats.org/officeDocument/2006/relationships/hyperlink" Target="https://www.senate.umd.edu/results" TargetMode="External"/><Relationship Id="rId7" Type="http://schemas.openxmlformats.org/officeDocument/2006/relationships/hyperlink" Target="https://senate.umd.edu/system/files/resources/MeetingMaterials/05092018/Purple_Line_FAQ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enate.umd.edu/system/files/resources/MeetingMaterials/05092018/Mental_Health_Presentation.pdf" TargetMode="External"/><Relationship Id="rId5" Type="http://schemas.openxmlformats.org/officeDocument/2006/relationships/hyperlink" Target="https://senate.umd.edu/system/files/resources/MeetingMaterials/05092018/PCC_EDUC_Post-Bac_Integrated_Tech_in_Ed_17-18-25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senate.umd.edu/senate-meetings18-19" TargetMode="Externa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Senate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Meeting Summary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9,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MAY 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9, 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72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Election of the Chair-Elect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Pamela Lanford, Division of Research was </a:t>
            </a:r>
            <a:r>
              <a:rPr lang="en-US" dirty="0"/>
              <a:t>elected to be the next Chair-Elect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sz="3200" dirty="0" smtClean="0"/>
              <a:t>Special Elections</a:t>
            </a:r>
            <a:endParaRPr lang="en-US" sz="3200" dirty="0"/>
          </a:p>
          <a:p>
            <a:pPr lvl="1"/>
            <a:r>
              <a:rPr lang="en-US" dirty="0" smtClean="0">
                <a:hlinkClick r:id="rId2"/>
              </a:rPr>
              <a:t>Transition Meeting Election Results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MAY 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9, 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Summary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30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1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Report of the Outgoing Chair, </a:t>
            </a:r>
            <a:r>
              <a:rPr lang="en-US" sz="3200" dirty="0" smtClean="0"/>
              <a:t>Daniel Falvey</a:t>
            </a:r>
            <a:endParaRPr lang="en-US" sz="3200" dirty="0"/>
          </a:p>
          <a:p>
            <a:pPr lvl="1">
              <a:lnSpc>
                <a:spcPct val="110000"/>
              </a:lnSpc>
            </a:pPr>
            <a:r>
              <a:rPr lang="en-US" dirty="0" smtClean="0"/>
              <a:t>Falvey expressed </a:t>
            </a:r>
            <a:r>
              <a:rPr lang="en-US" dirty="0"/>
              <a:t>gratitude for the opportunity to serve as Senate chair and commented on how rewarding the experience had been.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Falvey commended the various committees, councils, and taskforces that are responsible for doing the hard work on issues that come before the Senate.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Falvey highlighted legislation approved by the Senate this past year, including policies on web accessibility, faculty grievances, student social media privacy, and the code of student conduct, among others</a:t>
            </a:r>
            <a:r>
              <a:rPr lang="en-US" dirty="0" smtClean="0"/>
              <a:t>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Falvey commended the work of the Programs, Curricula, &amp; Courses (PCC) Committee, chaired by Dylan Roby.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dirty="0"/>
          </a:p>
          <a:p>
            <a:pPr lvl="1"/>
            <a:endParaRPr lang="en-US" dirty="0"/>
          </a:p>
          <a:p>
            <a:pPr lvl="0"/>
            <a:endParaRPr lang="en-US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MAY 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9, 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Summary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72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783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500" dirty="0"/>
              <a:t>Report of the Outgoing Chair, Daniel </a:t>
            </a:r>
            <a:r>
              <a:rPr lang="en-US" sz="3500" dirty="0" smtClean="0"/>
              <a:t>Falvey (continued)</a:t>
            </a:r>
            <a:endParaRPr lang="en-US" sz="3500" dirty="0"/>
          </a:p>
          <a:p>
            <a:pPr lvl="1">
              <a:lnSpc>
                <a:spcPct val="130000"/>
              </a:lnSpc>
            </a:pPr>
            <a:r>
              <a:rPr lang="en-US" sz="2800" dirty="0" smtClean="0"/>
              <a:t>Falvey </a:t>
            </a:r>
            <a:r>
              <a:rPr lang="en-US" sz="2800" dirty="0"/>
              <a:t>also acknowledged the hard work of the Joint President/Senate Inclusion and Respect Task Force, which led to its comprehensive recommendations on </a:t>
            </a:r>
            <a:r>
              <a:rPr lang="en-US" sz="2800" u="sng" dirty="0">
                <a:hlinkClick r:id="rId2"/>
              </a:rPr>
              <a:t>Inclusion and Respect at the University of Maryland (Senate Document #17-18-03).</a:t>
            </a:r>
            <a:endParaRPr lang="en-US" sz="2800" dirty="0"/>
          </a:p>
          <a:p>
            <a:pPr lvl="1">
              <a:lnSpc>
                <a:spcPct val="130000"/>
              </a:lnSpc>
            </a:pPr>
            <a:r>
              <a:rPr lang="en-US" sz="2800" dirty="0"/>
              <a:t>Falvey thanked the Senate Office staff for their efforts and support throughout the year</a:t>
            </a:r>
            <a:r>
              <a:rPr lang="en-US" sz="2800" dirty="0" smtClean="0"/>
              <a:t>.</a:t>
            </a:r>
          </a:p>
          <a:p>
            <a:pPr lvl="1">
              <a:lnSpc>
                <a:spcPct val="130000"/>
              </a:lnSpc>
            </a:pPr>
            <a:r>
              <a:rPr lang="en-US" sz="2800" dirty="0"/>
              <a:t>Incoming Senate Chair Walsh thanked Falvey for his leadership and commitment to shared governance this past year.</a:t>
            </a:r>
          </a:p>
          <a:p>
            <a:pPr lvl="1">
              <a:lnSpc>
                <a:spcPct val="130000"/>
              </a:lnSpc>
            </a:pPr>
            <a:r>
              <a:rPr lang="en-US" sz="2800" dirty="0"/>
              <a:t>Walsh also noted that the </a:t>
            </a:r>
            <a:r>
              <a:rPr lang="en-US" sz="2800" u="sng" dirty="0">
                <a:hlinkClick r:id="rId3"/>
              </a:rPr>
              <a:t>2018-2019 Senate meeting schedule</a:t>
            </a:r>
            <a:r>
              <a:rPr lang="en-US" sz="2800" dirty="0"/>
              <a:t> was available on the Senate website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MAY 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9, 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Summary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5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hlinkClick r:id="rId2"/>
              </a:rPr>
              <a:t>PCC Proposal to Establish a Post-Baccalaureate Certificate in Integrated Technology in Education (Senate Document #17-18-25)</a:t>
            </a:r>
            <a:endParaRPr lang="en-US" dirty="0"/>
          </a:p>
          <a:p>
            <a:pPr lvl="0"/>
            <a:r>
              <a:rPr lang="en-US" dirty="0"/>
              <a:t>The Senate voted to approve the new certificate program.</a:t>
            </a:r>
          </a:p>
          <a:p>
            <a:pPr lvl="0"/>
            <a:endParaRPr lang="en-US" dirty="0"/>
          </a:p>
          <a:p>
            <a:pPr marL="457200" lvl="1" indent="0">
              <a:lnSpc>
                <a:spcPct val="110000"/>
              </a:lnSpc>
              <a:buNone/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MAY 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9, 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Summary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4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317" y="1825625"/>
            <a:ext cx="10961649" cy="461978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Special Order: </a:t>
            </a:r>
            <a:r>
              <a:rPr lang="en-US" sz="3200" u="sng" dirty="0">
                <a:hlinkClick r:id="rId2"/>
              </a:rPr>
              <a:t>Trends in Student Mental Health on Campus</a:t>
            </a:r>
            <a:endParaRPr lang="en-US" sz="3200" dirty="0"/>
          </a:p>
          <a:p>
            <a:pPr lvl="0"/>
            <a:r>
              <a:rPr lang="en-US" sz="2400" dirty="0"/>
              <a:t>Sharon Kirkland-Gordon, Director, University Counseling Center, provided an overview of mental health resources and trends</a:t>
            </a:r>
            <a:r>
              <a:rPr lang="en-US" sz="2400" dirty="0" smtClean="0"/>
              <a:t>.</a:t>
            </a:r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Kirkland-Gordon provided information on the increasing trend of students seeking counseling services over the last four years and the most common symptoms reported by clients</a:t>
            </a:r>
            <a:r>
              <a:rPr lang="en-US" sz="2400" dirty="0" smtClean="0"/>
              <a:t>.</a:t>
            </a:r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Kirkland-Gordon also commented on the resources that the Counseling Center is providing to address those trends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MAY 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9, 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Summary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5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317" y="1825625"/>
            <a:ext cx="10961649" cy="461978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Special Order: </a:t>
            </a:r>
            <a:r>
              <a:rPr lang="en-US" sz="3200" u="sng" dirty="0">
                <a:hlinkClick r:id="rId2"/>
              </a:rPr>
              <a:t>Purple Line Update</a:t>
            </a:r>
            <a:endParaRPr lang="en-US" sz="3200" dirty="0"/>
          </a:p>
          <a:p>
            <a:pPr lvl="0"/>
            <a:r>
              <a:rPr lang="en-US" sz="2400" dirty="0"/>
              <a:t>Because of the limited time remaining in the meeting, the presentation could not be provided. </a:t>
            </a:r>
            <a:endParaRPr lang="en-US" sz="2400" dirty="0" smtClean="0"/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Chair Walsh noted that he would work with Colella to reschedule his presentation in the fall.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MAY 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9, 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8" name="Picture 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Summary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00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223" y="801021"/>
            <a:ext cx="11702062" cy="1155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Relevant Links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5222" y="2049477"/>
            <a:ext cx="11702062" cy="449646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7200" dirty="0" smtClean="0"/>
              <a:t>Transition Meeting Election Results</a:t>
            </a:r>
            <a:br>
              <a:rPr lang="en-US" sz="7200" dirty="0" smtClean="0"/>
            </a:br>
            <a:r>
              <a:rPr lang="en-US" sz="7200" u="sng" dirty="0" smtClean="0">
                <a:hlinkClick r:id="rId3"/>
              </a:rPr>
              <a:t>https</a:t>
            </a:r>
            <a:r>
              <a:rPr lang="en-US" sz="7200" u="sng" dirty="0">
                <a:hlinkClick r:id="rId3"/>
              </a:rPr>
              <a:t>://</a:t>
            </a:r>
            <a:r>
              <a:rPr lang="en-US" sz="7200" u="sng" dirty="0" smtClean="0">
                <a:hlinkClick r:id="rId3"/>
              </a:rPr>
              <a:t>www.senate.umd.edu/results</a:t>
            </a:r>
            <a:endParaRPr lang="en-US" sz="7200" dirty="0" smtClean="0"/>
          </a:p>
          <a:p>
            <a:pPr>
              <a:lnSpc>
                <a:spcPct val="120000"/>
              </a:lnSpc>
            </a:pPr>
            <a:r>
              <a:rPr lang="en-US" sz="7200" dirty="0" smtClean="0"/>
              <a:t>2018-2019 Senate Meeting Schedule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u="sng" dirty="0" smtClean="0">
                <a:hlinkClick r:id="rId4"/>
              </a:rPr>
              <a:t>https</a:t>
            </a:r>
            <a:r>
              <a:rPr lang="en-US" sz="7200" u="sng" dirty="0">
                <a:hlinkClick r:id="rId4"/>
              </a:rPr>
              <a:t>://</a:t>
            </a:r>
            <a:r>
              <a:rPr lang="en-US" sz="7200" u="sng" dirty="0" smtClean="0">
                <a:hlinkClick r:id="rId4"/>
              </a:rPr>
              <a:t>www.senate.umd.edu/senate-meetings18-19</a:t>
            </a:r>
            <a:endParaRPr lang="en-US" sz="7200" dirty="0" smtClean="0"/>
          </a:p>
          <a:p>
            <a:pPr>
              <a:lnSpc>
                <a:spcPct val="120000"/>
              </a:lnSpc>
            </a:pPr>
            <a:r>
              <a:rPr lang="en-US" sz="7200" dirty="0" smtClean="0"/>
              <a:t>PCC </a:t>
            </a:r>
            <a:r>
              <a:rPr lang="en-US" sz="7200" dirty="0"/>
              <a:t>Proposal to Establish a Post-Baccalaureate Certificate in Integrated Technology in Education (Senate Document #17-18-25</a:t>
            </a:r>
            <a:r>
              <a:rPr lang="en-US" sz="7200" dirty="0" smtClean="0"/>
              <a:t>)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u="sng" dirty="0" smtClean="0">
                <a:hlinkClick r:id="rId5"/>
              </a:rPr>
              <a:t>https</a:t>
            </a:r>
            <a:r>
              <a:rPr lang="en-US" sz="7200" u="sng" dirty="0">
                <a:hlinkClick r:id="rId5"/>
              </a:rPr>
              <a:t>://</a:t>
            </a:r>
            <a:r>
              <a:rPr lang="en-US" sz="7200" u="sng" dirty="0" smtClean="0">
                <a:hlinkClick r:id="rId5"/>
              </a:rPr>
              <a:t>senate.umd.edu/system/files/resources/MeetingMaterials/05092018/PCC_EDUC_Post-Bac_Integrated_Tech_in_Ed_17-18-25.pdf</a:t>
            </a:r>
            <a:endParaRPr lang="en-US" sz="7200" u="sng" dirty="0" smtClean="0"/>
          </a:p>
          <a:p>
            <a:pPr>
              <a:lnSpc>
                <a:spcPct val="110000"/>
              </a:lnSpc>
            </a:pPr>
            <a:r>
              <a:rPr lang="en-US" sz="7200" dirty="0" smtClean="0"/>
              <a:t>Trends </a:t>
            </a:r>
            <a:r>
              <a:rPr lang="en-US" sz="7200" dirty="0"/>
              <a:t>in Student Mental Health on </a:t>
            </a:r>
            <a:r>
              <a:rPr lang="en-US" sz="7200" dirty="0" smtClean="0"/>
              <a:t>Campus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u="sng" dirty="0" smtClean="0">
                <a:hlinkClick r:id="rId6"/>
              </a:rPr>
              <a:t>https</a:t>
            </a:r>
            <a:r>
              <a:rPr lang="en-US" sz="7200" u="sng" dirty="0">
                <a:hlinkClick r:id="rId6"/>
              </a:rPr>
              <a:t>://</a:t>
            </a:r>
            <a:r>
              <a:rPr lang="en-US" sz="7200" u="sng" dirty="0" smtClean="0">
                <a:hlinkClick r:id="rId6"/>
              </a:rPr>
              <a:t>senate.umd.edu/system/files/resources/MeetingMaterials/05092018/Mental_Health_Presentation.pdf</a:t>
            </a:r>
            <a:endParaRPr lang="en-US" sz="7200" dirty="0" smtClean="0"/>
          </a:p>
          <a:p>
            <a:pPr>
              <a:lnSpc>
                <a:spcPct val="110000"/>
              </a:lnSpc>
            </a:pPr>
            <a:r>
              <a:rPr lang="en-US" sz="7200" dirty="0" smtClean="0"/>
              <a:t>Purple Line Update</a:t>
            </a:r>
            <a:br>
              <a:rPr lang="en-US" sz="7200" dirty="0" smtClean="0"/>
            </a:br>
            <a:r>
              <a:rPr lang="en-US" sz="7200" u="sng" dirty="0" smtClean="0">
                <a:hlinkClick r:id="rId7"/>
              </a:rPr>
              <a:t>https://</a:t>
            </a:r>
            <a:r>
              <a:rPr lang="en-US" sz="7200" u="sng" dirty="0" smtClean="0">
                <a:hlinkClick r:id="rId7"/>
              </a:rPr>
              <a:t>senate.umd.edu/system/files/resources/MeetingMaterials/05092018/Purple_Line_FAQs.pdf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u="sng" dirty="0">
                <a:hlinkClick r:id="rId8"/>
              </a:rPr>
              <a:t>https</a:t>
            </a:r>
            <a:r>
              <a:rPr lang="en-US" sz="7200" u="sng" dirty="0" smtClean="0">
                <a:hlinkClick r:id="rId8"/>
              </a:rPr>
              <a:t>://vpaf.umd.edu/current-projects/purple-line</a:t>
            </a:r>
            <a:endParaRPr lang="en-US" sz="7200" dirty="0"/>
          </a:p>
          <a:p>
            <a:pPr marL="0" lvl="0" indent="0">
              <a:buNone/>
            </a:pP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2996B6C-FDB2-46E2-AF13-222F3CC8EEFF}"/>
              </a:ext>
            </a:extLst>
          </p:cNvPr>
          <p:cNvGrpSpPr/>
          <p:nvPr/>
        </p:nvGrpSpPr>
        <p:grpSpPr>
          <a:xfrm>
            <a:off x="218313" y="185205"/>
            <a:ext cx="11738972" cy="1000657"/>
            <a:chOff x="351818" y="3706049"/>
            <a:chExt cx="7629334" cy="650342"/>
          </a:xfrm>
        </p:grpSpPr>
        <p:sp>
          <p:nvSpPr>
            <p:cNvPr id="15" name="Text Box 2">
              <a:extLst>
                <a:ext uri="{FF2B5EF4-FFF2-40B4-BE49-F238E27FC236}">
                  <a16:creationId xmlns:a16="http://schemas.microsoft.com/office/drawing/2014/main" xmlns="" id="{928D9384-46D1-42E2-A590-614B4FE79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304" y="3863997"/>
              <a:ext cx="3078324" cy="339316"/>
            </a:xfrm>
            <a:prstGeom prst="rect">
              <a:avLst/>
            </a:prstGeom>
            <a:solidFill>
              <a:srgbClr val="B20E17"/>
            </a:solidFill>
            <a:ln w="3175">
              <a:noFill/>
              <a:miter lim="800000"/>
              <a:headEnd/>
              <a:tailEnd/>
            </a:ln>
          </p:spPr>
          <p:txBody>
            <a:bodyPr rot="0" vert="horz" wrap="none" lIns="0" tIns="0" rIns="0" bIns="0" anchor="ctr" anchorCtr="0">
              <a:noAutofit/>
            </a:bodyPr>
            <a:lstStyle/>
            <a:p>
              <a:pPr marL="631825">
                <a:spcBef>
                  <a:spcPts val="1200"/>
                </a:spcBef>
              </a:pPr>
              <a:endPara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>
                <a:spcBef>
                  <a:spcPts val="12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UNIVERSITY SENATE</a:t>
              </a:r>
            </a:p>
            <a:p>
              <a:pPr>
                <a:spcBef>
                  <a:spcPts val="225"/>
                </a:spcBef>
              </a:pP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 Box 2">
              <a:extLst>
                <a:ext uri="{FF2B5EF4-FFF2-40B4-BE49-F238E27FC236}">
                  <a16:creationId xmlns:a16="http://schemas.microsoft.com/office/drawing/2014/main" xmlns="" id="{501D8E2B-DDAE-41CC-9348-88DC80CDB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4918" y="3864001"/>
              <a:ext cx="4166234" cy="339317"/>
            </a:xfrm>
            <a:prstGeom prst="rect">
              <a:avLst/>
            </a:prstGeom>
            <a:blipFill>
              <a:blip r:embed="rId9"/>
              <a:stretch>
                <a:fillRect/>
              </a:stretch>
            </a:blipFill>
            <a:ln w="317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89059" marR="68580" algn="ctr">
                <a:spcBef>
                  <a:spcPts val="225"/>
                </a:spcBef>
              </a:pPr>
              <a:endParaRPr lang="en-US" sz="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endParaRPr lang="en-US" sz="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9059" marR="68580" algn="ctr"/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MAY 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9, </a:t>
              </a:r>
              <a:r>
                <a:rPr lang="en-US" sz="2000" b="1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2018</a:t>
              </a: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225"/>
                </a:spcBef>
              </a:pP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DFF87279-6BBB-4DA7-ADEE-28A824B0A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806" y="3706049"/>
              <a:ext cx="662395" cy="65034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27432" tIns="27432" rIns="27432" bIns="27432" anchor="t" anchorCtr="0" upright="1">
              <a:noAutofit/>
            </a:bodyPr>
            <a:lstStyle/>
            <a:p>
              <a:endParaRPr lang="en-US" sz="1350" dirty="0"/>
            </a:p>
          </p:txBody>
        </p:sp>
        <p:pic>
          <p:nvPicPr>
            <p:cNvPr id="18" name="Picture 17" descr="A drawing of a face&#10;&#10;Description generated with high confidence">
              <a:extLst>
                <a:ext uri="{FF2B5EF4-FFF2-40B4-BE49-F238E27FC236}">
                  <a16:creationId xmlns:a16="http://schemas.microsoft.com/office/drawing/2014/main" xmlns="" id="{4A636564-0717-44C3-9ECD-CF1338D78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18" y="3725666"/>
              <a:ext cx="625811" cy="6177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18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10497672-b765-41bd-aa25-a4f93b71a9fd"/>
  <p:tag name="WASPOLLED" val="B66E01EFC7A14AFC8282E51FAD903040"/>
  <p:tag name="TPVERSION" val="6"/>
  <p:tag name="TPFULLVERSION" val="7.5.8.4"/>
  <p:tag name="PPTVERSION" val="16"/>
  <p:tag name="TPOS" val="2"/>
  <p:tag name="TPLASTSAVEVERSION" val="6.2 PC"/>
</p:tagLst>
</file>

<file path=ppt/theme/theme1.xml><?xml version="1.0" encoding="utf-8"?>
<a:theme xmlns:a="http://schemas.openxmlformats.org/drawingml/2006/main" name="Senate">
  <a:themeElements>
    <a:clrScheme name="Sena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FFC000"/>
      </a:accent2>
      <a:accent3>
        <a:srgbClr val="000000"/>
      </a:accent3>
      <a:accent4>
        <a:srgbClr val="FFC000"/>
      </a:accent4>
      <a:accent5>
        <a:srgbClr val="5B9BD5"/>
      </a:accent5>
      <a:accent6>
        <a:srgbClr val="70AD47"/>
      </a:accent6>
      <a:hlink>
        <a:srgbClr val="C00000"/>
      </a:hlink>
      <a:folHlink>
        <a:srgbClr val="C000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nate" id="{2D616F40-BC23-4586-8C16-C951F3592D13}" vid="{88D69AA8-767A-49E2-9451-86C3910ADB9A}"/>
    </a:ext>
  </a:extLst>
</a:theme>
</file>

<file path=ppt/theme/theme10.xml><?xml version="1.0" encoding="utf-8"?>
<a:theme xmlns:a="http://schemas.openxmlformats.org/drawingml/2006/main" name="15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1.xml><?xml version="1.0" encoding="utf-8"?>
<a:theme xmlns:a="http://schemas.openxmlformats.org/drawingml/2006/main" name="16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2.xml><?xml version="1.0" encoding="utf-8"?>
<a:theme xmlns:a="http://schemas.openxmlformats.org/drawingml/2006/main" name="17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3.xml><?xml version="1.0" encoding="utf-8"?>
<a:theme xmlns:a="http://schemas.openxmlformats.org/drawingml/2006/main" name="18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4.xml><?xml version="1.0" encoding="utf-8"?>
<a:theme xmlns:a="http://schemas.openxmlformats.org/drawingml/2006/main" name="19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5.xml><?xml version="1.0" encoding="utf-8"?>
<a:theme xmlns:a="http://schemas.openxmlformats.org/drawingml/2006/main" name="20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3.xml><?xml version="1.0" encoding="utf-8"?>
<a:theme xmlns:a="http://schemas.openxmlformats.org/drawingml/2006/main" name="8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4.xml><?xml version="1.0" encoding="utf-8"?>
<a:theme xmlns:a="http://schemas.openxmlformats.org/drawingml/2006/main" name="9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5.xml><?xml version="1.0" encoding="utf-8"?>
<a:theme xmlns:a="http://schemas.openxmlformats.org/drawingml/2006/main" name="10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6.xml><?xml version="1.0" encoding="utf-8"?>
<a:theme xmlns:a="http://schemas.openxmlformats.org/drawingml/2006/main" name="11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7.xml><?xml version="1.0" encoding="utf-8"?>
<a:theme xmlns:a="http://schemas.openxmlformats.org/drawingml/2006/main" name="12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8.xml><?xml version="1.0" encoding="utf-8"?>
<a:theme xmlns:a="http://schemas.openxmlformats.org/drawingml/2006/main" name="13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ppt/theme/theme9.xml><?xml version="1.0" encoding="utf-8"?>
<a:theme xmlns:a="http://schemas.openxmlformats.org/drawingml/2006/main" name="14_MCQ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2D0D585-C4EC-EA4B-835C-782976849514}" vid="{8BBB69E0-F12D-4E4F-8A8A-1D22C8CD62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Senate Slides 2017</Template>
  <TotalTime>597</TotalTime>
  <Words>449</Words>
  <Application>Microsoft Office PowerPoint</Application>
  <PresentationFormat>Widescreen</PresentationFormat>
  <Paragraphs>91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8</vt:i4>
      </vt:variant>
    </vt:vector>
  </HeadingPairs>
  <TitlesOfParts>
    <vt:vector size="28" baseType="lpstr">
      <vt:lpstr>MS PGothic</vt:lpstr>
      <vt:lpstr>MS PGothic</vt:lpstr>
      <vt:lpstr>Arial</vt:lpstr>
      <vt:lpstr>Calibri</vt:lpstr>
      <vt:lpstr>Times New Roman</vt:lpstr>
      <vt:lpstr>Senate</vt:lpstr>
      <vt:lpstr>7_MCQ</vt:lpstr>
      <vt:lpstr>8_MCQ</vt:lpstr>
      <vt:lpstr>9_MCQ</vt:lpstr>
      <vt:lpstr>10_MCQ</vt:lpstr>
      <vt:lpstr>11_MCQ</vt:lpstr>
      <vt:lpstr>12_MCQ</vt:lpstr>
      <vt:lpstr>13_MCQ</vt:lpstr>
      <vt:lpstr>14_MCQ</vt:lpstr>
      <vt:lpstr>15_MCQ</vt:lpstr>
      <vt:lpstr>16_MCQ</vt:lpstr>
      <vt:lpstr>17_MCQ</vt:lpstr>
      <vt:lpstr>18_MCQ</vt:lpstr>
      <vt:lpstr>19_MCQ</vt:lpstr>
      <vt:lpstr>20_MCQ</vt:lpstr>
      <vt:lpstr>Senate Meeting Summary</vt:lpstr>
      <vt:lpstr>Summary</vt:lpstr>
      <vt:lpstr>Summary</vt:lpstr>
      <vt:lpstr>Summary</vt:lpstr>
      <vt:lpstr>Summary</vt:lpstr>
      <vt:lpstr>Summary</vt:lpstr>
      <vt:lpstr>Summary</vt:lpstr>
      <vt:lpstr>Relevant Links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Reka Montfort</dc:creator>
  <cp:lastModifiedBy>Senate</cp:lastModifiedBy>
  <cp:revision>90</cp:revision>
  <dcterms:created xsi:type="dcterms:W3CDTF">2017-09-04T22:41:22Z</dcterms:created>
  <dcterms:modified xsi:type="dcterms:W3CDTF">2018-05-14T15:45:48Z</dcterms:modified>
</cp:coreProperties>
</file>