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autoAdjust="0"/>
    <p:restoredTop sz="94676" autoAdjust="0"/>
  </p:normalViewPr>
  <p:slideViewPr>
    <p:cSldViewPr snapToGrid="0" snapToObjects="1">
      <p:cViewPr>
        <p:scale>
          <a:sx n="100" d="100"/>
          <a:sy n="100" d="100"/>
        </p:scale>
        <p:origin x="-944" y="-1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78EF38-6B9D-4C41-8E64-83EAEE4C0AF2}" type="datetimeFigureOut">
              <a:rPr lang="en-US" smtClean="0"/>
              <a:t>5/5/15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E6B426-3903-2B4C-B6AD-BDF5AFE99FD3}" type="slidenum">
              <a:rPr lang="en-US" smtClean="0"/>
              <a:t>‹#›</a:t>
            </a:fld>
            <a:endParaRPr lang="en-US"/>
          </a:p>
        </p:txBody>
      </p:sp>
    </p:spTree>
    <p:extLst>
      <p:ext uri="{BB962C8B-B14F-4D97-AF65-F5344CB8AC3E}">
        <p14:creationId xmlns:p14="http://schemas.microsoft.com/office/powerpoint/2010/main" val="9619577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3</a:t>
            </a:fld>
            <a:endParaRPr lang="en-US" sz="1200">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13</a:t>
            </a:fld>
            <a:endParaRPr lang="en-US"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14</a:t>
            </a:fld>
            <a:endParaRPr lang="en-US"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15</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4</a:t>
            </a:fld>
            <a:endParaRPr lang="en-US" sz="1200">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8</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9</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10</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427810-E846-9D42-8A7F-38FC31B55A20}" type="slidenum">
              <a:rPr lang="en-US" sz="1200">
                <a:latin typeface="Calibri" charset="0"/>
              </a:rPr>
              <a:pPr eaLnBrk="1" hangingPunct="1"/>
              <a:t>11</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0E91E31E-6522-B84F-BB6D-707B734A6E82}" type="datetime1">
              <a:rPr lang="en-US"/>
              <a:pPr>
                <a:defRPr/>
              </a:pPr>
              <a:t>5/5/15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4E064BCB-DA44-3540-B007-77DD79CBE65F}" type="slidenum">
              <a:rPr lang="en-US"/>
              <a:pPr>
                <a:defRPr/>
              </a:pPr>
              <a:t>‹#›</a:t>
            </a:fld>
            <a:endParaRPr lang="en-US"/>
          </a:p>
        </p:txBody>
      </p:sp>
    </p:spTree>
    <p:extLst>
      <p:ext uri="{BB962C8B-B14F-4D97-AF65-F5344CB8AC3E}">
        <p14:creationId xmlns:p14="http://schemas.microsoft.com/office/powerpoint/2010/main" val="798265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42E2F72-61E3-F74D-9011-E55554C35A2A}" type="datetime1">
              <a:rPr lang="en-US"/>
              <a:pPr>
                <a:defRPr/>
              </a:pPr>
              <a:t>5/5/15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DD18B75-4EA0-A449-B890-89129544D896}" type="slidenum">
              <a:rPr lang="en-US"/>
              <a:pPr>
                <a:defRPr/>
              </a:pPr>
              <a:t>‹#›</a:t>
            </a:fld>
            <a:endParaRPr lang="en-US"/>
          </a:p>
        </p:txBody>
      </p:sp>
    </p:spTree>
    <p:extLst>
      <p:ext uri="{BB962C8B-B14F-4D97-AF65-F5344CB8AC3E}">
        <p14:creationId xmlns:p14="http://schemas.microsoft.com/office/powerpoint/2010/main" val="2195390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9F909E8-E9B4-0745-8AC9-C3E37455E5E4}" type="datetime1">
              <a:rPr lang="en-US"/>
              <a:pPr>
                <a:defRPr/>
              </a:pPr>
              <a:t>5/5/15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39866B7-039B-E240-985F-DB5AC309D705}" type="slidenum">
              <a:rPr lang="en-US"/>
              <a:pPr>
                <a:defRPr/>
              </a:pPr>
              <a:t>‹#›</a:t>
            </a:fld>
            <a:endParaRPr lang="en-US"/>
          </a:p>
        </p:txBody>
      </p:sp>
    </p:spTree>
    <p:extLst>
      <p:ext uri="{BB962C8B-B14F-4D97-AF65-F5344CB8AC3E}">
        <p14:creationId xmlns:p14="http://schemas.microsoft.com/office/powerpoint/2010/main" val="3643561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CFC35CA-1EAD-FF4A-AEDB-7A99E2188FF1}" type="datetime1">
              <a:rPr lang="en-US"/>
              <a:pPr>
                <a:defRPr/>
              </a:pPr>
              <a:t>5/5/15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8BAA1216-B2CE-F647-83BC-471925339334}" type="slidenum">
              <a:rPr lang="en-US"/>
              <a:pPr>
                <a:defRPr/>
              </a:pPr>
              <a:t>‹#›</a:t>
            </a:fld>
            <a:endParaRPr lang="en-US"/>
          </a:p>
        </p:txBody>
      </p:sp>
    </p:spTree>
    <p:extLst>
      <p:ext uri="{BB962C8B-B14F-4D97-AF65-F5344CB8AC3E}">
        <p14:creationId xmlns:p14="http://schemas.microsoft.com/office/powerpoint/2010/main" val="392794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241DD7A-A051-324F-ABB1-23F593012D82}" type="datetime1">
              <a:rPr lang="en-US"/>
              <a:pPr>
                <a:defRPr/>
              </a:pPr>
              <a:t>5/5/15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F74665C3-0023-7241-AA40-D86406098BA2}" type="slidenum">
              <a:rPr lang="en-US"/>
              <a:pPr>
                <a:defRPr/>
              </a:pPr>
              <a:t>‹#›</a:t>
            </a:fld>
            <a:endParaRPr lang="en-US"/>
          </a:p>
        </p:txBody>
      </p:sp>
    </p:spTree>
    <p:extLst>
      <p:ext uri="{BB962C8B-B14F-4D97-AF65-F5344CB8AC3E}">
        <p14:creationId xmlns:p14="http://schemas.microsoft.com/office/powerpoint/2010/main" val="260397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CDC18E41-205F-CC40-B6C7-D2693688B9AE}" type="datetime1">
              <a:rPr lang="en-US"/>
              <a:pPr>
                <a:defRPr/>
              </a:pPr>
              <a:t>5/5/15</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6" name="Slide Number Placeholder 17"/>
          <p:cNvSpPr>
            <a:spLocks noGrp="1"/>
          </p:cNvSpPr>
          <p:nvPr>
            <p:ph type="sldNum" sz="quarter" idx="12"/>
          </p:nvPr>
        </p:nvSpPr>
        <p:spPr/>
        <p:txBody>
          <a:bodyPr/>
          <a:lstStyle>
            <a:lvl1pPr>
              <a:defRPr/>
            </a:lvl1pPr>
          </a:lstStyle>
          <a:p>
            <a:pPr>
              <a:defRPr/>
            </a:pPr>
            <a:fld id="{560739C9-22F9-D445-BC89-8E7C60587678}" type="slidenum">
              <a:rPr lang="en-US"/>
              <a:pPr>
                <a:defRPr/>
              </a:pPr>
              <a:t>‹#›</a:t>
            </a:fld>
            <a:endParaRPr lang="en-US"/>
          </a:p>
        </p:txBody>
      </p:sp>
    </p:spTree>
    <p:extLst>
      <p:ext uri="{BB962C8B-B14F-4D97-AF65-F5344CB8AC3E}">
        <p14:creationId xmlns:p14="http://schemas.microsoft.com/office/powerpoint/2010/main" val="26833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68CF2AC-E1E6-654C-81D0-E9ED2831B42C}" type="datetime1">
              <a:rPr lang="en-US"/>
              <a:pPr>
                <a:defRPr/>
              </a:pPr>
              <a:t>5/5/15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9E2F0856-2F52-E84D-BF5F-6774D266A45B}" type="slidenum">
              <a:rPr lang="en-US"/>
              <a:pPr>
                <a:defRPr/>
              </a:pPr>
              <a:t>‹#›</a:t>
            </a:fld>
            <a:endParaRPr lang="en-US"/>
          </a:p>
        </p:txBody>
      </p:sp>
    </p:spTree>
    <p:extLst>
      <p:ext uri="{BB962C8B-B14F-4D97-AF65-F5344CB8AC3E}">
        <p14:creationId xmlns:p14="http://schemas.microsoft.com/office/powerpoint/2010/main" val="75211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D9441AE-D48E-0945-AF82-F456A85C1C47}" type="datetime1">
              <a:rPr lang="en-US"/>
              <a:pPr>
                <a:defRPr/>
              </a:pPr>
              <a:t>5/5/15</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9" name="Slide Number Placeholder 17"/>
          <p:cNvSpPr>
            <a:spLocks noGrp="1"/>
          </p:cNvSpPr>
          <p:nvPr>
            <p:ph type="sldNum" sz="quarter" idx="12"/>
          </p:nvPr>
        </p:nvSpPr>
        <p:spPr/>
        <p:txBody>
          <a:bodyPr/>
          <a:lstStyle>
            <a:lvl1pPr>
              <a:defRPr/>
            </a:lvl1pPr>
          </a:lstStyle>
          <a:p>
            <a:pPr>
              <a:defRPr/>
            </a:pPr>
            <a:fld id="{F8AE6E10-7817-9443-9C5D-672EE1648BA2}" type="slidenum">
              <a:rPr lang="en-US"/>
              <a:pPr>
                <a:defRPr/>
              </a:pPr>
              <a:t>‹#›</a:t>
            </a:fld>
            <a:endParaRPr lang="en-US"/>
          </a:p>
        </p:txBody>
      </p:sp>
    </p:spTree>
    <p:extLst>
      <p:ext uri="{BB962C8B-B14F-4D97-AF65-F5344CB8AC3E}">
        <p14:creationId xmlns:p14="http://schemas.microsoft.com/office/powerpoint/2010/main" val="3698008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5C0404C-AD1F-CA43-9C38-D72EE2976788}" type="datetime1">
              <a:rPr lang="en-US"/>
              <a:pPr>
                <a:defRPr/>
              </a:pPr>
              <a:t>5/5/15</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5" name="Slide Number Placeholder 17"/>
          <p:cNvSpPr>
            <a:spLocks noGrp="1"/>
          </p:cNvSpPr>
          <p:nvPr>
            <p:ph type="sldNum" sz="quarter" idx="12"/>
          </p:nvPr>
        </p:nvSpPr>
        <p:spPr/>
        <p:txBody>
          <a:bodyPr/>
          <a:lstStyle>
            <a:lvl1pPr>
              <a:defRPr/>
            </a:lvl1pPr>
          </a:lstStyle>
          <a:p>
            <a:pPr>
              <a:defRPr/>
            </a:pPr>
            <a:fld id="{B53F5DA0-99E8-E348-864D-F6FA689D6F77}" type="slidenum">
              <a:rPr lang="en-US"/>
              <a:pPr>
                <a:defRPr/>
              </a:pPr>
              <a:t>‹#›</a:t>
            </a:fld>
            <a:endParaRPr lang="en-US"/>
          </a:p>
        </p:txBody>
      </p:sp>
    </p:spTree>
    <p:extLst>
      <p:ext uri="{BB962C8B-B14F-4D97-AF65-F5344CB8AC3E}">
        <p14:creationId xmlns:p14="http://schemas.microsoft.com/office/powerpoint/2010/main" val="2520856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64BE65D-1F0C-E244-BC71-59BC2B5AEA94}" type="datetime1">
              <a:rPr lang="en-US"/>
              <a:pPr>
                <a:defRPr/>
              </a:pPr>
              <a:t>5/5/15</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4" name="Slide Number Placeholder 17"/>
          <p:cNvSpPr>
            <a:spLocks noGrp="1"/>
          </p:cNvSpPr>
          <p:nvPr>
            <p:ph type="sldNum" sz="quarter" idx="12"/>
          </p:nvPr>
        </p:nvSpPr>
        <p:spPr/>
        <p:txBody>
          <a:bodyPr/>
          <a:lstStyle>
            <a:lvl1pPr>
              <a:defRPr/>
            </a:lvl1pPr>
          </a:lstStyle>
          <a:p>
            <a:pPr>
              <a:defRPr/>
            </a:pPr>
            <a:fld id="{F4DE5D38-F14A-D74A-8995-36EBEB5D273C}" type="slidenum">
              <a:rPr lang="en-US"/>
              <a:pPr>
                <a:defRPr/>
              </a:pPr>
              <a:t>‹#›</a:t>
            </a:fld>
            <a:endParaRPr lang="en-US"/>
          </a:p>
        </p:txBody>
      </p:sp>
    </p:spTree>
    <p:extLst>
      <p:ext uri="{BB962C8B-B14F-4D97-AF65-F5344CB8AC3E}">
        <p14:creationId xmlns:p14="http://schemas.microsoft.com/office/powerpoint/2010/main" val="1839773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3FF12B1-882B-3F40-A849-4D4717A95330}" type="datetime1">
              <a:rPr lang="en-US"/>
              <a:pPr>
                <a:defRPr/>
              </a:pPr>
              <a:t>5/5/15</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7" name="Slide Number Placeholder 17"/>
          <p:cNvSpPr>
            <a:spLocks noGrp="1"/>
          </p:cNvSpPr>
          <p:nvPr>
            <p:ph type="sldNum" sz="quarter" idx="12"/>
          </p:nvPr>
        </p:nvSpPr>
        <p:spPr/>
        <p:txBody>
          <a:bodyPr/>
          <a:lstStyle>
            <a:lvl1pPr>
              <a:defRPr/>
            </a:lvl1pPr>
          </a:lstStyle>
          <a:p>
            <a:pPr>
              <a:defRPr/>
            </a:pPr>
            <a:fld id="{1CB8E75A-468F-6046-AC49-426F8A4A5077}" type="slidenum">
              <a:rPr lang="en-US"/>
              <a:pPr>
                <a:defRPr/>
              </a:pPr>
              <a:t>‹#›</a:t>
            </a:fld>
            <a:endParaRPr lang="en-US"/>
          </a:p>
        </p:txBody>
      </p:sp>
    </p:spTree>
    <p:extLst>
      <p:ext uri="{BB962C8B-B14F-4D97-AF65-F5344CB8AC3E}">
        <p14:creationId xmlns:p14="http://schemas.microsoft.com/office/powerpoint/2010/main" val="2869823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5"/>
          <p:cNvSpPr>
            <a:spLocks/>
          </p:cNvSpPr>
          <p:nvPr/>
        </p:nvSpPr>
        <p:spPr bwMode="auto">
          <a:xfrm rot="420000" flipV="1">
            <a:off x="3165475" y="1108075"/>
            <a:ext cx="5257800" cy="4114800"/>
          </a:xfrm>
          <a:custGeom>
            <a:avLst/>
            <a:gdLst>
              <a:gd name="T0" fmla="*/ 5257800 w 5257800"/>
              <a:gd name="T1" fmla="*/ 2057400 h 4114800"/>
              <a:gd name="T2" fmla="*/ 2628900 w 5257800"/>
              <a:gd name="T3" fmla="*/ 4114800 h 4114800"/>
              <a:gd name="T4" fmla="*/ 0 w 5257800"/>
              <a:gd name="T5" fmla="*/ 2057400 h 4114800"/>
              <a:gd name="T6" fmla="*/ 2628900 w 5257800"/>
              <a:gd name="T7" fmla="*/ 0 h 4114800"/>
              <a:gd name="T8" fmla="*/ 0 60000 65536"/>
              <a:gd name="T9" fmla="*/ 5898240 60000 65536"/>
              <a:gd name="T10" fmla="*/ 11796480 60000 65536"/>
              <a:gd name="T11" fmla="*/ 17694720 60000 65536"/>
              <a:gd name="T12" fmla="*/ 0 w 5257800"/>
              <a:gd name="T13" fmla="*/ 0 h 4114800"/>
              <a:gd name="T14" fmla="*/ 5182784 w 5257800"/>
              <a:gd name="T15" fmla="*/ 4114800 h 4114800"/>
            </a:gdLst>
            <a:ahLst/>
            <a:cxnLst>
              <a:cxn ang="T8">
                <a:pos x="T0" y="T1"/>
              </a:cxn>
              <a:cxn ang="T9">
                <a:pos x="T2" y="T3"/>
              </a:cxn>
              <a:cxn ang="T10">
                <a:pos x="T4" y="T5"/>
              </a:cxn>
              <a:cxn ang="T11">
                <a:pos x="T6" y="T7"/>
              </a:cxn>
            </a:cxnLst>
            <a:rect l="T12" t="T13" r="T14" b="T15"/>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blurRad="63500" dist="38500" dir="7500041" sx="98500" sy="100079" kx="99984" algn="tl" rotWithShape="0">
              <a:srgbClr val="000000">
                <a:alpha val="25000"/>
              </a:srgbClr>
            </a:outerShdw>
          </a:effectLst>
        </p:spPr>
        <p:txBody>
          <a:bodyPr anchor="ctr"/>
          <a:lstStyle/>
          <a:p>
            <a:pPr defTabSz="914400" fontAlgn="base">
              <a:spcBef>
                <a:spcPct val="0"/>
              </a:spcBef>
              <a:spcAft>
                <a:spcPct val="0"/>
              </a:spcAft>
              <a:defRPr/>
            </a:pPr>
            <a:endParaRPr lang="en-US" sz="2400">
              <a:solidFill>
                <a:prstClr val="black"/>
              </a:solidFill>
              <a:latin typeface="Arial" charset="0"/>
              <a:ea typeface="ＭＳ Ｐゴシック" charset="0"/>
              <a:cs typeface="ＭＳ Ｐゴシック" charset="0"/>
            </a:endParaRPr>
          </a:p>
        </p:txBody>
      </p:sp>
      <p:sp>
        <p:nvSpPr>
          <p:cNvPr id="6" name="Right Triangle 16"/>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63500" dist="6350" dir="12899787" algn="tl" rotWithShape="0">
              <a:srgbClr val="000000">
                <a:alpha val="46999"/>
              </a:srgbClr>
            </a:outerShdw>
          </a:effectLst>
        </p:spPr>
        <p:txBody>
          <a:bodyPr anchor="ctr"/>
          <a:lstStyle/>
          <a:p>
            <a:pPr algn="ctr" defTabSz="914400" fontAlgn="base">
              <a:spcBef>
                <a:spcPct val="0"/>
              </a:spcBef>
              <a:spcAft>
                <a:spcPct val="0"/>
              </a:spcAft>
              <a:defRPr/>
            </a:pPr>
            <a:endParaRPr lang="en-US">
              <a:solidFill>
                <a:srgbClr val="FFFFFF"/>
              </a:solidFill>
              <a:latin typeface="Constantia" charset="0"/>
              <a:ea typeface="ＭＳ Ｐゴシック" charset="0"/>
              <a:cs typeface="ＭＳ Ｐゴシック"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05A60C8-8642-7C42-9BFB-9EBA48419B9E}" type="datetime1">
              <a:rPr lang="en-US"/>
              <a:pPr>
                <a:defRPr/>
              </a:pPr>
              <a:t>5/5/15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333333">
                  <a:shade val="90000"/>
                </a:srgbClr>
              </a:solidFill>
              <a:latin typeface="Constantia"/>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C684DAC-4133-EE47-8F39-93FED6BD78C3}" type="slidenum">
              <a:rPr lang="en-US"/>
              <a:pPr>
                <a:defRPr/>
              </a:pPr>
              <a:t>‹#›</a:t>
            </a:fld>
            <a:endParaRPr lang="en-US"/>
          </a:p>
        </p:txBody>
      </p:sp>
    </p:spTree>
    <p:extLst>
      <p:ext uri="{BB962C8B-B14F-4D97-AF65-F5344CB8AC3E}">
        <p14:creationId xmlns:p14="http://schemas.microsoft.com/office/powerpoint/2010/main" val="28839561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Freeform 6"/>
          <p:cNvSpPr>
            <a:spLocks/>
          </p:cNvSpPr>
          <p:nvPr/>
        </p:nvSpPr>
        <p:spPr bwMode="auto">
          <a:xfrm>
            <a:off x="-9525" y="-7938"/>
            <a:ext cx="9163050" cy="1041401"/>
          </a:xfrm>
          <a:custGeom>
            <a:avLst/>
            <a:gdLst>
              <a:gd name="T0" fmla="*/ 2147483647 w 5772"/>
              <a:gd name="T1" fmla="*/ 2147483647 h 656"/>
              <a:gd name="T2" fmla="*/ 2147483647 w 5772"/>
              <a:gd name="T3" fmla="*/ 0 h 656"/>
              <a:gd name="T4" fmla="*/ 2147483647 w 5772"/>
              <a:gd name="T5" fmla="*/ 2147483647 h 656"/>
              <a:gd name="T6" fmla="*/ 2147483647 w 5772"/>
              <a:gd name="T7" fmla="*/ 2147483647 h 656"/>
              <a:gd name="T8" fmla="*/ 2147483647 w 5772"/>
              <a:gd name="T9" fmla="*/ 2147483647 h 656"/>
              <a:gd name="T10" fmla="*/ 2147483647 w 5772"/>
              <a:gd name="T11" fmla="*/ 2147483647 h 656"/>
              <a:gd name="T12" fmla="*/ 2147483647 w 5772"/>
              <a:gd name="T13" fmla="*/ 2147483647 h 656"/>
              <a:gd name="T14" fmla="*/ 0 w 5772"/>
              <a:gd name="T15" fmla="*/ 2147483647 h 656"/>
              <a:gd name="T16" fmla="*/ 2147483647 w 5772"/>
              <a:gd name="T17" fmla="*/ 2147483647 h 6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772"/>
              <a:gd name="T28" fmla="*/ 0 h 656"/>
              <a:gd name="T29" fmla="*/ 5772 w 5772"/>
              <a:gd name="T30" fmla="*/ 656 h 6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rotWithShape="1">
            <a:gsLst>
              <a:gs pos="0">
                <a:srgbClr val="CD0000"/>
              </a:gs>
              <a:gs pos="100000">
                <a:schemeClr val="tx1"/>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a:lstStyle/>
          <a:p>
            <a:pPr defTabSz="914400" fontAlgn="base">
              <a:spcBef>
                <a:spcPct val="0"/>
              </a:spcBef>
              <a:spcAft>
                <a:spcPct val="0"/>
              </a:spcAft>
            </a:pPr>
            <a:endParaRPr lang="en-US" sz="2400">
              <a:solidFill>
                <a:prstClr val="black"/>
              </a:solidFill>
              <a:latin typeface="Arial" charset="0"/>
              <a:ea typeface="ＭＳ Ｐゴシック" charset="0"/>
              <a:cs typeface="ＭＳ Ｐゴシック"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flip="none" rotWithShape="1">
            <a:gsLst>
              <a:gs pos="49000">
                <a:srgbClr val="CD0000"/>
              </a:gs>
              <a:gs pos="100000">
                <a:schemeClr val="bg1"/>
              </a:gs>
            </a:gsLst>
            <a:lin ang="0" scaled="1"/>
            <a:tileRect/>
          </a:gradFill>
          <a:ln w="9525" cap="flat" cmpd="sng" algn="ctr">
            <a:no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028" name="Title Placeholder 8"/>
          <p:cNvSpPr>
            <a:spLocks noGrp="1"/>
          </p:cNvSpPr>
          <p:nvPr>
            <p:ph type="title"/>
          </p:nvPr>
        </p:nvSpPr>
        <p:spPr bwMode="auto">
          <a:xfrm>
            <a:off x="457200" y="70485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0" tIns="45720" rIns="0" bIns="0" numCol="1" anchor="t"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303030"/>
                </a:solidFill>
                <a:latin typeface="Constantia" charset="0"/>
              </a:defRPr>
            </a:lvl1pPr>
          </a:lstStyle>
          <a:p>
            <a:pPr defTabSz="914400" fontAlgn="base">
              <a:spcBef>
                <a:spcPct val="0"/>
              </a:spcBef>
              <a:spcAft>
                <a:spcPct val="0"/>
              </a:spcAft>
              <a:defRPr/>
            </a:pPr>
            <a:fld id="{A16C9DF9-ADC0-694D-9049-6C0C11128152}" type="datetime1">
              <a:rPr lang="en-US">
                <a:ea typeface="ＭＳ Ｐゴシック" charset="0"/>
                <a:cs typeface="ＭＳ Ｐゴシック" charset="0"/>
              </a:rPr>
              <a:pPr defTabSz="914400" fontAlgn="base">
                <a:spcBef>
                  <a:spcPct val="0"/>
                </a:spcBef>
                <a:spcAft>
                  <a:spcPct val="0"/>
                </a:spcAft>
                <a:defRPr/>
              </a:pPr>
              <a:t>5/5/15</a:t>
            </a:fld>
            <a:endParaRPr lang="en-US">
              <a:ea typeface="ＭＳ Ｐゴシック" charset="0"/>
              <a:cs typeface="ＭＳ Ｐゴシック"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defTabSz="914400">
              <a:defRPr/>
            </a:pPr>
            <a:endParaRPr lang="en-US">
              <a:solidFill>
                <a:srgbClr val="333333">
                  <a:shade val="90000"/>
                </a:srgbClr>
              </a:solidFill>
              <a:latin typeface="Constantia"/>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303030"/>
                </a:solidFill>
                <a:latin typeface="Constantia" charset="0"/>
              </a:defRPr>
            </a:lvl1pPr>
          </a:lstStyle>
          <a:p>
            <a:pPr defTabSz="914400" fontAlgn="base">
              <a:spcBef>
                <a:spcPct val="0"/>
              </a:spcBef>
              <a:spcAft>
                <a:spcPct val="0"/>
              </a:spcAft>
              <a:defRPr/>
            </a:pPr>
            <a:fld id="{A6D80497-62C2-6549-B6E2-51DBDDC1A560}" type="slidenum">
              <a:rPr lang="en-US">
                <a:ea typeface="ＭＳ Ｐゴシック" charset="0"/>
                <a:cs typeface="ＭＳ Ｐゴシック" charset="0"/>
              </a:rPr>
              <a:pPr defTabSz="914400" fontAlgn="base">
                <a:spcBef>
                  <a:spcPct val="0"/>
                </a:spcBef>
                <a:spcAft>
                  <a:spcPct val="0"/>
                </a:spcAft>
                <a:defRPr/>
              </a:pPr>
              <a:t>‹#›</a:t>
            </a:fld>
            <a:endParaRPr lang="en-US">
              <a:ea typeface="ＭＳ Ｐゴシック" charset="0"/>
              <a:cs typeface="ＭＳ Ｐゴシック"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defTabSz="914400">
                <a:defRPr/>
              </a:pPr>
              <a:endParaRPr lang="en-US">
                <a:solidFill>
                  <a:prstClr val="black"/>
                </a:solidFill>
                <a:latin typeface="Constantia"/>
                <a:ea typeface="ＭＳ Ｐゴシック" charset="0"/>
                <a:cs typeface="ＭＳ Ｐゴシック" charset="0"/>
              </a:endParaRPr>
            </a:p>
          </p:txBody>
        </p:sp>
      </p:grpSp>
      <p:pic>
        <p:nvPicPr>
          <p:cNvPr id="1034"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96200" y="76200"/>
            <a:ext cx="1362075" cy="1214438"/>
          </a:xfrm>
          <a:prstGeom prst="rect">
            <a:avLst/>
          </a:prstGeom>
          <a:noFill/>
          <a:ln w="9525">
            <a:solidFill>
              <a:srgbClr val="C00000"/>
            </a:solidFill>
            <a:miter lim="800000"/>
            <a:headEnd/>
            <a:tailEnd/>
          </a:ln>
          <a:effectLst>
            <a:outerShdw blurRad="63500" dist="38100" dir="16200000" rotWithShape="0">
              <a:srgbClr val="000000">
                <a:alpha val="39998"/>
              </a:srgbClr>
            </a:outerShdw>
          </a:effectLst>
          <a:extLst>
            <a:ext uri="{909E8E84-426E-40dd-AFC4-6F175D3DCCD1}">
              <a14:hiddenFill xmlns:a14="http://schemas.microsoft.com/office/drawing/2010/main">
                <a:solidFill>
                  <a:srgbClr val="FFFFFF"/>
                </a:solidFill>
              </a14:hiddenFill>
            </a:ext>
          </a:extLst>
        </p:spPr>
      </p:pic>
      <p:sp>
        <p:nvSpPr>
          <p:cNvPr id="1035" name="TextBox 14"/>
          <p:cNvSpPr txBox="1">
            <a:spLocks noChangeArrowheads="1"/>
          </p:cNvSpPr>
          <p:nvPr userDrawn="1"/>
        </p:nvSpPr>
        <p:spPr bwMode="auto">
          <a:xfrm>
            <a:off x="0" y="0"/>
            <a:ext cx="1865313" cy="369888"/>
          </a:xfrm>
          <a:prstGeom prst="rect">
            <a:avLst/>
          </a:prstGeom>
          <a:noFill/>
          <a:ln>
            <a:noFill/>
          </a:ln>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fontAlgn="base" hangingPunct="1">
              <a:spcBef>
                <a:spcPct val="0"/>
              </a:spcBef>
              <a:spcAft>
                <a:spcPct val="0"/>
              </a:spcAft>
              <a:defRPr/>
            </a:pPr>
            <a:r>
              <a:rPr lang="en-US" sz="1800" b="1" smtClean="0">
                <a:solidFill>
                  <a:prstClr val="white"/>
                </a:solidFill>
                <a:latin typeface="Calibri" charset="0"/>
              </a:rPr>
              <a:t>University Senate</a:t>
            </a:r>
          </a:p>
        </p:txBody>
      </p:sp>
    </p:spTree>
    <p:extLst>
      <p:ext uri="{BB962C8B-B14F-4D97-AF65-F5344CB8AC3E}">
        <p14:creationId xmlns:p14="http://schemas.microsoft.com/office/powerpoint/2010/main" val="4102461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4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Calibri" charset="0"/>
          <a:ea typeface="ＭＳ Ｐゴシック" charset="-128"/>
        </a:defRPr>
      </a:lvl6pPr>
      <a:lvl7pPr marL="914400" algn="l" rtl="0" fontAlgn="base">
        <a:spcBef>
          <a:spcPct val="0"/>
        </a:spcBef>
        <a:spcAft>
          <a:spcPct val="0"/>
        </a:spcAft>
        <a:defRPr sz="4400">
          <a:solidFill>
            <a:schemeClr val="tx2"/>
          </a:solidFill>
          <a:latin typeface="Calibri" charset="0"/>
          <a:ea typeface="ＭＳ Ｐゴシック" charset="-128"/>
        </a:defRPr>
      </a:lvl7pPr>
      <a:lvl8pPr marL="1371600" algn="l" rtl="0" fontAlgn="base">
        <a:spcBef>
          <a:spcPct val="0"/>
        </a:spcBef>
        <a:spcAft>
          <a:spcPct val="0"/>
        </a:spcAft>
        <a:defRPr sz="4400">
          <a:solidFill>
            <a:schemeClr val="tx2"/>
          </a:solidFill>
          <a:latin typeface="Calibri" charset="0"/>
          <a:ea typeface="ＭＳ Ｐゴシック" charset="-128"/>
        </a:defRPr>
      </a:lvl8pPr>
      <a:lvl9pPr marL="1828800" algn="l" rtl="0" fontAlgn="base">
        <a:spcBef>
          <a:spcPct val="0"/>
        </a:spcBef>
        <a:spcAft>
          <a:spcPct val="0"/>
        </a:spcAft>
        <a:defRPr sz="4400">
          <a:solidFill>
            <a:schemeClr val="tx2"/>
          </a:solidFill>
          <a:latin typeface="Calibri" charset="0"/>
          <a:ea typeface="ＭＳ Ｐゴシック" charset="-128"/>
        </a:defRPr>
      </a:lvl9pPr>
    </p:titleStyle>
    <p:bodyStyle>
      <a:lvl1pPr marL="273050" indent="-273050" algn="l" rtl="0" eaLnBrk="0" fontAlgn="base" hangingPunct="0">
        <a:spcBef>
          <a:spcPct val="20000"/>
        </a:spcBef>
        <a:spcAft>
          <a:spcPct val="0"/>
        </a:spcAft>
        <a:buClr>
          <a:srgbClr val="000000"/>
        </a:buClr>
        <a:buSzPct val="95000"/>
        <a:buFont typeface="Wingdings 2" charset="0"/>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00000"/>
        </a:buClr>
        <a:buSzPct val="65000"/>
        <a:buFont typeface="Wingdings 2" charset="0"/>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FFFCFC"/>
        </a:buClr>
        <a:buSzPct val="65000"/>
        <a:buFont typeface="Wingdings 2" charset="0"/>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10.xml"/><Relationship Id="rId3"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10.xml"/><Relationship Id="rId3"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10.xml"/><Relationship Id="rId3"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10.xml"/><Relationship Id="rId3"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hyperlink" Target="http://provost.uchicago.edu/FOECommitteeReport.pdf" TargetMode="External"/><Relationship Id="rId1" Type="http://schemas.openxmlformats.org/officeDocument/2006/relationships/tags" Target="../tags/tag14.xml"/><Relationship Id="rId2"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10.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10.xml"/><Relationship Id="rId3"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10.xml"/><Relationship Id="rId3"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10.xml"/><Relationship Id="rId3"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10.xml"/><Relationship Id="rId3"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10.xml"/><Relationship Id="rId3"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10.xml"/><Relationship Id="rId3"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10.xml"/><Relationship Id="rId3"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p:nvPr>
        </p:nvSpPr>
        <p:spPr>
          <a:ln>
            <a:miter lim="800000"/>
            <a:headEnd/>
            <a:tailEnd/>
          </a:ln>
          <a:extLst/>
        </p:spPr>
        <p:txBody>
          <a:bodyPr>
            <a:normAutofit/>
          </a:bodyPr>
          <a:lstStyle/>
          <a:p>
            <a:pPr algn="ctr" eaLnBrk="1" fontAlgn="auto" hangingPunct="1">
              <a:spcAft>
                <a:spcPts val="0"/>
              </a:spcAft>
              <a:defRPr/>
            </a:pPr>
            <a:r>
              <a:rPr lang="en-US" sz="4000" dirty="0" smtClean="0">
                <a:solidFill>
                  <a:schemeClr val="tx1"/>
                </a:solidFill>
                <a:effectLst/>
              </a:rPr>
              <a:t>Free Speech vs. Actionable Conduct:</a:t>
            </a:r>
            <a:endParaRPr lang="en-US" sz="4000" dirty="0">
              <a:solidFill>
                <a:schemeClr val="tx1"/>
              </a:solidFill>
              <a:effectLst/>
            </a:endParaRPr>
          </a:p>
        </p:txBody>
      </p:sp>
      <p:sp>
        <p:nvSpPr>
          <p:cNvPr id="41986" name="Subtitle 14"/>
          <p:cNvSpPr>
            <a:spLocks noGrp="1"/>
          </p:cNvSpPr>
          <p:nvPr>
            <p:ph type="subTitle" idx="1"/>
          </p:nvPr>
        </p:nvSpPr>
        <p:spPr>
          <a:xfrm>
            <a:off x="533400" y="3228974"/>
            <a:ext cx="7851648" cy="1415505"/>
          </a:xfrm>
        </p:spPr>
        <p:txBody>
          <a:bodyPr/>
          <a:lstStyle/>
          <a:p>
            <a:pPr marR="0" eaLnBrk="1" hangingPunct="1"/>
            <a:r>
              <a:rPr lang="en-US" sz="3600" dirty="0" smtClean="0">
                <a:solidFill>
                  <a:schemeClr val="accent1"/>
                </a:solidFill>
                <a:latin typeface="Constantia" charset="0"/>
                <a:ea typeface="ＭＳ Ｐゴシック" charset="0"/>
                <a:cs typeface="ＭＳ Ｐゴシック" charset="0"/>
              </a:rPr>
              <a:t>An Introduction</a:t>
            </a:r>
          </a:p>
          <a:p>
            <a:pPr marR="0" algn="l" eaLnBrk="1" hangingPunct="1"/>
            <a:endParaRPr lang="en-US" sz="2400" dirty="0" smtClean="0">
              <a:solidFill>
                <a:srgbClr val="000000"/>
              </a:solidFill>
              <a:latin typeface="Constantia" charset="0"/>
              <a:ea typeface="ＭＳ Ｐゴシック" charset="0"/>
              <a:cs typeface="ＭＳ Ｐゴシック" charset="0"/>
            </a:endParaRPr>
          </a:p>
          <a:p>
            <a:pPr marR="0" algn="l" eaLnBrk="1" hangingPunct="1">
              <a:lnSpc>
                <a:spcPct val="80000"/>
              </a:lnSpc>
            </a:pPr>
            <a:r>
              <a:rPr lang="en-US" sz="2400" dirty="0" smtClean="0">
                <a:solidFill>
                  <a:srgbClr val="000000"/>
                </a:solidFill>
                <a:latin typeface="Constantia" charset="0"/>
                <a:ea typeface="ＭＳ Ｐゴシック" charset="0"/>
                <a:cs typeface="ＭＳ Ｐゴシック" charset="0"/>
              </a:rPr>
              <a:t>Mike Poterala</a:t>
            </a:r>
          </a:p>
          <a:p>
            <a:pPr marR="0" algn="l" eaLnBrk="1" hangingPunct="1">
              <a:lnSpc>
                <a:spcPct val="80000"/>
              </a:lnSpc>
            </a:pPr>
            <a:r>
              <a:rPr lang="en-US" sz="2400" dirty="0" smtClean="0">
                <a:solidFill>
                  <a:srgbClr val="000000"/>
                </a:solidFill>
                <a:latin typeface="Constantia" charset="0"/>
                <a:ea typeface="ＭＳ Ｐゴシック" charset="0"/>
                <a:cs typeface="ＭＳ Ｐゴシック" charset="0"/>
              </a:rPr>
              <a:t>Vice President for Legal Affairs and General Counsel</a:t>
            </a:r>
          </a:p>
          <a:p>
            <a:pPr marR="0" algn="l" eaLnBrk="1" hangingPunct="1">
              <a:lnSpc>
                <a:spcPct val="80000"/>
              </a:lnSpc>
            </a:pPr>
            <a:endParaRPr lang="en-US" sz="2400" dirty="0" smtClean="0">
              <a:solidFill>
                <a:srgbClr val="FF0000"/>
              </a:solidFill>
              <a:latin typeface="Constantia" charset="0"/>
              <a:ea typeface="ＭＳ Ｐゴシック" charset="0"/>
              <a:cs typeface="ＭＳ Ｐゴシック" charset="0"/>
            </a:endParaRPr>
          </a:p>
          <a:p>
            <a:pPr marR="0" algn="l" eaLnBrk="1" hangingPunct="1">
              <a:lnSpc>
                <a:spcPct val="80000"/>
              </a:lnSpc>
            </a:pPr>
            <a:r>
              <a:rPr lang="en-US" sz="2400" dirty="0" smtClean="0">
                <a:solidFill>
                  <a:srgbClr val="FF0000"/>
                </a:solidFill>
                <a:latin typeface="Constantia" charset="0"/>
                <a:ea typeface="ＭＳ Ｐゴシック" charset="0"/>
                <a:cs typeface="ＭＳ Ｐゴシック" charset="0"/>
              </a:rPr>
              <a:t>Presentation to the University Senate</a:t>
            </a:r>
          </a:p>
          <a:p>
            <a:pPr marR="0" algn="l" eaLnBrk="1" hangingPunct="1">
              <a:lnSpc>
                <a:spcPct val="80000"/>
              </a:lnSpc>
            </a:pPr>
            <a:r>
              <a:rPr lang="en-US" sz="2400" dirty="0" smtClean="0">
                <a:solidFill>
                  <a:srgbClr val="FF0000"/>
                </a:solidFill>
                <a:latin typeface="Constantia" charset="0"/>
                <a:ea typeface="ＭＳ Ｐゴシック" charset="0"/>
                <a:cs typeface="ＭＳ Ｐゴシック" charset="0"/>
              </a:rPr>
              <a:t>May </a:t>
            </a:r>
            <a:r>
              <a:rPr lang="en-US" sz="2400" dirty="0" smtClean="0">
                <a:solidFill>
                  <a:srgbClr val="FF0000"/>
                </a:solidFill>
                <a:latin typeface="Constantia" charset="0"/>
                <a:ea typeface="ＭＳ Ｐゴシック" charset="0"/>
                <a:cs typeface="ＭＳ Ｐゴシック" charset="0"/>
              </a:rPr>
              <a:t>6, 2015</a:t>
            </a:r>
            <a:endParaRPr lang="en-US" sz="2400" dirty="0">
              <a:solidFill>
                <a:srgbClr val="FF0000"/>
              </a:solidFill>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265734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3200" dirty="0" smtClean="0"/>
              <a:t>“If </a:t>
            </a:r>
            <a:r>
              <a:rPr lang="en-US" sz="3200" dirty="0"/>
              <a:t>there is any star fixed in our constitutional constellation, it is that no official, high or petty, can prescribe what shall be orthodox in politics, nationalism, religion, or other matters of opinion or force citizens to confess by word or act their faith therein</a:t>
            </a:r>
            <a:r>
              <a:rPr lang="en-US" sz="3200" dirty="0" smtClean="0"/>
              <a:t>.”</a:t>
            </a:r>
          </a:p>
          <a:p>
            <a:pPr marL="0" indent="0" eaLnBrk="1" hangingPunct="1">
              <a:buNone/>
            </a:pPr>
            <a:endParaRPr lang="en-US" sz="2000" i="1" dirty="0" smtClean="0"/>
          </a:p>
          <a:p>
            <a:pPr marL="0" indent="0" eaLnBrk="1" hangingPunct="1">
              <a:buNone/>
            </a:pPr>
            <a:r>
              <a:rPr lang="en-US" sz="2000" i="1" dirty="0" smtClean="0"/>
              <a:t>West </a:t>
            </a:r>
            <a:r>
              <a:rPr lang="en-US" sz="2000" i="1" dirty="0"/>
              <a:t>Virginia State Board of Education v. </a:t>
            </a:r>
            <a:r>
              <a:rPr lang="en-US" sz="2000" i="1" dirty="0" err="1"/>
              <a:t>Barnette</a:t>
            </a:r>
            <a:r>
              <a:rPr lang="en-US" sz="2000" i="1" dirty="0"/>
              <a:t>,</a:t>
            </a:r>
            <a:r>
              <a:rPr lang="en-US" sz="2000" dirty="0"/>
              <a:t> 319 U.S. 624, 642, 87 L. Ed. 1628, 63 S. Ct. 1178 (1943)</a:t>
            </a:r>
            <a:endParaRPr lang="en-US" sz="20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362118292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3200" dirty="0" smtClean="0"/>
              <a:t>“It </a:t>
            </a:r>
            <a:r>
              <a:rPr lang="en-US" sz="3200" dirty="0"/>
              <a:t>is firmly settled that under our Constitution the public expression of ideas may not be prohibited merely because the ideas are themselves offensive to some of their hearers</a:t>
            </a:r>
            <a:r>
              <a:rPr lang="en-US" sz="3200" dirty="0" smtClean="0"/>
              <a:t>.”</a:t>
            </a:r>
          </a:p>
          <a:p>
            <a:pPr marL="0" indent="0" eaLnBrk="1" hangingPunct="1">
              <a:buNone/>
            </a:pPr>
            <a:endParaRPr lang="en-US" sz="2000" i="1" dirty="0" smtClean="0"/>
          </a:p>
          <a:p>
            <a:pPr marL="0" indent="0" eaLnBrk="1" hangingPunct="1">
              <a:buNone/>
            </a:pPr>
            <a:r>
              <a:rPr lang="en-US" sz="2000" i="1" dirty="0" smtClean="0"/>
              <a:t>Street </a:t>
            </a:r>
            <a:r>
              <a:rPr lang="en-US" sz="2000" i="1" dirty="0"/>
              <a:t>v. New York,</a:t>
            </a:r>
            <a:r>
              <a:rPr lang="en-US" sz="2000" dirty="0"/>
              <a:t> 394 U.S. 576, 592, 22 L. Ed. 2d 572, 89 S. Ct. 1354 (1969)</a:t>
            </a:r>
            <a:endParaRPr lang="en-US" sz="20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216678371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Practical suggestions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eaLnBrk="1" hangingPunct="1"/>
            <a:r>
              <a:rPr lang="en-US" sz="2800" dirty="0" smtClean="0">
                <a:latin typeface="Constantia" charset="0"/>
                <a:ea typeface="ＭＳ Ｐゴシック" charset="0"/>
                <a:cs typeface="ＭＳ Ｐゴシック" charset="0"/>
              </a:rPr>
              <a:t>Respond with “more speech” when offensive speech occurs, articulating values of tolerance and civility.</a:t>
            </a:r>
          </a:p>
          <a:p>
            <a:pPr eaLnBrk="1" hangingPunct="1"/>
            <a:r>
              <a:rPr lang="en-US" sz="2800" dirty="0" smtClean="0">
                <a:latin typeface="Constantia" charset="0"/>
                <a:ea typeface="ＭＳ Ｐゴシック" charset="0"/>
                <a:cs typeface="ＭＳ Ｐゴシック" charset="0"/>
              </a:rPr>
              <a:t>Use content-neutral policies (time, place and manner restrictions).</a:t>
            </a:r>
          </a:p>
          <a:p>
            <a:pPr eaLnBrk="1" hangingPunct="1"/>
            <a:r>
              <a:rPr lang="en-US" sz="2800" dirty="0" smtClean="0">
                <a:latin typeface="Constantia" charset="0"/>
                <a:ea typeface="ＭＳ Ｐゴシック" charset="0"/>
                <a:cs typeface="ＭＳ Ｐゴシック" charset="0"/>
              </a:rPr>
              <a:t>Act swiftly in response to acts of violence and intimidation.</a:t>
            </a:r>
          </a:p>
        </p:txBody>
      </p:sp>
    </p:spTree>
    <p:custDataLst>
      <p:tags r:id="rId1"/>
    </p:custDataLst>
    <p:extLst>
      <p:ext uri="{BB962C8B-B14F-4D97-AF65-F5344CB8AC3E}">
        <p14:creationId xmlns:p14="http://schemas.microsoft.com/office/powerpoint/2010/main" val="370652722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Practical suggestions</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eaLnBrk="1" hangingPunct="1"/>
            <a:r>
              <a:rPr lang="en-US" sz="2800" dirty="0" smtClean="0">
                <a:latin typeface="Constantia" charset="0"/>
                <a:ea typeface="ＭＳ Ｐゴシック" charset="0"/>
                <a:cs typeface="ＭＳ Ｐゴシック" charset="0"/>
              </a:rPr>
              <a:t>Insure </a:t>
            </a:r>
            <a:r>
              <a:rPr lang="en-US" sz="2800" dirty="0" smtClean="0">
                <a:latin typeface="Constantia" charset="0"/>
                <a:ea typeface="ＭＳ Ｐゴシック" charset="0"/>
                <a:cs typeface="ＭＳ Ｐゴシック" charset="0"/>
              </a:rPr>
              <a:t>rules have a direct nexus to some impact on the educational environment.</a:t>
            </a:r>
          </a:p>
          <a:p>
            <a:pPr eaLnBrk="1" hangingPunct="1"/>
            <a:r>
              <a:rPr lang="en-US" sz="2800" dirty="0" smtClean="0">
                <a:latin typeface="Constantia" charset="0"/>
                <a:ea typeface="ＭＳ Ｐゴシック" charset="0"/>
                <a:cs typeface="ＭＳ Ｐゴシック" charset="0"/>
              </a:rPr>
              <a:t>Consider curricular and extracurricular opportunities to discuss difficult issues.</a:t>
            </a:r>
          </a:p>
          <a:p>
            <a:pPr marL="0" indent="0" eaLnBrk="1" hangingPunct="1">
              <a:buNone/>
            </a:pPr>
            <a:endParaRPr lang="en-US" sz="1600" dirty="0" smtClean="0">
              <a:latin typeface="Constantia" charset="0"/>
              <a:ea typeface="ＭＳ Ｐゴシック" charset="0"/>
              <a:cs typeface="ＭＳ Ｐゴシック" charset="0"/>
            </a:endParaRPr>
          </a:p>
          <a:p>
            <a:pPr marL="0" indent="0" eaLnBrk="1" hangingPunct="1">
              <a:buNone/>
            </a:pPr>
            <a:endParaRPr lang="en-US" sz="1600" dirty="0" smtClean="0">
              <a:latin typeface="Constantia" charset="0"/>
              <a:ea typeface="ＭＳ Ｐゴシック" charset="0"/>
              <a:cs typeface="ＭＳ Ｐゴシック" charset="0"/>
            </a:endParaRPr>
          </a:p>
          <a:p>
            <a:pPr marL="0" indent="0" eaLnBrk="1" hangingPunct="1">
              <a:buNone/>
            </a:pPr>
            <a:endParaRPr lang="en-US" sz="1600" dirty="0">
              <a:latin typeface="Constantia" charset="0"/>
              <a:ea typeface="ＭＳ Ｐゴシック" charset="0"/>
              <a:cs typeface="ＭＳ Ｐゴシック" charset="0"/>
            </a:endParaRPr>
          </a:p>
          <a:p>
            <a:pPr marL="0" indent="0" eaLnBrk="1" hangingPunct="1">
              <a:buNone/>
            </a:pPr>
            <a:endParaRPr lang="en-US" sz="1600" dirty="0" smtClean="0">
              <a:latin typeface="Constantia" charset="0"/>
              <a:ea typeface="ＭＳ Ｐゴシック" charset="0"/>
              <a:cs typeface="ＭＳ Ｐゴシック" charset="0"/>
            </a:endParaRPr>
          </a:p>
          <a:p>
            <a:pPr marL="0" indent="0" eaLnBrk="1" hangingPunct="1">
              <a:buNone/>
            </a:pPr>
            <a:r>
              <a:rPr lang="en-US" sz="1600" dirty="0" smtClean="0">
                <a:latin typeface="Constantia" charset="0"/>
                <a:ea typeface="ＭＳ Ｐゴシック" charset="0"/>
                <a:cs typeface="ＭＳ Ｐゴシック" charset="0"/>
              </a:rPr>
              <a:t>Alger </a:t>
            </a:r>
            <a:r>
              <a:rPr lang="en-US" sz="1600" dirty="0" smtClean="0">
                <a:latin typeface="Constantia" charset="0"/>
                <a:ea typeface="ＭＳ Ｐゴシック" charset="0"/>
                <a:cs typeface="ＭＳ Ｐゴシック" charset="0"/>
              </a:rPr>
              <a:t>and Thro, “Campus “Speech Codes” and Institutional Responses to “Offensive” Speech on Campus,” NACUA white paper, April, 7, 2006 </a:t>
            </a:r>
            <a:endParaRPr lang="en-US" sz="1600" dirty="0">
              <a:latin typeface="Constantia" charset="0"/>
              <a:ea typeface="ＭＳ Ｐゴシック" charset="0"/>
              <a:cs typeface="ＭＳ Ｐゴシック" charset="0"/>
            </a:endParaRPr>
          </a:p>
        </p:txBody>
      </p:sp>
      <p:sp>
        <p:nvSpPr>
          <p:cNvPr id="2" name="TextBox 1"/>
          <p:cNvSpPr txBox="1"/>
          <p:nvPr/>
        </p:nvSpPr>
        <p:spPr>
          <a:xfrm>
            <a:off x="2905204" y="1113283"/>
            <a:ext cx="184666" cy="369332"/>
          </a:xfrm>
          <a:prstGeom prst="rect">
            <a:avLst/>
          </a:prstGeom>
          <a:noFill/>
        </p:spPr>
        <p:txBody>
          <a:bodyPr wrap="none" rtlCol="0">
            <a:spAutoFit/>
          </a:bodyPr>
          <a:lstStyle/>
          <a:p>
            <a:endParaRPr lang="en-US" dirty="0"/>
          </a:p>
        </p:txBody>
      </p:sp>
    </p:spTree>
    <p:custDataLst>
      <p:tags r:id="rId1"/>
    </p:custDataLst>
    <p:extLst>
      <p:ext uri="{BB962C8B-B14F-4D97-AF65-F5344CB8AC3E}">
        <p14:creationId xmlns:p14="http://schemas.microsoft.com/office/powerpoint/2010/main" val="45014473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sz="2800" dirty="0" smtClean="0">
                <a:latin typeface="Calibri" charset="0"/>
                <a:ea typeface="ＭＳ Ｐゴシック" charset="0"/>
                <a:cs typeface="ＭＳ Ｐゴシック" charset="0"/>
              </a:rPr>
              <a:t>University of Chicago, Report of the Committee on Freedom of Expression, January 6, 2015</a:t>
            </a:r>
            <a:endParaRPr lang="en-US" sz="2800"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2800" dirty="0" smtClean="0"/>
              <a:t>“In </a:t>
            </a:r>
            <a:r>
              <a:rPr lang="en-US" sz="2800" dirty="0"/>
              <a:t>a word, the University’s fundamental commitment is to the principle that debate or deliberation may not be suppressed because the ideas put forth are thought by some or even by most members of the University community to be offensive, unwise, immoral, or wrong-headed</a:t>
            </a:r>
            <a:r>
              <a:rPr lang="en-US" sz="2800" dirty="0" smtClean="0"/>
              <a:t>.” </a:t>
            </a:r>
            <a:endParaRPr lang="en-US" sz="2800" dirty="0"/>
          </a:p>
          <a:p>
            <a:pPr marL="0" indent="0" eaLnBrk="1" hangingPunct="1">
              <a:buNone/>
            </a:pPr>
            <a:endParaRPr lang="en-US" sz="2800" dirty="0">
              <a:latin typeface="Constantia" charset="0"/>
              <a:ea typeface="ＭＳ Ｐゴシック" charset="0"/>
              <a:cs typeface="ＭＳ Ｐゴシック" charset="0"/>
            </a:endParaRPr>
          </a:p>
          <a:p>
            <a:pPr marL="0" indent="0" eaLnBrk="1" hangingPunct="1">
              <a:buNone/>
            </a:pPr>
            <a:r>
              <a:rPr lang="en-US" sz="2800" dirty="0" smtClean="0">
                <a:latin typeface="Constantia" charset="0"/>
                <a:ea typeface="ＭＳ Ｐゴシック" charset="0"/>
                <a:cs typeface="ＭＳ Ｐゴシック" charset="0"/>
              </a:rPr>
              <a:t>Available </a:t>
            </a:r>
            <a:r>
              <a:rPr lang="en-US" sz="2800" dirty="0" smtClean="0">
                <a:latin typeface="Constantia" charset="0"/>
                <a:ea typeface="ＭＳ Ｐゴシック" charset="0"/>
                <a:cs typeface="ＭＳ Ｐゴシック" charset="0"/>
                <a:hlinkClick r:id="rId4"/>
              </a:rPr>
              <a:t>here.</a:t>
            </a:r>
            <a:endParaRPr lang="en-US" sz="2800" dirty="0" smtClean="0">
              <a:latin typeface="Constantia" charset="0"/>
              <a:ea typeface="ＭＳ Ｐゴシック" charset="0"/>
              <a:cs typeface="ＭＳ Ｐゴシック" charset="0"/>
            </a:endParaRPr>
          </a:p>
          <a:p>
            <a:pPr marL="0" indent="0" eaLnBrk="1" hangingPunct="1">
              <a:buNone/>
            </a:pPr>
            <a:endParaRPr lang="en-US" sz="2800" dirty="0">
              <a:latin typeface="Constantia" charset="0"/>
              <a:ea typeface="ＭＳ Ｐゴシック" charset="0"/>
              <a:cs typeface="ＭＳ Ｐゴシック" charset="0"/>
            </a:endParaRPr>
          </a:p>
          <a:p>
            <a:pPr marL="0" indent="0" eaLnBrk="1" hangingPunct="1">
              <a:buNone/>
            </a:pPr>
            <a:endParaRPr lang="en-US" sz="2800" dirty="0">
              <a:latin typeface="Constantia" charset="0"/>
              <a:ea typeface="ＭＳ Ｐゴシック" charset="0"/>
              <a:cs typeface="ＭＳ Ｐゴシック" charset="0"/>
            </a:endParaRPr>
          </a:p>
        </p:txBody>
      </p:sp>
      <p:sp>
        <p:nvSpPr>
          <p:cNvPr id="2" name="TextBox 1"/>
          <p:cNvSpPr txBox="1"/>
          <p:nvPr/>
        </p:nvSpPr>
        <p:spPr>
          <a:xfrm>
            <a:off x="2905204" y="1113283"/>
            <a:ext cx="184666" cy="369332"/>
          </a:xfrm>
          <a:prstGeom prst="rect">
            <a:avLst/>
          </a:prstGeom>
          <a:noFill/>
        </p:spPr>
        <p:txBody>
          <a:bodyPr wrap="none" rtlCol="0">
            <a:spAutoFit/>
          </a:bodyPr>
          <a:lstStyle/>
          <a:p>
            <a:endParaRPr lang="en-US" dirty="0"/>
          </a:p>
        </p:txBody>
      </p:sp>
    </p:spTree>
    <p:custDataLst>
      <p:tags r:id="rId1"/>
    </p:custDataLst>
    <p:extLst>
      <p:ext uri="{BB962C8B-B14F-4D97-AF65-F5344CB8AC3E}">
        <p14:creationId xmlns:p14="http://schemas.microsoft.com/office/powerpoint/2010/main" val="11825610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algn="ctr" eaLnBrk="1" hangingPunct="1"/>
            <a:r>
              <a:rPr lang="en-US" sz="2800" dirty="0" smtClean="0">
                <a:latin typeface="Calibri" charset="0"/>
                <a:ea typeface="ＭＳ Ｐゴシック" charset="0"/>
                <a:cs typeface="ＭＳ Ｐゴシック" charset="0"/>
              </a:rPr>
              <a:t>Questions?</a:t>
            </a:r>
            <a:endParaRPr lang="en-US" sz="2800"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endParaRPr lang="en-US" sz="2800" dirty="0">
              <a:latin typeface="Constantia" charset="0"/>
              <a:ea typeface="ＭＳ Ｐゴシック" charset="0"/>
              <a:cs typeface="ＭＳ Ｐゴシック" charset="0"/>
            </a:endParaRPr>
          </a:p>
          <a:p>
            <a:pPr marL="0" indent="0" eaLnBrk="1" hangingPunct="1">
              <a:buNone/>
            </a:pPr>
            <a:endParaRPr lang="en-US" sz="2800" dirty="0">
              <a:latin typeface="Constantia" charset="0"/>
              <a:ea typeface="ＭＳ Ｐゴシック" charset="0"/>
              <a:cs typeface="ＭＳ Ｐゴシック" charset="0"/>
            </a:endParaRPr>
          </a:p>
        </p:txBody>
      </p:sp>
      <p:sp>
        <p:nvSpPr>
          <p:cNvPr id="2" name="TextBox 1"/>
          <p:cNvSpPr txBox="1"/>
          <p:nvPr/>
        </p:nvSpPr>
        <p:spPr>
          <a:xfrm>
            <a:off x="2905204" y="1113283"/>
            <a:ext cx="184666" cy="369332"/>
          </a:xfrm>
          <a:prstGeom prst="rect">
            <a:avLst/>
          </a:prstGeom>
          <a:noFill/>
        </p:spPr>
        <p:txBody>
          <a:bodyPr wrap="none" rtlCol="0">
            <a:spAutoFit/>
          </a:bodyPr>
          <a:lstStyle/>
          <a:p>
            <a:endParaRPr lang="en-US" dirty="0"/>
          </a:p>
        </p:txBody>
      </p:sp>
    </p:spTree>
    <p:custDataLst>
      <p:tags r:id="rId1"/>
    </p:custDataLst>
    <p:extLst>
      <p:ext uri="{BB962C8B-B14F-4D97-AF65-F5344CB8AC3E}">
        <p14:creationId xmlns:p14="http://schemas.microsoft.com/office/powerpoint/2010/main" val="323173412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1</a:t>
            </a:r>
            <a:r>
              <a:rPr lang="en-US" baseline="30000" dirty="0" smtClean="0">
                <a:latin typeface="Calibri" charset="0"/>
                <a:ea typeface="ＭＳ Ｐゴシック" charset="0"/>
                <a:cs typeface="ＭＳ Ｐゴシック" charset="0"/>
              </a:rPr>
              <a:t>st</a:t>
            </a:r>
            <a:r>
              <a:rPr lang="en-US" dirty="0" smtClean="0">
                <a:latin typeface="Calibri" charset="0"/>
                <a:ea typeface="ＭＳ Ｐゴシック" charset="0"/>
                <a:cs typeface="ＭＳ Ｐゴシック" charset="0"/>
              </a:rPr>
              <a:t> Amendment to the U.S. Constitution</a:t>
            </a:r>
            <a:endParaRPr lang="en-US" dirty="0">
              <a:latin typeface="Calibri" charset="0"/>
              <a:ea typeface="ＭＳ Ｐゴシック" charset="0"/>
              <a:cs typeface="ＭＳ Ｐゴシック" charset="0"/>
            </a:endParaRPr>
          </a:p>
        </p:txBody>
      </p:sp>
      <p:sp>
        <p:nvSpPr>
          <p:cNvPr id="43010" name="Vertical Text Placeholder 5"/>
          <p:cNvSpPr>
            <a:spLocks noGrp="1"/>
          </p:cNvSpPr>
          <p:nvPr>
            <p:ph type="body" orient="vert" idx="1"/>
          </p:nvPr>
        </p:nvSpPr>
        <p:spPr>
          <a:xfrm>
            <a:off x="457200" y="2383122"/>
            <a:ext cx="8229600" cy="3941478"/>
          </a:xfrm>
        </p:spPr>
        <p:txBody>
          <a:bodyPr vert="horz"/>
          <a:lstStyle/>
          <a:p>
            <a:pPr marL="0" indent="0" eaLnBrk="1" hangingPunct="1">
              <a:buNone/>
            </a:pPr>
            <a:r>
              <a:rPr lang="en-US" sz="3200" i="1" dirty="0" smtClean="0"/>
              <a:t>“</a:t>
            </a:r>
            <a:r>
              <a:rPr lang="en-US" sz="3200" b="1" i="1" dirty="0" smtClean="0"/>
              <a:t>Congress </a:t>
            </a:r>
            <a:r>
              <a:rPr lang="en-US" sz="3200" b="1" i="1" dirty="0"/>
              <a:t>shall make no law </a:t>
            </a:r>
            <a:r>
              <a:rPr lang="en-US" sz="3200" i="1" dirty="0"/>
              <a:t>respecting an establishment of religion, or prohibiting the free exercise thereof; or </a:t>
            </a:r>
            <a:r>
              <a:rPr lang="en-US" sz="3200" b="1" i="1" dirty="0"/>
              <a:t>abridging the freedom of speech</a:t>
            </a:r>
            <a:r>
              <a:rPr lang="en-US" sz="3200" i="1" dirty="0"/>
              <a:t>, or of the press; or the right of the people peaceably to assemble, and to petition the government for a redress of grievances</a:t>
            </a:r>
            <a:r>
              <a:rPr lang="en-US" sz="3200" i="1" dirty="0" smtClean="0"/>
              <a:t>.”</a:t>
            </a:r>
            <a:endParaRPr lang="en-US" sz="3200" i="1"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8913703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Conduct may be regulated.</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514350" indent="-514350" eaLnBrk="1" hangingPunct="1">
              <a:buFont typeface="+mj-lt"/>
              <a:buAutoNum type="arabicPeriod"/>
            </a:pPr>
            <a:r>
              <a:rPr lang="en-US" sz="3200" dirty="0" smtClean="0">
                <a:latin typeface="Constantia" charset="0"/>
                <a:ea typeface="ＭＳ Ｐゴシック" charset="0"/>
                <a:cs typeface="ＭＳ Ｐゴシック" charset="0"/>
              </a:rPr>
              <a:t>Discrimination</a:t>
            </a:r>
          </a:p>
          <a:p>
            <a:pPr marL="514350" indent="-514350" eaLnBrk="1" hangingPunct="1">
              <a:buFont typeface="+mj-lt"/>
              <a:buAutoNum type="arabicPeriod"/>
            </a:pPr>
            <a:r>
              <a:rPr lang="en-US" sz="3200" dirty="0" smtClean="0">
                <a:latin typeface="Constantia" charset="0"/>
                <a:ea typeface="ＭＳ Ｐゴシック" charset="0"/>
                <a:cs typeface="ＭＳ Ｐゴシック" charset="0"/>
              </a:rPr>
              <a:t>Threats</a:t>
            </a:r>
            <a:endParaRPr lang="en-US" sz="3200" dirty="0" smtClean="0">
              <a:latin typeface="Constantia" charset="0"/>
              <a:ea typeface="ＭＳ Ｐゴシック" charset="0"/>
              <a:cs typeface="ＭＳ Ｐゴシック" charset="0"/>
            </a:endParaRPr>
          </a:p>
          <a:p>
            <a:pPr marL="514350" indent="-514350" eaLnBrk="1" hangingPunct="1">
              <a:buFont typeface="+mj-lt"/>
              <a:buAutoNum type="arabicPeriod"/>
            </a:pPr>
            <a:r>
              <a:rPr lang="en-US" sz="3200" dirty="0" smtClean="0">
                <a:latin typeface="Constantia" charset="0"/>
                <a:ea typeface="ＭＳ Ｐゴシック" charset="0"/>
                <a:cs typeface="ＭＳ Ｐゴシック" charset="0"/>
              </a:rPr>
              <a:t>Intimidation/harassment</a:t>
            </a:r>
          </a:p>
          <a:p>
            <a:pPr marL="514350" indent="-514350" eaLnBrk="1" hangingPunct="1">
              <a:buFont typeface="+mj-lt"/>
              <a:buAutoNum type="arabicPeriod"/>
            </a:pPr>
            <a:r>
              <a:rPr lang="en-US" sz="3200" dirty="0" smtClean="0">
                <a:latin typeface="Constantia" charset="0"/>
                <a:ea typeface="ＭＳ Ｐゴシック" charset="0"/>
                <a:cs typeface="ＭＳ Ｐゴシック" charset="0"/>
              </a:rPr>
              <a:t>Inciting imminent lawless action (fighting words)</a:t>
            </a:r>
          </a:p>
          <a:p>
            <a:pPr marL="514350" indent="-514350" eaLnBrk="1" hangingPunct="1">
              <a:buFont typeface="+mj-lt"/>
              <a:buAutoNum type="arabicPeriod"/>
            </a:pPr>
            <a:r>
              <a:rPr lang="en-US" sz="3200" dirty="0" smtClean="0">
                <a:latin typeface="Constantia" charset="0"/>
                <a:ea typeface="ＭＳ Ｐゴシック" charset="0"/>
                <a:cs typeface="ＭＳ Ｐゴシック" charset="0"/>
              </a:rPr>
              <a:t>Libel and slander</a:t>
            </a:r>
          </a:p>
          <a:p>
            <a:pPr marL="514350" indent="-514350" eaLnBrk="1" hangingPunct="1">
              <a:buFont typeface="+mj-lt"/>
              <a:buAutoNum type="arabicPeriod"/>
            </a:pPr>
            <a:r>
              <a:rPr lang="en-US" sz="3200" dirty="0" smtClean="0">
                <a:latin typeface="Constantia" charset="0"/>
                <a:ea typeface="ＭＳ Ｐゴシック" charset="0"/>
                <a:cs typeface="ＭＳ Ｐゴシック" charset="0"/>
              </a:rPr>
              <a:t>Time, place and manner</a:t>
            </a:r>
          </a:p>
          <a:p>
            <a:pPr marL="514350" indent="-514350" eaLnBrk="1" hangingPunct="1">
              <a:buFont typeface="+mj-lt"/>
              <a:buAutoNum type="arabicPeriod"/>
            </a:pPr>
            <a:endParaRPr lang="en-US" sz="3200" dirty="0" smtClean="0">
              <a:latin typeface="Constantia" charset="0"/>
              <a:ea typeface="ＭＳ Ｐゴシック" charset="0"/>
              <a:cs typeface="ＭＳ Ｐゴシック" charset="0"/>
            </a:endParaRPr>
          </a:p>
          <a:p>
            <a:pPr marL="514350" indent="-514350" eaLnBrk="1" hangingPunct="1">
              <a:buFont typeface="+mj-lt"/>
              <a:buAutoNum type="arabicPeriod"/>
            </a:pPr>
            <a:endParaRPr lang="en-US" sz="3200" dirty="0" smtClean="0">
              <a:latin typeface="Constantia" charset="0"/>
              <a:ea typeface="ＭＳ Ｐゴシック" charset="0"/>
              <a:cs typeface="ＭＳ Ｐゴシック" charset="0"/>
            </a:endParaRPr>
          </a:p>
          <a:p>
            <a:pPr marL="514350" indent="-514350" eaLnBrk="1" hangingPunct="1">
              <a:buFont typeface="+mj-lt"/>
              <a:buAutoNum type="arabicPeriod"/>
            </a:pPr>
            <a:endParaRPr lang="en-US" sz="3200" dirty="0" smtClean="0">
              <a:latin typeface="Constantia" charset="0"/>
              <a:ea typeface="ＭＳ Ｐゴシック" charset="0"/>
              <a:cs typeface="ＭＳ Ｐゴシック" charset="0"/>
            </a:endParaRPr>
          </a:p>
          <a:p>
            <a:pPr marL="514350" indent="-514350" eaLnBrk="1" hangingPunct="1">
              <a:buFont typeface="+mj-lt"/>
              <a:buAutoNum type="arabicPeriod"/>
            </a:pPr>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417908338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dirty="0" smtClean="0">
                <a:latin typeface="Calibri" charset="0"/>
                <a:ea typeface="ＭＳ Ｐゴシック" charset="0"/>
                <a:cs typeface="ＭＳ Ｐゴシック" charset="0"/>
              </a:rPr>
              <a:t>Pure speech may rarely be </a:t>
            </a:r>
            <a:r>
              <a:rPr lang="en-US" dirty="0" smtClean="0">
                <a:latin typeface="Calibri" charset="0"/>
                <a:ea typeface="ＭＳ Ｐゴシック" charset="0"/>
                <a:cs typeface="ＭＳ Ｐゴシック" charset="0"/>
              </a:rPr>
              <a:t>regulated</a:t>
            </a:r>
            <a:r>
              <a:rPr lang="en-US" dirty="0">
                <a:latin typeface="Calibri" charset="0"/>
                <a:ea typeface="ＭＳ Ｐゴシック" charset="0"/>
                <a:cs typeface="ＭＳ Ｐゴシック" charset="0"/>
              </a:rPr>
              <a:t>.</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endParaRPr lang="en-US" sz="4000" dirty="0" smtClean="0">
              <a:latin typeface="Calibri" charset="0"/>
              <a:ea typeface="ＭＳ Ｐゴシック" charset="0"/>
              <a:cs typeface="ＭＳ Ｐゴシック" charset="0"/>
            </a:endParaRPr>
          </a:p>
          <a:p>
            <a:pPr marL="0" indent="0" eaLnBrk="1" hangingPunct="1">
              <a:buNone/>
            </a:pPr>
            <a:r>
              <a:rPr lang="en-US" sz="4000" dirty="0" smtClean="0">
                <a:latin typeface="Calibri" charset="0"/>
                <a:ea typeface="ＭＳ Ｐゴシック" charset="0"/>
                <a:cs typeface="ＭＳ Ｐゴシック" charset="0"/>
              </a:rPr>
              <a:t>Attempts </a:t>
            </a:r>
            <a:r>
              <a:rPr lang="en-US" sz="4000" dirty="0">
                <a:latin typeface="Calibri" charset="0"/>
                <a:ea typeface="ＭＳ Ｐゴシック" charset="0"/>
                <a:cs typeface="ＭＳ Ｐゴシック" charset="0"/>
              </a:rPr>
              <a:t>to regulate the </a:t>
            </a:r>
            <a:r>
              <a:rPr lang="en-US" sz="4000" b="1" dirty="0">
                <a:latin typeface="Calibri" charset="0"/>
                <a:ea typeface="ＭＳ Ｐゴシック" charset="0"/>
                <a:cs typeface="ＭＳ Ｐゴシック" charset="0"/>
              </a:rPr>
              <a:t>content</a:t>
            </a:r>
            <a:r>
              <a:rPr lang="en-US" sz="4000" dirty="0">
                <a:latin typeface="Calibri" charset="0"/>
                <a:ea typeface="ＭＳ Ｐゴシック" charset="0"/>
                <a:cs typeface="ＭＳ Ｐゴシック" charset="0"/>
              </a:rPr>
              <a:t> of speech are almost always </a:t>
            </a:r>
            <a:r>
              <a:rPr lang="en-US" sz="4000" dirty="0" smtClean="0">
                <a:latin typeface="Calibri" charset="0"/>
                <a:ea typeface="ＭＳ Ｐゴシック" charset="0"/>
                <a:cs typeface="ＭＳ Ｐゴシック" charset="0"/>
              </a:rPr>
              <a:t>unconstitutional.</a:t>
            </a:r>
            <a:endParaRPr lang="en-US" sz="4000" dirty="0" smtClean="0">
              <a:latin typeface="Constantia" charset="0"/>
              <a:ea typeface="ＭＳ Ｐゴシック" charset="0"/>
              <a:cs typeface="ＭＳ Ｐゴシック" charset="0"/>
            </a:endParaRPr>
          </a:p>
          <a:p>
            <a:pPr marL="0" indent="0" eaLnBrk="1" hangingPunct="1">
              <a:buNone/>
            </a:pPr>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16252406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eaLnBrk="1" hangingPunct="1"/>
            <a:r>
              <a:rPr lang="en-US" sz="3200" dirty="0" smtClean="0">
                <a:latin typeface="Constantia" charset="0"/>
                <a:ea typeface="ＭＳ Ｐゴシック" charset="0"/>
                <a:cs typeface="ＭＳ Ｐゴシック" charset="0"/>
              </a:rPr>
              <a:t>R</a:t>
            </a:r>
            <a:r>
              <a:rPr lang="en-US" sz="3200" dirty="0" smtClean="0">
                <a:latin typeface="Constantia" charset="0"/>
                <a:ea typeface="ＭＳ Ｐゴシック" charset="0"/>
                <a:cs typeface="ＭＳ Ｐゴシック" charset="0"/>
              </a:rPr>
              <a:t>acist acts occurred on </a:t>
            </a:r>
            <a:r>
              <a:rPr lang="en-US" sz="3200" dirty="0" smtClean="0">
                <a:latin typeface="Constantia" charset="0"/>
                <a:ea typeface="ＭＳ Ｐゴシック" charset="0"/>
                <a:cs typeface="ＭＳ Ｐゴシック" charset="0"/>
              </a:rPr>
              <a:t>campus</a:t>
            </a:r>
          </a:p>
          <a:p>
            <a:pPr eaLnBrk="1" hangingPunct="1"/>
            <a:r>
              <a:rPr lang="en-US" sz="3200" dirty="0" smtClean="0">
                <a:latin typeface="Constantia" charset="0"/>
                <a:ea typeface="ＭＳ Ｐゴシック" charset="0"/>
                <a:cs typeface="ＭＳ Ｐゴシック" charset="0"/>
              </a:rPr>
              <a:t>Legislature threatened </a:t>
            </a:r>
            <a:r>
              <a:rPr lang="en-US" sz="3200" dirty="0" smtClean="0">
                <a:latin typeface="Constantia" charset="0"/>
                <a:ea typeface="ＭＳ Ｐゴシック" charset="0"/>
                <a:cs typeface="ＭＳ Ｐゴシック" charset="0"/>
              </a:rPr>
              <a:t>to cut funding unless action was taken</a:t>
            </a:r>
          </a:p>
          <a:p>
            <a:pPr eaLnBrk="1" hangingPunct="1"/>
            <a:r>
              <a:rPr lang="en-US" sz="3200" dirty="0" smtClean="0">
                <a:latin typeface="Constantia" charset="0"/>
                <a:ea typeface="ＭＳ Ｐゴシック" charset="0"/>
                <a:cs typeface="ＭＳ Ｐゴシック" charset="0"/>
              </a:rPr>
              <a:t>Michigan adopted an anti-racial harassment </a:t>
            </a:r>
            <a:r>
              <a:rPr lang="en-US" sz="3200" dirty="0" smtClean="0">
                <a:latin typeface="Constantia" charset="0"/>
                <a:ea typeface="ＭＳ Ｐゴシック" charset="0"/>
                <a:cs typeface="ＭＳ Ｐゴシック" charset="0"/>
              </a:rPr>
              <a:t>policy</a:t>
            </a:r>
            <a:endParaRPr lang="en-US" sz="3200" dirty="0" smtClean="0">
              <a:latin typeface="Constantia" charset="0"/>
              <a:ea typeface="ＭＳ Ｐゴシック" charset="0"/>
              <a:cs typeface="ＭＳ Ｐゴシック" charset="0"/>
            </a:endParaRPr>
          </a:p>
          <a:p>
            <a:pPr marL="0" indent="0" eaLnBrk="1" hangingPunct="1">
              <a:buNone/>
            </a:pPr>
            <a:endParaRPr lang="en-US" sz="2000" dirty="0" smtClean="0">
              <a:latin typeface="Constantia" charset="0"/>
              <a:ea typeface="ＭＳ Ｐゴシック" charset="0"/>
              <a:cs typeface="ＭＳ Ｐゴシック" charset="0"/>
            </a:endParaRPr>
          </a:p>
          <a:p>
            <a:pPr marL="0" indent="0" eaLnBrk="1" hangingPunct="1">
              <a:buNone/>
            </a:pPr>
            <a:endParaRPr lang="en-US" sz="2000" dirty="0">
              <a:latin typeface="Constantia" charset="0"/>
              <a:ea typeface="ＭＳ Ｐゴシック" charset="0"/>
              <a:cs typeface="ＭＳ Ｐゴシック" charset="0"/>
            </a:endParaRPr>
          </a:p>
          <a:p>
            <a:pPr marL="0" indent="0" eaLnBrk="1" hangingPunct="1">
              <a:buNone/>
            </a:pPr>
            <a:r>
              <a:rPr lang="en-US" sz="2000" dirty="0" smtClean="0">
                <a:latin typeface="Constantia" charset="0"/>
                <a:ea typeface="ＭＳ Ｐゴシック" charset="0"/>
                <a:cs typeface="ＭＳ Ｐゴシック" charset="0"/>
              </a:rPr>
              <a:t>http</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www.bc.edu</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bc_org</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avp</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cas</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comm</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free_speech</a:t>
            </a:r>
            <a:r>
              <a:rPr lang="en-US" sz="2000" dirty="0">
                <a:latin typeface="Constantia" charset="0"/>
                <a:ea typeface="ＭＳ Ｐゴシック" charset="0"/>
                <a:cs typeface="ＭＳ Ｐゴシック" charset="0"/>
              </a:rPr>
              <a:t>/</a:t>
            </a:r>
            <a:r>
              <a:rPr lang="en-US" sz="2000" dirty="0" err="1">
                <a:latin typeface="Constantia" charset="0"/>
                <a:ea typeface="ＭＳ Ｐゴシック" charset="0"/>
                <a:cs typeface="ＭＳ Ｐゴシック" charset="0"/>
              </a:rPr>
              <a:t>doe.html</a:t>
            </a:r>
            <a:endParaRPr lang="en-US" sz="20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34172897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3200" dirty="0" smtClean="0">
                <a:latin typeface="Constantia" charset="0"/>
                <a:ea typeface="ＭＳ Ｐゴシック" charset="0"/>
                <a:cs typeface="ＭＳ Ｐゴシック" charset="0"/>
              </a:rPr>
              <a:t>“</a:t>
            </a:r>
            <a:r>
              <a:rPr lang="en-US" sz="3200" dirty="0" smtClean="0"/>
              <a:t>The </a:t>
            </a:r>
            <a:r>
              <a:rPr lang="en-US" sz="3200" dirty="0"/>
              <a:t>Policy prohibited individuals, under the penalty of sanctions, from </a:t>
            </a:r>
            <a:r>
              <a:rPr lang="en-US" sz="3200" dirty="0" smtClean="0"/>
              <a:t>‘stigmatizing </a:t>
            </a:r>
            <a:r>
              <a:rPr lang="en-US" sz="3200" dirty="0"/>
              <a:t>or </a:t>
            </a:r>
            <a:r>
              <a:rPr lang="en-US" sz="3200" dirty="0" smtClean="0"/>
              <a:t>victimizing’ </a:t>
            </a:r>
            <a:r>
              <a:rPr lang="en-US" sz="3200" dirty="0"/>
              <a:t>individuals or groups on the basis of race, ethnicity, religion, sex, sexual orientation, creed, national origin, ancestry, age, marital status, handicap or Vietnam-era veteran </a:t>
            </a:r>
            <a:r>
              <a:rPr lang="en-US" sz="3200" dirty="0" smtClean="0"/>
              <a:t>status.”</a:t>
            </a:r>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26405096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3200" dirty="0" smtClean="0"/>
              <a:t>“</a:t>
            </a:r>
            <a:r>
              <a:rPr lang="en-US" sz="3200" dirty="0"/>
              <a:t>However laudable or appropriate an effort this may have been, </a:t>
            </a:r>
            <a:r>
              <a:rPr lang="en-US" sz="3200" dirty="0" smtClean="0"/>
              <a:t>the </a:t>
            </a:r>
            <a:r>
              <a:rPr lang="en-US" sz="3200" dirty="0"/>
              <a:t>Court found that the Policy swept within its scope a significant amount of </a:t>
            </a:r>
            <a:r>
              <a:rPr lang="en-US" sz="3200" dirty="0" smtClean="0"/>
              <a:t>‘verbal conduct’ </a:t>
            </a:r>
            <a:r>
              <a:rPr lang="en-US" sz="3200" dirty="0"/>
              <a:t>or </a:t>
            </a:r>
            <a:r>
              <a:rPr lang="en-US" sz="3200" dirty="0" smtClean="0"/>
              <a:t>‘verbal behavior’ </a:t>
            </a:r>
            <a:r>
              <a:rPr lang="en-US" sz="3200" dirty="0"/>
              <a:t>which is unquestionably protected speech under the First Amendment</a:t>
            </a:r>
            <a:r>
              <a:rPr lang="en-US" sz="3200" dirty="0" smtClean="0"/>
              <a:t>.” </a:t>
            </a:r>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42589523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3200" dirty="0"/>
              <a:t>T</a:t>
            </a:r>
            <a:r>
              <a:rPr lang="en-US" sz="3200" dirty="0" smtClean="0"/>
              <a:t>he </a:t>
            </a:r>
            <a:r>
              <a:rPr lang="en-US" sz="3200" dirty="0"/>
              <a:t>Court granted plaintiff </a:t>
            </a:r>
            <a:r>
              <a:rPr lang="en-US" sz="3200" dirty="0" smtClean="0"/>
              <a:t>John </a:t>
            </a:r>
            <a:r>
              <a:rPr lang="en-US" sz="3200" dirty="0"/>
              <a:t>Doe's </a:t>
            </a:r>
            <a:r>
              <a:rPr lang="en-US" sz="3200" dirty="0" smtClean="0"/>
              <a:t>request for </a:t>
            </a:r>
            <a:r>
              <a:rPr lang="en-US" sz="3200" dirty="0"/>
              <a:t>a permanent injunction as to those parts of the Policy restricting speech activity, but denied the injunction as to the Policy's regulation of physical conduct. </a:t>
            </a:r>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3652103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4"/>
          <p:cNvSpPr>
            <a:spLocks noGrp="1"/>
          </p:cNvSpPr>
          <p:nvPr>
            <p:ph type="title"/>
          </p:nvPr>
        </p:nvSpPr>
        <p:spPr/>
        <p:txBody>
          <a:bodyPr/>
          <a:lstStyle/>
          <a:p>
            <a:pPr eaLnBrk="1" hangingPunct="1"/>
            <a:r>
              <a:rPr lang="en-US" u="sng" dirty="0" smtClean="0">
                <a:latin typeface="Calibri" charset="0"/>
                <a:ea typeface="ＭＳ Ｐゴシック" charset="0"/>
                <a:cs typeface="ＭＳ Ｐゴシック" charset="0"/>
              </a:rPr>
              <a:t>Doe</a:t>
            </a:r>
            <a:r>
              <a:rPr lang="en-US" dirty="0" smtClean="0">
                <a:latin typeface="Calibri" charset="0"/>
                <a:ea typeface="ＭＳ Ｐゴシック" charset="0"/>
                <a:cs typeface="ＭＳ Ｐゴシック" charset="0"/>
              </a:rPr>
              <a:t> v </a:t>
            </a:r>
            <a:r>
              <a:rPr lang="en-US" u="sng" dirty="0" smtClean="0">
                <a:latin typeface="Calibri" charset="0"/>
                <a:ea typeface="ＭＳ Ｐゴシック" charset="0"/>
                <a:cs typeface="ＭＳ Ｐゴシック" charset="0"/>
              </a:rPr>
              <a:t>Univ. of Michigan </a:t>
            </a:r>
            <a:r>
              <a:rPr lang="en-US" dirty="0" smtClean="0">
                <a:latin typeface="Calibri" charset="0"/>
                <a:ea typeface="ＭＳ Ｐゴシック" charset="0"/>
                <a:cs typeface="ＭＳ Ｐゴシック" charset="0"/>
              </a:rPr>
              <a:t>(1989)</a:t>
            </a:r>
            <a:endParaRPr lang="en-US" dirty="0">
              <a:latin typeface="Calibri" charset="0"/>
              <a:ea typeface="ＭＳ Ｐゴシック" charset="0"/>
              <a:cs typeface="ＭＳ Ｐゴシック" charset="0"/>
            </a:endParaRPr>
          </a:p>
        </p:txBody>
      </p:sp>
      <p:sp>
        <p:nvSpPr>
          <p:cNvPr id="44034" name="Vertical Text Placeholder 5"/>
          <p:cNvSpPr>
            <a:spLocks noGrp="1"/>
          </p:cNvSpPr>
          <p:nvPr>
            <p:ph type="body" orient="vert" idx="1"/>
          </p:nvPr>
        </p:nvSpPr>
        <p:spPr>
          <a:xfrm>
            <a:off x="457200" y="2348332"/>
            <a:ext cx="8229600" cy="3976268"/>
          </a:xfrm>
        </p:spPr>
        <p:txBody>
          <a:bodyPr vert="horz"/>
          <a:lstStyle/>
          <a:p>
            <a:pPr marL="0" indent="0" eaLnBrk="1" hangingPunct="1">
              <a:buNone/>
            </a:pPr>
            <a:r>
              <a:rPr lang="en-US" sz="3200" dirty="0" smtClean="0"/>
              <a:t>“What </a:t>
            </a:r>
            <a:r>
              <a:rPr lang="en-US" sz="3200" dirty="0"/>
              <a:t>the University could not do, however, was establish an anti-discrimination policy which had the effect of prohibiting certain speech because it disagreed with ideas or messages sought to be conveyed</a:t>
            </a:r>
            <a:r>
              <a:rPr lang="en-US" sz="3200" dirty="0" smtClean="0"/>
              <a:t>.” </a:t>
            </a:r>
            <a:endParaRPr lang="en-US" sz="3200" dirty="0">
              <a:latin typeface="Constantia" charset="0"/>
              <a:ea typeface="ＭＳ Ｐゴシック" charset="0"/>
              <a:cs typeface="ＭＳ Ｐゴシック" charset="0"/>
            </a:endParaRPr>
          </a:p>
        </p:txBody>
      </p:sp>
    </p:spTree>
    <p:custDataLst>
      <p:tags r:id="rId1"/>
    </p:custDataLst>
    <p:extLst>
      <p:ext uri="{BB962C8B-B14F-4D97-AF65-F5344CB8AC3E}">
        <p14:creationId xmlns:p14="http://schemas.microsoft.com/office/powerpoint/2010/main" val="788109920"/>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333333"/>
      </a:dk2>
      <a:lt2>
        <a:srgbClr val="CCCCCC"/>
      </a:lt2>
      <a:accent1>
        <a:srgbClr val="B00000"/>
      </a:accent1>
      <a:accent2>
        <a:srgbClr val="000000"/>
      </a:accent2>
      <a:accent3>
        <a:srgbClr val="000000"/>
      </a:accent3>
      <a:accent4>
        <a:srgbClr val="FFFCFC"/>
      </a:accent4>
      <a:accent5>
        <a:srgbClr val="A4A4A4"/>
      </a:accent5>
      <a:accent6>
        <a:srgbClr val="666666"/>
      </a:accent6>
      <a:hlink>
        <a:srgbClr val="D01010"/>
      </a:hlink>
      <a:folHlink>
        <a:srgbClr val="E6E2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883</TotalTime>
  <Words>750</Words>
  <Application>Microsoft Macintosh PowerPoint</Application>
  <PresentationFormat>On-screen Show (4:3)</PresentationFormat>
  <Paragraphs>75</Paragraphs>
  <Slides>15</Slides>
  <Notes>13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Free Speech vs. Actionable Conduct:</vt:lpstr>
      <vt:lpstr>1st Amendment to the U.S. Constitution</vt:lpstr>
      <vt:lpstr>Conduct may be regulated.</vt:lpstr>
      <vt:lpstr>Pure speech may rarely be regulated.</vt:lpstr>
      <vt:lpstr>Doe v Univ. of Michigan (1989)</vt:lpstr>
      <vt:lpstr>Doe v Univ. of Michigan (1989)</vt:lpstr>
      <vt:lpstr>Doe v Univ. of Michigan (1989)</vt:lpstr>
      <vt:lpstr>Doe v Univ. of Michigan (1989)</vt:lpstr>
      <vt:lpstr>Doe v Univ. of Michigan (1989)</vt:lpstr>
      <vt:lpstr>Doe v Univ. of Michigan (1989)</vt:lpstr>
      <vt:lpstr>Doe v Univ. of Michigan (1989)</vt:lpstr>
      <vt:lpstr>Practical suggestions</vt:lpstr>
      <vt:lpstr>Practical suggestions</vt:lpstr>
      <vt:lpstr>University of Chicago, Report of the Committee on Freedom of Expression, January 6, 2015</vt:lpstr>
      <vt:lpstr>Questions?</vt:lpstr>
    </vt:vector>
  </TitlesOfParts>
  <Company>University of Maryland-Senate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dc:title>
  <dc:creator>Reka Montfort</dc:creator>
  <cp:lastModifiedBy>Mike Poterala</cp:lastModifiedBy>
  <cp:revision>40</cp:revision>
  <dcterms:created xsi:type="dcterms:W3CDTF">2015-04-02T14:28:17Z</dcterms:created>
  <dcterms:modified xsi:type="dcterms:W3CDTF">2015-05-05T16:27:00Z</dcterms:modified>
</cp:coreProperties>
</file>