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34"/>
  </p:notesMasterIdLst>
  <p:sldIdLst>
    <p:sldId id="321" r:id="rId16"/>
    <p:sldId id="361" r:id="rId17"/>
    <p:sldId id="364" r:id="rId18"/>
    <p:sldId id="350" r:id="rId19"/>
    <p:sldId id="357" r:id="rId20"/>
    <p:sldId id="351" r:id="rId21"/>
    <p:sldId id="366" r:id="rId22"/>
    <p:sldId id="367" r:id="rId23"/>
    <p:sldId id="368" r:id="rId24"/>
    <p:sldId id="369" r:id="rId25"/>
    <p:sldId id="358" r:id="rId26"/>
    <p:sldId id="370" r:id="rId27"/>
    <p:sldId id="359" r:id="rId28"/>
    <p:sldId id="371" r:id="rId29"/>
    <p:sldId id="372" r:id="rId30"/>
    <p:sldId id="339" r:id="rId31"/>
    <p:sldId id="365" r:id="rId32"/>
    <p:sldId id="373" r:id="rId33"/>
  </p:sldIdLst>
  <p:sldSz cx="12192000" cy="6858000"/>
  <p:notesSz cx="6858000" cy="91440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96"/>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tableStyles" Target="tableStyles.xml"/><Relationship Id="rId21" Type="http://schemas.openxmlformats.org/officeDocument/2006/relationships/slide" Target="slides/slide6.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tags" Target="tags/tag1.xml"/><Relationship Id="rId100" Type="http://schemas.microsoft.com/office/2015/10/relationships/revisionInfo" Target="revisionInfo.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2138960"/>
        <c:axId val="262139520"/>
        <c:axId val="123987232"/>
      </c:bar3DChart>
      <c:catAx>
        <c:axId val="262138960"/>
        <c:scaling>
          <c:orientation val="minMax"/>
        </c:scaling>
        <c:delete val="0"/>
        <c:axPos val="b"/>
        <c:numFmt formatCode="General" sourceLinked="1"/>
        <c:majorTickMark val="out"/>
        <c:minorTickMark val="none"/>
        <c:tickLblPos val="nextTo"/>
        <c:crossAx val="262139520"/>
        <c:crosses val="autoZero"/>
        <c:auto val="1"/>
        <c:lblAlgn val="ctr"/>
        <c:lblOffset val="100"/>
        <c:noMultiLvlLbl val="0"/>
      </c:catAx>
      <c:valAx>
        <c:axId val="262139520"/>
        <c:scaling>
          <c:orientation val="minMax"/>
        </c:scaling>
        <c:delete val="0"/>
        <c:axPos val="l"/>
        <c:majorGridlines/>
        <c:numFmt formatCode="General" sourceLinked="1"/>
        <c:majorTickMark val="out"/>
        <c:minorTickMark val="none"/>
        <c:tickLblPos val="nextTo"/>
        <c:crossAx val="262138960"/>
        <c:crosses val="autoZero"/>
        <c:crossBetween val="between"/>
      </c:valAx>
      <c:serAx>
        <c:axId val="123987232"/>
        <c:scaling>
          <c:orientation val="minMax"/>
        </c:scaling>
        <c:delete val="0"/>
        <c:axPos val="b"/>
        <c:majorTickMark val="out"/>
        <c:minorTickMark val="none"/>
        <c:tickLblPos val="nextTo"/>
        <c:crossAx val="26213952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2142880"/>
        <c:axId val="262143440"/>
        <c:axId val="123988480"/>
      </c:bar3DChart>
      <c:catAx>
        <c:axId val="262142880"/>
        <c:scaling>
          <c:orientation val="minMax"/>
        </c:scaling>
        <c:delete val="0"/>
        <c:axPos val="b"/>
        <c:numFmt formatCode="General" sourceLinked="1"/>
        <c:majorTickMark val="out"/>
        <c:minorTickMark val="none"/>
        <c:tickLblPos val="nextTo"/>
        <c:crossAx val="262143440"/>
        <c:crosses val="autoZero"/>
        <c:auto val="1"/>
        <c:lblAlgn val="ctr"/>
        <c:lblOffset val="100"/>
        <c:noMultiLvlLbl val="0"/>
      </c:catAx>
      <c:valAx>
        <c:axId val="262143440"/>
        <c:scaling>
          <c:orientation val="minMax"/>
        </c:scaling>
        <c:delete val="0"/>
        <c:axPos val="l"/>
        <c:majorGridlines/>
        <c:numFmt formatCode="General" sourceLinked="1"/>
        <c:majorTickMark val="out"/>
        <c:minorTickMark val="none"/>
        <c:tickLblPos val="nextTo"/>
        <c:crossAx val="262142880"/>
        <c:crosses val="autoZero"/>
        <c:crossBetween val="between"/>
      </c:valAx>
      <c:serAx>
        <c:axId val="123988480"/>
        <c:scaling>
          <c:orientation val="minMax"/>
        </c:scaling>
        <c:delete val="0"/>
        <c:axPos val="b"/>
        <c:majorTickMark val="out"/>
        <c:minorTickMark val="none"/>
        <c:tickLblPos val="nextTo"/>
        <c:crossAx val="26214344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2/11/2019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66113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11</a:t>
            </a:fld>
            <a:endParaRPr lang="en-US"/>
          </a:p>
        </p:txBody>
      </p:sp>
    </p:spTree>
    <p:extLst>
      <p:ext uri="{BB962C8B-B14F-4D97-AF65-F5344CB8AC3E}">
        <p14:creationId xmlns:p14="http://schemas.microsoft.com/office/powerpoint/2010/main" val="2206959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12</a:t>
            </a:fld>
            <a:endParaRPr lang="en-US"/>
          </a:p>
        </p:txBody>
      </p:sp>
    </p:spTree>
    <p:extLst>
      <p:ext uri="{BB962C8B-B14F-4D97-AF65-F5344CB8AC3E}">
        <p14:creationId xmlns:p14="http://schemas.microsoft.com/office/powerpoint/2010/main" val="3758765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13</a:t>
            </a:fld>
            <a:endParaRPr lang="en-US"/>
          </a:p>
        </p:txBody>
      </p:sp>
    </p:spTree>
    <p:extLst>
      <p:ext uri="{BB962C8B-B14F-4D97-AF65-F5344CB8AC3E}">
        <p14:creationId xmlns:p14="http://schemas.microsoft.com/office/powerpoint/2010/main" val="780234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14</a:t>
            </a:fld>
            <a:endParaRPr lang="en-US"/>
          </a:p>
        </p:txBody>
      </p:sp>
    </p:spTree>
    <p:extLst>
      <p:ext uri="{BB962C8B-B14F-4D97-AF65-F5344CB8AC3E}">
        <p14:creationId xmlns:p14="http://schemas.microsoft.com/office/powerpoint/2010/main" val="2640161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15</a:t>
            </a:fld>
            <a:endParaRPr lang="en-US"/>
          </a:p>
        </p:txBody>
      </p:sp>
    </p:spTree>
    <p:extLst>
      <p:ext uri="{BB962C8B-B14F-4D97-AF65-F5344CB8AC3E}">
        <p14:creationId xmlns:p14="http://schemas.microsoft.com/office/powerpoint/2010/main" val="1524700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16</a:t>
            </a:fld>
            <a:endParaRPr lang="en-US"/>
          </a:p>
        </p:txBody>
      </p:sp>
    </p:spTree>
    <p:extLst>
      <p:ext uri="{BB962C8B-B14F-4D97-AF65-F5344CB8AC3E}">
        <p14:creationId xmlns:p14="http://schemas.microsoft.com/office/powerpoint/2010/main" val="922697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17</a:t>
            </a:fld>
            <a:endParaRPr lang="en-US"/>
          </a:p>
        </p:txBody>
      </p:sp>
    </p:spTree>
    <p:extLst>
      <p:ext uri="{BB962C8B-B14F-4D97-AF65-F5344CB8AC3E}">
        <p14:creationId xmlns:p14="http://schemas.microsoft.com/office/powerpoint/2010/main" val="408431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18</a:t>
            </a:fld>
            <a:endParaRPr lang="en-US"/>
          </a:p>
        </p:txBody>
      </p:sp>
    </p:spTree>
    <p:extLst>
      <p:ext uri="{BB962C8B-B14F-4D97-AF65-F5344CB8AC3E}">
        <p14:creationId xmlns:p14="http://schemas.microsoft.com/office/powerpoint/2010/main" val="1823399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2530857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354881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2999873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3545457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2059840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128309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2/11/2019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2/11/2019</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2/11/2019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hyperlink" Target="https://www.senate.umd.edu/system/files/resources/billDocuments/18-19-29/stage4/SEC_Review_of_Athletics_Reports_18-19-29.pdf" TargetMode="External"/><Relationship Id="rId3" Type="http://schemas.openxmlformats.org/officeDocument/2006/relationships/image" Target="../media/image1.png"/><Relationship Id="rId7" Type="http://schemas.openxmlformats.org/officeDocument/2006/relationships/hyperlink" Target="https://www.senate.umd.edu/senate-meeting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senate.umd.edu/2018_senate_elected_coms" TargetMode="External"/><Relationship Id="rId5" Type="http://schemas.openxmlformats.org/officeDocument/2006/relationships/hyperlink" Target="https://www.senate.umd.edu/elections" TargetMode="External"/><Relationship Id="rId10" Type="http://schemas.openxmlformats.org/officeDocument/2006/relationships/hyperlink" Target="https://www.senate.umd.edu/system/files/resources/billDocuments/18-19-26/stage3/PCC_Proposal_Establish_MS_Geospatial_Information_18-19-26.pdf" TargetMode="External"/><Relationship Id="rId4" Type="http://schemas.openxmlformats.org/officeDocument/2006/relationships/image" Target="../media/image2.png"/><Relationship Id="rId9" Type="http://schemas.openxmlformats.org/officeDocument/2006/relationships/hyperlink" Target="https://www.senate.umd.edu/system/files/resources/billDocuments/18-19-25/stage3/PCC_Proposal_Establish_MS_Applied_Economics_18-19-25.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senate.umd.edu/system/files/resources/billDocuments/18-19-08/stage3/ERG_LIBR_Plan_18-19-08.pdf" TargetMode="External"/><Relationship Id="rId3" Type="http://schemas.openxmlformats.org/officeDocument/2006/relationships/image" Target="../media/image1.png"/><Relationship Id="rId7" Type="http://schemas.openxmlformats.org/officeDocument/2006/relationships/hyperlink" Target="https://www.senate.umd.edu/system/files/resources/billDocuments/18-19-22/stage3/PCC_Proposal_Establish_PBC_Innovation_Entrpreneurship_18-19-22.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senate.umd.edu/system/files/resources/billDocuments/18-19-28/stage3/PCC_Proposal_Establish_PBC_COMBINE_18-19-28.pdf" TargetMode="External"/><Relationship Id="rId5" Type="http://schemas.openxmlformats.org/officeDocument/2006/relationships/hyperlink" Target="https://www.senate.umd.edu/system/files/resources/billDocuments/18-19-27/stage3/PCC_Proposal_Establish_MS_Geospatial_Intelligence_18-19-27.pdf" TargetMode="External"/><Relationship Id="rId4" Type="http://schemas.openxmlformats.org/officeDocument/2006/relationships/image" Target="../media/image2.png"/><Relationship Id="rId9" Type="http://schemas.openxmlformats.org/officeDocument/2006/relationships/hyperlink" Target="https://www.senate.umd.edu/system/files/resources/MeetingMaterials/02052019/Sexual_Assault_Prevention_Presentation.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senate.umd.edu/system/files/resources/Resolutions/Resolution_Designating_SenateChair_to_Cabine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senate.umd.edu/system/files/resources/MeetingMaterials/02052019/Chancellor_Letter_Presidential_Search.pdf" TargetMode="External"/><Relationship Id="rId5" Type="http://schemas.openxmlformats.org/officeDocument/2006/relationships/hyperlink" Target="https://www.senate.umd.edu/system/files/resources/billDocuments/16-17-11/stage4/Presidential_Approval_16-17-11.pdf"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February 5, 2019</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Revisions to the University of Maryland Libraries (LIBR) Plan of Organization (Senate Document #18-19-08)</a:t>
            </a:r>
            <a:endParaRPr lang="en-US" dirty="0"/>
          </a:p>
          <a:p>
            <a:pPr lvl="0"/>
            <a:r>
              <a:rPr lang="en-US" dirty="0"/>
              <a:t>The Senate voted to approve the revised Plan of Organization.</a:t>
            </a:r>
          </a:p>
          <a:p>
            <a:pPr lvl="1"/>
            <a:endParaRPr lang="en-US" dirty="0"/>
          </a:p>
          <a:p>
            <a:endParaRPr lang="en-US" dirty="0"/>
          </a:p>
          <a:p>
            <a:endParaRPr lang="en-US" dirty="0"/>
          </a:p>
        </p:txBody>
      </p:sp>
    </p:spTree>
    <p:extLst>
      <p:ext uri="{BB962C8B-B14F-4D97-AF65-F5344CB8AC3E}">
        <p14:creationId xmlns:p14="http://schemas.microsoft.com/office/powerpoint/2010/main" val="2150598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a:t>Sexual Assault Prevention at the University of Maryland</a:t>
            </a:r>
            <a:endParaRPr lang="en-US" dirty="0"/>
          </a:p>
          <a:p>
            <a:pPr lvl="0"/>
            <a:r>
              <a:rPr lang="en-US" dirty="0"/>
              <a:t>Julia Strange, Assistant Director of Prevention and Chair of the Sexual Assault Prevention Committee (SAPC) provided a presentation on Sexual Assault Prevention at the University of Maryland.</a:t>
            </a:r>
          </a:p>
          <a:p>
            <a:pPr lvl="0"/>
            <a:r>
              <a:rPr lang="en-US" dirty="0"/>
              <a:t>Strange provided an overview of the recommendations made by the Joint President/Senate Sexual Assault Prevention Task Force (SAPTF). </a:t>
            </a:r>
          </a:p>
          <a:p>
            <a:pPr lvl="0"/>
            <a:r>
              <a:rPr lang="en-US" dirty="0"/>
              <a:t>Strange noted that original implementation timeline was pushed back one year but that the </a:t>
            </a:r>
            <a:r>
              <a:rPr lang="en-US" dirty="0" smtClean="0"/>
              <a:t>University </a:t>
            </a:r>
            <a:r>
              <a:rPr lang="en-US" dirty="0"/>
              <a:t>is currently ahead of that schedule.</a:t>
            </a:r>
          </a:p>
          <a:p>
            <a:pPr lvl="1"/>
            <a:endParaRPr lang="en-US" dirty="0"/>
          </a:p>
          <a:p>
            <a:endParaRPr lang="en-US" dirty="0"/>
          </a:p>
          <a:p>
            <a:endParaRPr lang="en-US" dirty="0"/>
          </a:p>
        </p:txBody>
      </p:sp>
    </p:spTree>
    <p:extLst>
      <p:ext uri="{BB962C8B-B14F-4D97-AF65-F5344CB8AC3E}">
        <p14:creationId xmlns:p14="http://schemas.microsoft.com/office/powerpoint/2010/main" val="425189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a:t>Sexual Assault Prevention at the University of Maryland</a:t>
            </a:r>
            <a:endParaRPr lang="en-US" dirty="0"/>
          </a:p>
          <a:p>
            <a:pPr lvl="0"/>
            <a:r>
              <a:rPr lang="en-US" dirty="0" smtClean="0"/>
              <a:t>Strange </a:t>
            </a:r>
            <a:r>
              <a:rPr lang="en-US" dirty="0"/>
              <a:t>provided an overview of progress on implementation including the delivery of Step UP! bystander intervention training to 87% of incoming first-year students in Fall 2018 over the course of 125 presentations, activities of SAPC, options for online training, and a launch of the centralized website and messaging campaign in April 2019.</a:t>
            </a:r>
          </a:p>
          <a:p>
            <a:pPr lvl="0"/>
            <a:r>
              <a:rPr lang="en-US" dirty="0"/>
              <a:t>She provided an overview of the resources available on campus through CARE to Stop Violence, including emotional support, crisis intervention, workshops, events, and outreach activities.</a:t>
            </a:r>
          </a:p>
          <a:p>
            <a:pPr lvl="1"/>
            <a:endParaRPr lang="en-US" dirty="0"/>
          </a:p>
          <a:p>
            <a:endParaRPr lang="en-US" dirty="0"/>
          </a:p>
          <a:p>
            <a:endParaRPr lang="en-US" dirty="0"/>
          </a:p>
        </p:txBody>
      </p:sp>
    </p:spTree>
    <p:extLst>
      <p:ext uri="{BB962C8B-B14F-4D97-AF65-F5344CB8AC3E}">
        <p14:creationId xmlns:p14="http://schemas.microsoft.com/office/powerpoint/2010/main" val="1632782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Discussion of the Search for a New President</a:t>
            </a:r>
            <a:endParaRPr lang="en-US" dirty="0"/>
          </a:p>
          <a:p>
            <a:pPr lvl="0"/>
            <a:r>
              <a:rPr lang="en-US" dirty="0"/>
              <a:t>Walsh noted that the Senate passed a resolution to Improve the Status of Shared Governance in the University System of Maryland (USM) at its November 14th meeting and charged the SEC with compiling a diverse pool of faculty, staff, and student candidates from the campus community for consideration by the Chancellor during the development of the presidential search committee. </a:t>
            </a:r>
          </a:p>
          <a:p>
            <a:pPr lvl="0"/>
            <a:r>
              <a:rPr lang="en-US" dirty="0"/>
              <a:t>He noted that the Senate Office solicited nominations from all elected Senators. SEC members selected finalists from the pool of nominees from their own constituency and the SEC as a whole finalized the slate of nominees. </a:t>
            </a:r>
          </a:p>
          <a:p>
            <a:pPr lvl="1"/>
            <a:endParaRPr lang="en-US" dirty="0"/>
          </a:p>
          <a:p>
            <a:endParaRPr lang="en-US" dirty="0"/>
          </a:p>
          <a:p>
            <a:endParaRPr lang="en-US" dirty="0"/>
          </a:p>
        </p:txBody>
      </p:sp>
    </p:spTree>
    <p:extLst>
      <p:ext uri="{BB962C8B-B14F-4D97-AF65-F5344CB8AC3E}">
        <p14:creationId xmlns:p14="http://schemas.microsoft.com/office/powerpoint/2010/main" val="342379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95048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3"/>
            <a:ext cx="11702062" cy="5192677"/>
          </a:xfrm>
        </p:spPr>
        <p:txBody>
          <a:bodyPr>
            <a:normAutofit fontScale="92500" lnSpcReduction="20000"/>
          </a:bodyPr>
          <a:lstStyle/>
          <a:p>
            <a:pPr marL="0" indent="0">
              <a:buNone/>
            </a:pPr>
            <a:r>
              <a:rPr lang="en-US" u="sng" dirty="0"/>
              <a:t>Discussion of the Search for a New President</a:t>
            </a:r>
            <a:endParaRPr lang="en-US" dirty="0"/>
          </a:p>
          <a:p>
            <a:pPr lvl="0">
              <a:spcBef>
                <a:spcPts val="1800"/>
              </a:spcBef>
            </a:pPr>
            <a:r>
              <a:rPr lang="en-US" dirty="0"/>
              <a:t>Walsh reported that the Senate leadership provided the Chancellor and the Chair of the Board of Regents with the final slate of nominees for the presidential search committee.</a:t>
            </a:r>
          </a:p>
          <a:p>
            <a:pPr lvl="0">
              <a:spcBef>
                <a:spcPts val="1800"/>
              </a:spcBef>
            </a:pPr>
            <a:r>
              <a:rPr lang="en-US" dirty="0"/>
              <a:t>Walsh noted that Chancellor Caret had provided a letter, which emphasized his willingness to:</a:t>
            </a:r>
          </a:p>
          <a:p>
            <a:pPr lvl="1">
              <a:spcBef>
                <a:spcPts val="1800"/>
              </a:spcBef>
            </a:pPr>
            <a:r>
              <a:rPr lang="en-US" dirty="0"/>
              <a:t>appoint one of the academic deans as vice chair of the presidential search committee;</a:t>
            </a:r>
          </a:p>
          <a:p>
            <a:pPr lvl="1">
              <a:spcBef>
                <a:spcPts val="1800"/>
              </a:spcBef>
            </a:pPr>
            <a:r>
              <a:rPr lang="en-US" dirty="0"/>
              <a:t>expand the committee’s size to 18 members to ensure as many perspectives as reasonably possible are represented,</a:t>
            </a:r>
          </a:p>
          <a:p>
            <a:pPr lvl="1">
              <a:spcBef>
                <a:spcPts val="1800"/>
              </a:spcBef>
            </a:pPr>
            <a:r>
              <a:rPr lang="en-US" dirty="0"/>
              <a:t>take the time needed to hear from the community and to recruit and review a robust candidate pool; and</a:t>
            </a:r>
          </a:p>
          <a:p>
            <a:pPr lvl="1">
              <a:spcBef>
                <a:spcPts val="1800"/>
              </a:spcBef>
            </a:pPr>
            <a:r>
              <a:rPr lang="en-US" dirty="0"/>
              <a:t>continue to work with the Senate and campus community to learn about the campus’ priorities for both the composition of the search committee and desired attributes of the next president</a:t>
            </a:r>
            <a:r>
              <a:rPr lang="en-US" dirty="0" smtClean="0"/>
              <a:t>.</a:t>
            </a:r>
            <a:endParaRPr lang="en-US" dirty="0"/>
          </a:p>
          <a:p>
            <a:endParaRPr lang="en-US" dirty="0"/>
          </a:p>
        </p:txBody>
      </p:sp>
    </p:spTree>
    <p:extLst>
      <p:ext uri="{BB962C8B-B14F-4D97-AF65-F5344CB8AC3E}">
        <p14:creationId xmlns:p14="http://schemas.microsoft.com/office/powerpoint/2010/main" val="201038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95048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3"/>
            <a:ext cx="11702062" cy="5192677"/>
          </a:xfrm>
        </p:spPr>
        <p:txBody>
          <a:bodyPr>
            <a:normAutofit/>
          </a:bodyPr>
          <a:lstStyle/>
          <a:p>
            <a:pPr marL="0" indent="0">
              <a:buNone/>
            </a:pPr>
            <a:r>
              <a:rPr lang="en-US" u="sng" dirty="0"/>
              <a:t>Discussion of the Search for a New President</a:t>
            </a:r>
            <a:endParaRPr lang="en-US" dirty="0"/>
          </a:p>
          <a:p>
            <a:pPr lvl="0"/>
            <a:r>
              <a:rPr lang="en-US" dirty="0"/>
              <a:t>Senators discussed the recent announcement that President Loh will remain at the University through June 2020, and the lack of transparency around this decision.</a:t>
            </a:r>
          </a:p>
          <a:p>
            <a:pPr lvl="0"/>
            <a:r>
              <a:rPr lang="en-US" dirty="0"/>
              <a:t>Senators discussed and voted to pass a Resolution to Designate the Senate Chair to the Cabinet to ensure that the Senate is able to provide input before decisions are made. </a:t>
            </a:r>
          </a:p>
          <a:p>
            <a:r>
              <a:rPr lang="en-US" dirty="0"/>
              <a:t>Senators discussed a second resolution that would urge the presidential search committee to emphasize the importance of research and academics in its search for the next president but voted to charge the SEC with reviewing and revising the language</a:t>
            </a:r>
            <a:endParaRPr lang="en-US" dirty="0"/>
          </a:p>
        </p:txBody>
      </p:sp>
    </p:spTree>
    <p:extLst>
      <p:ext uri="{BB962C8B-B14F-4D97-AF65-F5344CB8AC3E}">
        <p14:creationId xmlns:p14="http://schemas.microsoft.com/office/powerpoint/2010/main" val="102032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a:bodyPr>
          <a:lstStyle/>
          <a:p>
            <a:endParaRPr lang="en-US" sz="1800" dirty="0"/>
          </a:p>
          <a:p>
            <a:pPr lvl="0"/>
            <a:r>
              <a:rPr lang="en-US" sz="1800" dirty="0"/>
              <a:t>Elections page on the University Senate website</a:t>
            </a:r>
            <a:br>
              <a:rPr lang="en-US" sz="1800" dirty="0"/>
            </a:br>
            <a:r>
              <a:rPr lang="en-US" sz="1800" u="sng" dirty="0">
                <a:hlinkClick r:id="rId5"/>
              </a:rPr>
              <a:t>https://www.senate.umd.edu/elections</a:t>
            </a:r>
            <a:endParaRPr lang="en-US" sz="1800" dirty="0"/>
          </a:p>
          <a:p>
            <a:pPr lvl="0"/>
            <a:r>
              <a:rPr lang="en-US" sz="1800" dirty="0"/>
              <a:t>Senate-Elected Committees and Councils</a:t>
            </a:r>
            <a:br>
              <a:rPr lang="en-US" sz="1800" dirty="0"/>
            </a:br>
            <a:r>
              <a:rPr lang="en-US" sz="1800" u="sng" dirty="0">
                <a:hlinkClick r:id="rId6"/>
              </a:rPr>
              <a:t>https://www.senate.umd.edu/2018_senate_elected_coms</a:t>
            </a:r>
            <a:endParaRPr lang="en-US" sz="1800" dirty="0"/>
          </a:p>
          <a:p>
            <a:pPr lvl="0"/>
            <a:r>
              <a:rPr lang="en-US" sz="1800" dirty="0"/>
              <a:t>Schedule of Spring semester Senate meetings</a:t>
            </a:r>
            <a:br>
              <a:rPr lang="en-US" sz="1800" dirty="0"/>
            </a:br>
            <a:r>
              <a:rPr lang="en-US" sz="1800" u="sng" dirty="0">
                <a:hlinkClick r:id="rId7"/>
              </a:rPr>
              <a:t>https://www.senate.umd.edu/senate-meetings</a:t>
            </a:r>
            <a:endParaRPr lang="en-US" sz="1800" dirty="0"/>
          </a:p>
          <a:p>
            <a:pPr lvl="0"/>
            <a:r>
              <a:rPr lang="en-US" sz="1800" dirty="0"/>
              <a:t>SEC Review of the Outcomes of the Athletics Reports</a:t>
            </a:r>
            <a:br>
              <a:rPr lang="en-US" sz="1800" dirty="0"/>
            </a:br>
            <a:r>
              <a:rPr lang="en-US" sz="1800" u="sng" dirty="0">
                <a:hlinkClick r:id="rId8"/>
              </a:rPr>
              <a:t>https://www.senate.umd.edu/system/files/resources/billDocuments/18-19-29/stage4/SEC_Review_of_Athletics_Reports_18-19-29.pdf</a:t>
            </a:r>
            <a:endParaRPr lang="en-US" sz="1800" dirty="0"/>
          </a:p>
          <a:p>
            <a:pPr lvl="0"/>
            <a:r>
              <a:rPr lang="en-US" sz="1800" u="sng" dirty="0"/>
              <a:t>PCC Proposal to Establish a Master of Science in Applied Economics (Senate Document #18-19-25)</a:t>
            </a:r>
            <a:br>
              <a:rPr lang="en-US" sz="1800" u="sng" dirty="0"/>
            </a:br>
            <a:r>
              <a:rPr lang="en-US" sz="1800" u="sng" dirty="0">
                <a:hlinkClick r:id="rId9"/>
              </a:rPr>
              <a:t>https://www.senate.umd.edu/system/files/resources/billDocuments/18-19-25/stage3/PCC_Proposal_Establish_MS_Applied_Economics_18-19-25.pdf</a:t>
            </a:r>
            <a:endParaRPr lang="en-US" sz="1800" dirty="0"/>
          </a:p>
          <a:p>
            <a:pPr lvl="0"/>
            <a:r>
              <a:rPr lang="en-US" sz="1800" u="sng" dirty="0"/>
              <a:t>PCC Proposal to Establish a Master of Science in Geospatial Information Sciences (Senate Document #18-19-26)</a:t>
            </a:r>
            <a:br>
              <a:rPr lang="en-US" sz="1800" u="sng" dirty="0"/>
            </a:br>
            <a:r>
              <a:rPr lang="en-US" sz="1800" u="sng" dirty="0">
                <a:hlinkClick r:id="rId10"/>
              </a:rPr>
              <a:t>https://</a:t>
            </a:r>
            <a:r>
              <a:rPr lang="en-US" sz="1800" u="sng" dirty="0" smtClean="0">
                <a:hlinkClick r:id="rId10"/>
              </a:rPr>
              <a:t>www.senate.umd.edu/system/files/resources/billDocuments/18-19-26/stage3/PCC_Proposal_Establish_MS_Geospatial_Information_18-19-26.pdf</a:t>
            </a:r>
            <a:endParaRPr lang="en-US" sz="1800"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lnSpcReduction="10000"/>
          </a:bodyPr>
          <a:lstStyle/>
          <a:p>
            <a:endParaRPr lang="en-US" sz="1800" dirty="0"/>
          </a:p>
          <a:p>
            <a:r>
              <a:rPr lang="en-US" sz="1800" u="sng" dirty="0"/>
              <a:t>PCC Proposal to Establish a Master of Science in Geospatial </a:t>
            </a:r>
            <a:r>
              <a:rPr lang="en-US" sz="1800" u="sng" dirty="0" err="1"/>
              <a:t>Ingelligence</a:t>
            </a:r>
            <a:r>
              <a:rPr lang="en-US" sz="1800" u="sng" dirty="0"/>
              <a:t> (Senate Document #18-19-27)</a:t>
            </a:r>
            <a:br>
              <a:rPr lang="en-US" sz="1800" u="sng" dirty="0"/>
            </a:br>
            <a:r>
              <a:rPr lang="en-US" sz="1800" u="sng" dirty="0">
                <a:hlinkClick r:id="rId5"/>
              </a:rPr>
              <a:t>https://</a:t>
            </a:r>
            <a:r>
              <a:rPr lang="en-US" sz="1800" u="sng" dirty="0" smtClean="0">
                <a:hlinkClick r:id="rId5"/>
              </a:rPr>
              <a:t>www.senate.umd.edu/system/files/resources/billDocuments/18-19-27/stage3/PCC_Proposal_Establish_MS_Geospatial_Intelligence_18-19-27.pdf</a:t>
            </a:r>
            <a:endParaRPr lang="en-US" sz="1800" u="sng" dirty="0" smtClean="0"/>
          </a:p>
          <a:p>
            <a:pPr lvl="0"/>
            <a:r>
              <a:rPr lang="en-US" sz="1800" u="sng" dirty="0" smtClean="0"/>
              <a:t>PCC </a:t>
            </a:r>
            <a:r>
              <a:rPr lang="en-US" sz="1800" u="sng" dirty="0"/>
              <a:t>Proposal to Establish a Post-Baccalaureate Certificate in Computation and Mathematics for Biological Networks (COMBINE) (Senate Document #18-19-28)</a:t>
            </a:r>
            <a:br>
              <a:rPr lang="en-US" sz="1800" u="sng" dirty="0"/>
            </a:br>
            <a:r>
              <a:rPr lang="en-US" sz="1800" u="sng" dirty="0">
                <a:hlinkClick r:id="rId6"/>
              </a:rPr>
              <a:t>https://www.senate.umd.edu/system/files/resources/billDocuments/18-19-28/stage3/PCC_Proposal_Establish_PBC_COMBINE_18-19-28.pdf</a:t>
            </a:r>
            <a:endParaRPr lang="en-US" sz="1800" dirty="0"/>
          </a:p>
          <a:p>
            <a:pPr lvl="0"/>
            <a:r>
              <a:rPr lang="en-US" sz="1800" u="sng" dirty="0"/>
              <a:t>PCC Proposal to Establish a Post-Baccalaureate Certificate in Innovation and Entrepreneurship (Senate Document #18-19-22)</a:t>
            </a:r>
            <a:br>
              <a:rPr lang="en-US" sz="1800" u="sng" dirty="0"/>
            </a:br>
            <a:r>
              <a:rPr lang="en-US" sz="1800" u="sng" dirty="0">
                <a:hlinkClick r:id="rId7"/>
              </a:rPr>
              <a:t>https://www.senate.umd.edu/system/files/resources/billDocuments/18-19-22/stage3/PCC_Proposal_Establish_PBC_Innovation_Entrpreneurship_18-19-22.pdf</a:t>
            </a:r>
            <a:endParaRPr lang="en-US" sz="1800" dirty="0"/>
          </a:p>
          <a:p>
            <a:pPr lvl="0"/>
            <a:r>
              <a:rPr lang="en-US" sz="1800" u="sng" dirty="0"/>
              <a:t>Revisions to the University of Maryland Libraries (LIBR) Plan of Organization (Senate Document #18-19-08)</a:t>
            </a:r>
            <a:br>
              <a:rPr lang="en-US" sz="1800" u="sng" dirty="0"/>
            </a:br>
            <a:r>
              <a:rPr lang="en-US" sz="1800" u="sng" dirty="0">
                <a:hlinkClick r:id="rId8"/>
              </a:rPr>
              <a:t>https://www.senate.umd.edu/system/files/resources/billDocuments/18-19-08/stage3/ERG_LIBR_Plan_18-19-08.pdf</a:t>
            </a:r>
            <a:endParaRPr lang="en-US" sz="1800" dirty="0"/>
          </a:p>
          <a:p>
            <a:pPr lvl="0"/>
            <a:r>
              <a:rPr lang="en-US" sz="1800" u="sng" dirty="0"/>
              <a:t>Special Order: </a:t>
            </a:r>
            <a:r>
              <a:rPr lang="en-US" sz="1800" i="1" u="sng" dirty="0"/>
              <a:t>Sexual Assault Prevention at the University of Maryland</a:t>
            </a:r>
            <a:r>
              <a:rPr lang="en-US" sz="1800" u="sng" dirty="0"/>
              <a:t/>
            </a:r>
            <a:br>
              <a:rPr lang="en-US" sz="1800" u="sng" dirty="0"/>
            </a:br>
            <a:r>
              <a:rPr lang="en-US" sz="1800" u="sng" dirty="0">
                <a:hlinkClick r:id="rId9"/>
              </a:rPr>
              <a:t>https://www.senate.umd.edu/system/files/resources/MeetingMaterials/02052019/Sexual_Assault_Prevention_Presentation.pdf</a:t>
            </a:r>
            <a:endParaRPr lang="en-US" sz="1800" dirty="0"/>
          </a:p>
        </p:txBody>
      </p:sp>
    </p:spTree>
    <p:extLst>
      <p:ext uri="{BB962C8B-B14F-4D97-AF65-F5344CB8AC3E}">
        <p14:creationId xmlns:p14="http://schemas.microsoft.com/office/powerpoint/2010/main" val="1603590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a:bodyPr>
          <a:lstStyle/>
          <a:p>
            <a:endParaRPr lang="en-US" sz="1800" dirty="0"/>
          </a:p>
          <a:p>
            <a:pPr lvl="0"/>
            <a:r>
              <a:rPr lang="en-US" sz="1800" u="sng" dirty="0"/>
              <a:t>Joint President/Senate Sexual Assault Prevention Task Force</a:t>
            </a:r>
            <a:endParaRPr lang="en-US" sz="1800" dirty="0"/>
          </a:p>
          <a:p>
            <a:pPr indent="0">
              <a:buNone/>
            </a:pPr>
            <a:r>
              <a:rPr lang="en-US" sz="1800" u="sng" dirty="0" smtClean="0">
                <a:hlinkClick r:id="rId5"/>
              </a:rPr>
              <a:t>https</a:t>
            </a:r>
            <a:r>
              <a:rPr lang="en-US" sz="1800" u="sng" dirty="0">
                <a:hlinkClick r:id="rId5"/>
              </a:rPr>
              <a:t>://www.senate.umd.edu/system/files/resources/billDocuments/16-17-11/stage4/Presidential_Approval_16-17-11.pdf</a:t>
            </a:r>
            <a:r>
              <a:rPr lang="en-US" sz="1800" u="sng" dirty="0"/>
              <a:t> </a:t>
            </a:r>
            <a:endParaRPr lang="en-US" sz="1800" dirty="0"/>
          </a:p>
          <a:p>
            <a:pPr lvl="0"/>
            <a:r>
              <a:rPr lang="en-US" sz="1800" u="sng" dirty="0"/>
              <a:t>Chancellor Caret’s Letter on the presidential search</a:t>
            </a:r>
            <a:endParaRPr lang="en-US" sz="1800" dirty="0"/>
          </a:p>
          <a:p>
            <a:pPr indent="0">
              <a:buNone/>
            </a:pPr>
            <a:r>
              <a:rPr lang="en-US" sz="1800" u="sng" dirty="0">
                <a:hlinkClick r:id="rId6"/>
              </a:rPr>
              <a:t>https://www.senate.umd.edu/system/files/resources/MeetingMaterials/02052019/Chancellor_Letter_Presidential_Search.pdf</a:t>
            </a:r>
            <a:r>
              <a:rPr lang="en-US" sz="1800" dirty="0"/>
              <a:t> </a:t>
            </a:r>
          </a:p>
          <a:p>
            <a:r>
              <a:rPr lang="en-US" sz="1800" u="sng" dirty="0"/>
              <a:t>Resolution to Designate the Senate Chair to the Cabinet</a:t>
            </a:r>
            <a:br>
              <a:rPr lang="en-US" sz="1800" u="sng" dirty="0"/>
            </a:br>
            <a:r>
              <a:rPr lang="en-US" sz="1800" u="sng" dirty="0">
                <a:hlinkClick r:id="rId7"/>
              </a:rPr>
              <a:t>https://senate.umd.edu/system/files/resources/Resolutions/Resolution_Designating_SenateChair_to_Cabinet.pdf</a:t>
            </a:r>
            <a:endParaRPr lang="en-US" sz="1800" dirty="0"/>
          </a:p>
        </p:txBody>
      </p:sp>
    </p:spTree>
    <p:extLst>
      <p:ext uri="{BB962C8B-B14F-4D97-AF65-F5344CB8AC3E}">
        <p14:creationId xmlns:p14="http://schemas.microsoft.com/office/powerpoint/2010/main" val="1770407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4994556"/>
          </a:xfrm>
        </p:spPr>
        <p:txBody>
          <a:bodyPr>
            <a:normAutofit lnSpcReduction="10000"/>
          </a:bodyPr>
          <a:lstStyle/>
          <a:p>
            <a:pPr marL="0" indent="0">
              <a:lnSpc>
                <a:spcPct val="110000"/>
              </a:lnSpc>
              <a:spcBef>
                <a:spcPts val="1600"/>
              </a:spcBef>
              <a:buNone/>
            </a:pPr>
            <a:r>
              <a:rPr lang="en-US" u="sng" dirty="0"/>
              <a:t>Senate Chair’s Report</a:t>
            </a:r>
            <a:endParaRPr lang="en-US" dirty="0"/>
          </a:p>
          <a:p>
            <a:pPr lvl="0">
              <a:spcBef>
                <a:spcPts val="1800"/>
              </a:spcBef>
            </a:pPr>
            <a:r>
              <a:rPr lang="en-US" dirty="0"/>
              <a:t>Chair Walsh reported that the </a:t>
            </a:r>
            <a:r>
              <a:rPr lang="en-US" dirty="0"/>
              <a:t>candidacy period for all staff, student, and single-member constituency Senators for 2019-2020 ends on February 8. The election period will run from February 25 through March 8. Additional information can be found on the Elections page of the Senate website</a:t>
            </a:r>
            <a:r>
              <a:rPr lang="en-US" dirty="0" smtClean="0"/>
              <a:t>.</a:t>
            </a:r>
          </a:p>
          <a:p>
            <a:pPr lvl="0"/>
            <a:r>
              <a:rPr lang="en-US" dirty="0" smtClean="0"/>
              <a:t>He </a:t>
            </a:r>
            <a:r>
              <a:rPr lang="en-US" dirty="0"/>
              <a:t>noted that </a:t>
            </a:r>
            <a:r>
              <a:rPr lang="en-US" dirty="0"/>
              <a:t>Senators received an email from the Senate Office detailing available positions on the Senate-elected committees and councils for 2019-2020. These include the Senate Executive Committee, Committee on Committees, Athletic Council, Council of University System Faculty (CUSF), and the Campus Transportation Advisory Committee (CTAC). Senators can volunteer to serve on these bodies. Additional information is available on the Senate website.</a:t>
            </a:r>
          </a:p>
        </p:txBody>
      </p:sp>
    </p:spTree>
    <p:extLst>
      <p:ext uri="{BB962C8B-B14F-4D97-AF65-F5344CB8AC3E}">
        <p14:creationId xmlns:p14="http://schemas.microsoft.com/office/powerpoint/2010/main" val="420101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pPr marL="0" indent="0">
              <a:lnSpc>
                <a:spcPct val="110000"/>
              </a:lnSpc>
              <a:spcBef>
                <a:spcPts val="1600"/>
              </a:spcBef>
              <a:buNone/>
            </a:pPr>
            <a:r>
              <a:rPr lang="en-US" u="sng" dirty="0"/>
              <a:t>Senate Chair’s Report</a:t>
            </a:r>
            <a:endParaRPr lang="en-US" dirty="0"/>
          </a:p>
          <a:p>
            <a:pPr>
              <a:spcBef>
                <a:spcPts val="1800"/>
              </a:spcBef>
            </a:pPr>
            <a:r>
              <a:rPr lang="en-US" dirty="0"/>
              <a:t>Walsh </a:t>
            </a:r>
            <a:r>
              <a:rPr lang="en-US" dirty="0" smtClean="0"/>
              <a:t>noted that </a:t>
            </a:r>
            <a:r>
              <a:rPr lang="en-US" dirty="0"/>
              <a:t>t</a:t>
            </a:r>
            <a:r>
              <a:rPr lang="en-US" dirty="0" smtClean="0"/>
              <a:t>he </a:t>
            </a:r>
            <a:r>
              <a:rPr lang="en-US" dirty="0"/>
              <a:t>schedule of Senate meetings for the spring semester is available on the Senate website. The April 24, 2019 meeting will be the final meeting for outgoing Senators. Newly elected Senators will begin their term at the May 7, 2019 meeting. </a:t>
            </a:r>
          </a:p>
          <a:p>
            <a:pPr lvl="0">
              <a:spcBef>
                <a:spcPts val="1800"/>
              </a:spcBef>
            </a:pPr>
            <a:endParaRPr lang="en-US" dirty="0"/>
          </a:p>
        </p:txBody>
      </p:sp>
    </p:spTree>
    <p:extLst>
      <p:ext uri="{BB962C8B-B14F-4D97-AF65-F5344CB8AC3E}">
        <p14:creationId xmlns:p14="http://schemas.microsoft.com/office/powerpoint/2010/main" val="3772209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Review of the Outcomes of the Athletics Reports (Senate Document #18-19-29)</a:t>
            </a:r>
            <a:endParaRPr lang="en-US" dirty="0"/>
          </a:p>
          <a:p>
            <a:pPr lvl="0"/>
            <a:r>
              <a:rPr lang="en-US" dirty="0"/>
              <a:t>Chair Walsh noted that the Senate charged the Senate Executive Committee (SEC) at the September 5, 2018 Senate meeting with reviewing the outcomes of the Board of Regents’ investigations of the Athletics Department and with providing recommendations to the Senate and President Loh, as appropriate.</a:t>
            </a:r>
          </a:p>
          <a:p>
            <a:pPr lvl="0"/>
            <a:r>
              <a:rPr lang="en-US" dirty="0"/>
              <a:t>The final report and recommendations were provided to the Senate as an informational item and also sent to President Loh.</a:t>
            </a:r>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PCC Proposal to Establish a Master of Science in Applied Economics (Senate Document #18-19-25)</a:t>
            </a:r>
            <a:endParaRPr lang="en-US" dirty="0"/>
          </a:p>
          <a:p>
            <a:pPr lvl="0"/>
            <a:r>
              <a:rPr lang="en-US" dirty="0"/>
              <a:t>The Senate voted to approve the new program.</a:t>
            </a:r>
          </a:p>
          <a:p>
            <a:pPr>
              <a:lnSpc>
                <a:spcPct val="110000"/>
              </a:lnSpc>
              <a:spcBef>
                <a:spcPts val="1600"/>
              </a:spcBef>
            </a:pPr>
            <a:endParaRPr lang="en-US" dirty="0"/>
          </a:p>
        </p:txBody>
      </p:sp>
    </p:spTree>
    <p:extLst>
      <p:ext uri="{BB962C8B-B14F-4D97-AF65-F5344CB8AC3E}">
        <p14:creationId xmlns:p14="http://schemas.microsoft.com/office/powerpoint/2010/main" val="1890257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Establish a Master of Science in Geospatial Information Sciences (Senate Document #18-19-26)</a:t>
            </a:r>
            <a:endParaRPr lang="en-US" dirty="0"/>
          </a:p>
          <a:p>
            <a:pPr lvl="0"/>
            <a:r>
              <a:rPr lang="en-US" dirty="0"/>
              <a:t>The Senate voted to approve the new program.</a:t>
            </a:r>
          </a:p>
          <a:p>
            <a:pPr lvl="1"/>
            <a:endParaRPr lang="en-US" dirty="0"/>
          </a:p>
          <a:p>
            <a:endParaRPr lang="en-US" dirty="0"/>
          </a:p>
          <a:p>
            <a:endParaRPr lang="en-US" dirty="0"/>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Establish a Master of Science in Geospatial </a:t>
            </a:r>
            <a:r>
              <a:rPr lang="en-US" u="sng" dirty="0" err="1"/>
              <a:t>Ingelligence</a:t>
            </a:r>
            <a:r>
              <a:rPr lang="en-US" u="sng" dirty="0"/>
              <a:t> (Senate Document #18-19-27)</a:t>
            </a:r>
            <a:endParaRPr lang="en-US" dirty="0"/>
          </a:p>
          <a:p>
            <a:pPr lvl="0"/>
            <a:r>
              <a:rPr lang="en-US" dirty="0"/>
              <a:t>The Senate voted to approve the new program.</a:t>
            </a:r>
          </a:p>
          <a:p>
            <a:pPr lvl="1"/>
            <a:endParaRPr lang="en-US" dirty="0"/>
          </a:p>
          <a:p>
            <a:endParaRPr lang="en-US" dirty="0"/>
          </a:p>
          <a:p>
            <a:endParaRPr lang="en-US" dirty="0"/>
          </a:p>
        </p:txBody>
      </p:sp>
    </p:spTree>
    <p:extLst>
      <p:ext uri="{BB962C8B-B14F-4D97-AF65-F5344CB8AC3E}">
        <p14:creationId xmlns:p14="http://schemas.microsoft.com/office/powerpoint/2010/main" val="2798558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Establish a Post-Baccalaureate Certificate in Computation and Mathematics for Biological Networks (COMBINE) (Senate Document #18-19-28)</a:t>
            </a:r>
            <a:endParaRPr lang="en-US" dirty="0"/>
          </a:p>
          <a:p>
            <a:pPr lvl="0"/>
            <a:r>
              <a:rPr lang="en-US" dirty="0"/>
              <a:t>The Senate voted to approve the new certificate program.</a:t>
            </a:r>
          </a:p>
          <a:p>
            <a:pPr lvl="1"/>
            <a:endParaRPr lang="en-US" dirty="0"/>
          </a:p>
          <a:p>
            <a:endParaRPr lang="en-US" dirty="0"/>
          </a:p>
          <a:p>
            <a:endParaRPr lang="en-US" dirty="0"/>
          </a:p>
        </p:txBody>
      </p:sp>
    </p:spTree>
    <p:extLst>
      <p:ext uri="{BB962C8B-B14F-4D97-AF65-F5344CB8AC3E}">
        <p14:creationId xmlns:p14="http://schemas.microsoft.com/office/powerpoint/2010/main" val="2890483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FEBRUARY 5,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Establish a Post-Baccalaureate Certificate in Innovation and Entrepreneurship (Senate Document #18-19-22)</a:t>
            </a:r>
            <a:endParaRPr lang="en-US" dirty="0"/>
          </a:p>
          <a:p>
            <a:pPr lvl="0"/>
            <a:r>
              <a:rPr lang="en-US" dirty="0"/>
              <a:t>The Senate voted to approve the new certificate program.</a:t>
            </a:r>
          </a:p>
          <a:p>
            <a:pPr lvl="1"/>
            <a:endParaRPr lang="en-US" dirty="0"/>
          </a:p>
          <a:p>
            <a:endParaRPr lang="en-US" dirty="0"/>
          </a:p>
          <a:p>
            <a:endParaRPr lang="en-US" dirty="0"/>
          </a:p>
        </p:txBody>
      </p:sp>
    </p:spTree>
    <p:extLst>
      <p:ext uri="{BB962C8B-B14F-4D97-AF65-F5344CB8AC3E}">
        <p14:creationId xmlns:p14="http://schemas.microsoft.com/office/powerpoint/2010/main" val="21535337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587</TotalTime>
  <Words>1191</Words>
  <Application>Microsoft Office PowerPoint</Application>
  <PresentationFormat>Widescreen</PresentationFormat>
  <Paragraphs>212</Paragraphs>
  <Slides>18</Slides>
  <Notes>17</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18</vt:i4>
      </vt:variant>
    </vt:vector>
  </HeadingPairs>
  <TitlesOfParts>
    <vt:vector size="38"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Summary</vt:lpstr>
      <vt:lpstr>Summary</vt:lpstr>
      <vt:lpstr>Summary</vt:lpstr>
      <vt:lpstr>Summary</vt:lpstr>
      <vt:lpstr>Summary</vt:lpstr>
      <vt:lpstr>Summary</vt:lpstr>
      <vt:lpstr>Relevant Links</vt:lpstr>
      <vt:lpstr>Relevant Links</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84</cp:revision>
  <dcterms:created xsi:type="dcterms:W3CDTF">2017-09-04T22:41:22Z</dcterms:created>
  <dcterms:modified xsi:type="dcterms:W3CDTF">2019-02-11T22:02:39Z</dcterms:modified>
</cp:coreProperties>
</file>