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108"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F8C0198D-3C46-4A2B-B461-4A8E5C2DC5E0}" type="datetimeFigureOut">
              <a:rPr lang="en-US">
                <a:solidFill>
                  <a:prstClr val="black">
                    <a:tint val="75000"/>
                  </a:prstClr>
                </a:solidFill>
              </a:rPr>
              <a:pPr>
                <a:defRPr/>
              </a:pPr>
              <a:t>2/14/2017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DE6DD169-3F6A-4CF9-8B4E-1C4B7C747215}" type="slidenum">
              <a:rPr lang="en-US" altLang="en-US"/>
              <a:pPr/>
              <a:t>‹#›</a:t>
            </a:fld>
            <a:endParaRPr lang="en-US" altLang="en-US"/>
          </a:p>
        </p:txBody>
      </p:sp>
    </p:spTree>
    <p:extLst>
      <p:ext uri="{BB962C8B-B14F-4D97-AF65-F5344CB8AC3E}">
        <p14:creationId xmlns:p14="http://schemas.microsoft.com/office/powerpoint/2010/main" val="3233871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5F9FC709-0061-43B7-9C1F-B91E6CDB2A2A}" type="datetimeFigureOut">
              <a:rPr lang="en-US">
                <a:solidFill>
                  <a:prstClr val="black">
                    <a:tint val="75000"/>
                  </a:prstClr>
                </a:solidFill>
              </a:rPr>
              <a:pPr>
                <a:defRPr/>
              </a:pPr>
              <a:t>2/14/2017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49053CB2-DC21-4EE5-83C5-7D6FD35EDB34}" type="slidenum">
              <a:rPr lang="en-US" altLang="en-US"/>
              <a:pPr/>
              <a:t>‹#›</a:t>
            </a:fld>
            <a:endParaRPr lang="en-US" altLang="en-US"/>
          </a:p>
        </p:txBody>
      </p:sp>
    </p:spTree>
    <p:extLst>
      <p:ext uri="{BB962C8B-B14F-4D97-AF65-F5344CB8AC3E}">
        <p14:creationId xmlns:p14="http://schemas.microsoft.com/office/powerpoint/2010/main" val="3334671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9EFB1EDE-1F02-4A95-B7B8-06E9C4674C8E}" type="datetimeFigureOut">
              <a:rPr lang="en-US">
                <a:solidFill>
                  <a:prstClr val="black">
                    <a:tint val="75000"/>
                  </a:prstClr>
                </a:solidFill>
              </a:rPr>
              <a:pPr>
                <a:defRPr/>
              </a:pPr>
              <a:t>2/14/2017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DBFE372C-3FCB-4C70-89D3-9DF8DFA64867}" type="slidenum">
              <a:rPr lang="en-US" altLang="en-US"/>
              <a:pPr/>
              <a:t>‹#›</a:t>
            </a:fld>
            <a:endParaRPr lang="en-US" altLang="en-US"/>
          </a:p>
        </p:txBody>
      </p:sp>
    </p:spTree>
    <p:extLst>
      <p:ext uri="{BB962C8B-B14F-4D97-AF65-F5344CB8AC3E}">
        <p14:creationId xmlns:p14="http://schemas.microsoft.com/office/powerpoint/2010/main" val="31743192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01C263F-D180-40F6-91A8-D824642F2897}" type="datetimeFigureOut">
              <a:rPr lang="en-US">
                <a:solidFill>
                  <a:prstClr val="black">
                    <a:tint val="75000"/>
                  </a:prstClr>
                </a:solidFill>
              </a:rPr>
              <a:pPr>
                <a:defRPr/>
              </a:pPr>
              <a:t>2/14/2017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457CEF7C-0302-409C-94BF-15B20F139E96}" type="slidenum">
              <a:rPr lang="en-US" altLang="en-US"/>
              <a:pPr/>
              <a:t>‹#›</a:t>
            </a:fld>
            <a:endParaRPr lang="en-US" altLang="en-US"/>
          </a:p>
        </p:txBody>
      </p:sp>
    </p:spTree>
    <p:extLst>
      <p:ext uri="{BB962C8B-B14F-4D97-AF65-F5344CB8AC3E}">
        <p14:creationId xmlns:p14="http://schemas.microsoft.com/office/powerpoint/2010/main" val="1799143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28A167E3-B4E3-4DB1-B3EC-53E74D17D051}" type="datetimeFigureOut">
              <a:rPr lang="en-US">
                <a:solidFill>
                  <a:prstClr val="black">
                    <a:tint val="75000"/>
                  </a:prstClr>
                </a:solidFill>
              </a:rPr>
              <a:pPr>
                <a:defRPr/>
              </a:pPr>
              <a:t>2/14/2017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5266FF7D-D913-4A6E-9E19-93965CF350EB}" type="slidenum">
              <a:rPr lang="en-US" altLang="en-US"/>
              <a:pPr/>
              <a:t>‹#›</a:t>
            </a:fld>
            <a:endParaRPr lang="en-US" altLang="en-US"/>
          </a:p>
        </p:txBody>
      </p:sp>
    </p:spTree>
    <p:extLst>
      <p:ext uri="{BB962C8B-B14F-4D97-AF65-F5344CB8AC3E}">
        <p14:creationId xmlns:p14="http://schemas.microsoft.com/office/powerpoint/2010/main" val="3760929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76AC020-694C-48E0-9513-5397B890F9E9}" type="datetimeFigureOut">
              <a:rPr lang="en-US">
                <a:solidFill>
                  <a:prstClr val="black">
                    <a:tint val="75000"/>
                  </a:prstClr>
                </a:solidFill>
              </a:rPr>
              <a:pPr>
                <a:defRPr/>
              </a:pPr>
              <a:t>2/14/2017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16941EC9-ACBC-4496-BFFF-3CAA17BB4117}" type="slidenum">
              <a:rPr lang="en-US" altLang="en-US"/>
              <a:pPr/>
              <a:t>‹#›</a:t>
            </a:fld>
            <a:endParaRPr lang="en-US" altLang="en-US"/>
          </a:p>
        </p:txBody>
      </p:sp>
    </p:spTree>
    <p:extLst>
      <p:ext uri="{BB962C8B-B14F-4D97-AF65-F5344CB8AC3E}">
        <p14:creationId xmlns:p14="http://schemas.microsoft.com/office/powerpoint/2010/main" val="624259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F0C9A46E-60EE-470B-8FAD-957CF476B55B}" type="datetimeFigureOut">
              <a:rPr lang="en-US">
                <a:solidFill>
                  <a:prstClr val="black">
                    <a:tint val="75000"/>
                  </a:prstClr>
                </a:solidFill>
              </a:rPr>
              <a:pPr>
                <a:defRPr/>
              </a:pPr>
              <a:t>2/14/2017</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7E29B53C-2AD3-4683-9EA1-2A8C85B246B1}" type="slidenum">
              <a:rPr lang="en-US" altLang="en-US"/>
              <a:pPr/>
              <a:t>‹#›</a:t>
            </a:fld>
            <a:endParaRPr lang="en-US" altLang="en-US"/>
          </a:p>
        </p:txBody>
      </p:sp>
    </p:spTree>
    <p:extLst>
      <p:ext uri="{BB962C8B-B14F-4D97-AF65-F5344CB8AC3E}">
        <p14:creationId xmlns:p14="http://schemas.microsoft.com/office/powerpoint/2010/main" val="3005057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4792E4B3-A5A5-4FD2-922F-79BA67083C67}" type="datetimeFigureOut">
              <a:rPr lang="en-US">
                <a:solidFill>
                  <a:prstClr val="black">
                    <a:tint val="75000"/>
                  </a:prstClr>
                </a:solidFill>
              </a:rPr>
              <a:pPr>
                <a:defRPr/>
              </a:pPr>
              <a:t>2/14/2017</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fld id="{EA73B725-165F-4CB6-827B-E44C5F845614}" type="slidenum">
              <a:rPr lang="en-US" altLang="en-US"/>
              <a:pPr/>
              <a:t>‹#›</a:t>
            </a:fld>
            <a:endParaRPr lang="en-US" altLang="en-US"/>
          </a:p>
        </p:txBody>
      </p:sp>
    </p:spTree>
    <p:extLst>
      <p:ext uri="{BB962C8B-B14F-4D97-AF65-F5344CB8AC3E}">
        <p14:creationId xmlns:p14="http://schemas.microsoft.com/office/powerpoint/2010/main" val="1656107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A0862CBA-2531-47E7-B6F1-A27EA1E3C81E}" type="datetimeFigureOut">
              <a:rPr lang="en-US">
                <a:solidFill>
                  <a:prstClr val="black">
                    <a:tint val="75000"/>
                  </a:prstClr>
                </a:solidFill>
              </a:rPr>
              <a:pPr>
                <a:defRPr/>
              </a:pPr>
              <a:t>2/14/2017</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fld id="{8D572F28-3E87-4097-B06D-EA765E8DBF3F}" type="slidenum">
              <a:rPr lang="en-US" altLang="en-US"/>
              <a:pPr/>
              <a:t>‹#›</a:t>
            </a:fld>
            <a:endParaRPr lang="en-US" altLang="en-US"/>
          </a:p>
        </p:txBody>
      </p:sp>
    </p:spTree>
    <p:extLst>
      <p:ext uri="{BB962C8B-B14F-4D97-AF65-F5344CB8AC3E}">
        <p14:creationId xmlns:p14="http://schemas.microsoft.com/office/powerpoint/2010/main" val="1265197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DBCF740-AC2F-46E8-BE87-B003971354B0}" type="datetimeFigureOut">
              <a:rPr lang="en-US">
                <a:solidFill>
                  <a:prstClr val="black">
                    <a:tint val="75000"/>
                  </a:prstClr>
                </a:solidFill>
              </a:rPr>
              <a:pPr>
                <a:defRPr/>
              </a:pPr>
              <a:t>2/14/2017</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fld id="{119258DE-F851-45D8-A6DD-0FC853268D93}" type="slidenum">
              <a:rPr lang="en-US" altLang="en-US"/>
              <a:pPr/>
              <a:t>‹#›</a:t>
            </a:fld>
            <a:endParaRPr lang="en-US" altLang="en-US"/>
          </a:p>
        </p:txBody>
      </p:sp>
    </p:spTree>
    <p:extLst>
      <p:ext uri="{BB962C8B-B14F-4D97-AF65-F5344CB8AC3E}">
        <p14:creationId xmlns:p14="http://schemas.microsoft.com/office/powerpoint/2010/main" val="2670345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81BB41A-213C-4829-AE2D-F9FC91884FB7}" type="datetimeFigureOut">
              <a:rPr lang="en-US">
                <a:solidFill>
                  <a:prstClr val="black">
                    <a:tint val="75000"/>
                  </a:prstClr>
                </a:solidFill>
              </a:rPr>
              <a:pPr>
                <a:defRPr/>
              </a:pPr>
              <a:t>2/14/2017</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43CC8459-7874-4923-AC13-36B307FD76EB}" type="slidenum">
              <a:rPr lang="en-US" altLang="en-US"/>
              <a:pPr/>
              <a:t>‹#›</a:t>
            </a:fld>
            <a:endParaRPr lang="en-US" altLang="en-US"/>
          </a:p>
        </p:txBody>
      </p:sp>
    </p:spTree>
    <p:extLst>
      <p:ext uri="{BB962C8B-B14F-4D97-AF65-F5344CB8AC3E}">
        <p14:creationId xmlns:p14="http://schemas.microsoft.com/office/powerpoint/2010/main" val="1933965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3EA293C-0D2A-49A9-9646-7E68EC40326F}" type="datetimeFigureOut">
              <a:rPr lang="en-US">
                <a:solidFill>
                  <a:prstClr val="black">
                    <a:tint val="75000"/>
                  </a:prstClr>
                </a:solidFill>
              </a:rPr>
              <a:pPr>
                <a:defRPr/>
              </a:pPr>
              <a:t>2/14/2017</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BB59938F-E31E-459B-A078-48E7E0327EE8}" type="slidenum">
              <a:rPr lang="en-US" altLang="en-US"/>
              <a:pPr/>
              <a:t>‹#›</a:t>
            </a:fld>
            <a:endParaRPr lang="en-US" altLang="en-US"/>
          </a:p>
        </p:txBody>
      </p:sp>
    </p:spTree>
    <p:extLst>
      <p:ext uri="{BB962C8B-B14F-4D97-AF65-F5344CB8AC3E}">
        <p14:creationId xmlns:p14="http://schemas.microsoft.com/office/powerpoint/2010/main" val="2324600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6"/>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31750" y="0"/>
            <a:ext cx="12223750" cy="20304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838200" y="365125"/>
            <a:ext cx="10515600" cy="1325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E28A136-E0C4-45B4-B547-B80A55713D0E}" type="datetimeFigureOut">
              <a:rPr lang="en-US">
                <a:solidFill>
                  <a:prstClr val="black">
                    <a:tint val="75000"/>
                  </a:prstClr>
                </a:solidFill>
              </a:rPr>
              <a:pPr>
                <a:defRPr/>
              </a:pPr>
              <a:t>2/14/2017</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fontAlgn="base">
              <a:spcBef>
                <a:spcPct val="0"/>
              </a:spcBef>
              <a:spcAft>
                <a:spcPct val="0"/>
              </a:spcAft>
            </a:pPr>
            <a:fld id="{86D18BAD-BDF4-450E-BB94-3E93114440DD}" type="slidenum">
              <a:rPr lang="en-US" altLang="en-US">
                <a:cs typeface="Arial" panose="020B0604020202020204" pitchFamily="34" charset="0"/>
              </a:rPr>
              <a:pPr fontAlgn="base">
                <a:spcBef>
                  <a:spcPct val="0"/>
                </a:spcBef>
                <a:spcAft>
                  <a:spcPct val="0"/>
                </a:spcAft>
              </a:pPr>
              <a:t>‹#›</a:t>
            </a:fld>
            <a:endParaRPr lang="en-US" altLang="en-US">
              <a:cs typeface="Arial" panose="020B0604020202020204" pitchFamily="34" charset="0"/>
            </a:endParaRPr>
          </a:p>
        </p:txBody>
      </p:sp>
      <p:pic>
        <p:nvPicPr>
          <p:cNvPr id="1032" name="Picture 7"/>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79375" y="106363"/>
            <a:ext cx="1211263" cy="11842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33" name="TextBox 8"/>
          <p:cNvSpPr txBox="1">
            <a:spLocks noChangeArrowheads="1"/>
          </p:cNvSpPr>
          <p:nvPr userDrawn="1"/>
        </p:nvSpPr>
        <p:spPr bwMode="auto">
          <a:xfrm>
            <a:off x="2900363" y="77788"/>
            <a:ext cx="6105525"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fontAlgn="base">
              <a:spcBef>
                <a:spcPct val="0"/>
              </a:spcBef>
              <a:spcAft>
                <a:spcPct val="0"/>
              </a:spcAft>
              <a:defRPr/>
            </a:pPr>
            <a:r>
              <a:rPr lang="en-US" altLang="en-US" sz="2800" smtClean="0">
                <a:solidFill>
                  <a:prstClr val="white"/>
                </a:solidFill>
                <a:latin typeface="Arial Black" pitchFamily="34" charset="0"/>
                <a:ea typeface="Arial Black" pitchFamily="34" charset="0"/>
                <a:cs typeface="Arial Black" pitchFamily="34" charset="0"/>
              </a:rPr>
              <a:t>University Senate</a:t>
            </a:r>
          </a:p>
        </p:txBody>
      </p:sp>
    </p:spTree>
    <p:extLst>
      <p:ext uri="{BB962C8B-B14F-4D97-AF65-F5344CB8AC3E}">
        <p14:creationId xmlns:p14="http://schemas.microsoft.com/office/powerpoint/2010/main" val="9001881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Arial"/>
          <a:ea typeface="+mn-ea"/>
          <a:cs typeface="Arial"/>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Arial"/>
          <a:ea typeface="+mn-ea"/>
          <a:cs typeface="Arial"/>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Arial"/>
          <a:ea typeface="+mn-ea"/>
          <a:cs typeface="Arial"/>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Arial"/>
          <a:ea typeface="+mn-ea"/>
          <a:cs typeface="Arial"/>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Arial"/>
          <a:ea typeface="+mn-ea"/>
          <a:cs typeface="Arial"/>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senate.umd.edu/news/archives/AcademicsAgainstImmigrationEO.cf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senate.umd.edu/news/archives/AcademicsAgainstImmigrationEO.cf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senate.umd.edu/sms/index.cfm?event=publicViewBillFile&amp;offId=14-15-31&amp;sId=9&amp;f=Parental_Leave_FAQs_14-15-31.pdf" TargetMode="External"/><Relationship Id="rId3" Type="http://schemas.openxmlformats.org/officeDocument/2006/relationships/hyperlink" Target="http://pub.lucidpress.com/SenateFeb17/" TargetMode="External"/><Relationship Id="rId7" Type="http://schemas.openxmlformats.org/officeDocument/2006/relationships/hyperlink" Target="https://www.senate.umd.edu/meetings/schedule.cfm" TargetMode="External"/><Relationship Id="rId2" Type="http://schemas.openxmlformats.org/officeDocument/2006/relationships/hyperlink" Target="http://sph.umd.edu/people/boris-lushniak" TargetMode="External"/><Relationship Id="rId1" Type="http://schemas.openxmlformats.org/officeDocument/2006/relationships/slideLayout" Target="../slideLayouts/slideLayout2.xml"/><Relationship Id="rId6" Type="http://schemas.openxmlformats.org/officeDocument/2006/relationships/hyperlink" Target="https://www.senate.umd.edu/news/archives/2017CallForNominees.cfm" TargetMode="External"/><Relationship Id="rId11" Type="http://schemas.openxmlformats.org/officeDocument/2006/relationships/hyperlink" Target="https://www.senate.umd.edu/news/archives/AcademicsAgainstImmigrationEO.cfm" TargetMode="External"/><Relationship Id="rId5" Type="http://schemas.openxmlformats.org/officeDocument/2006/relationships/hyperlink" Target="https://senate.umd.edu/elections/index.cfm" TargetMode="External"/><Relationship Id="rId10" Type="http://schemas.openxmlformats.org/officeDocument/2006/relationships/hyperlink" Target="https://senate.umd.edu/sms/index.cfm?event=publicViewBill&amp;billId=605&amp;context=c" TargetMode="External"/><Relationship Id="rId4" Type="http://schemas.openxmlformats.org/officeDocument/2006/relationships/hyperlink" Target="https://senate.umd.edu/elections/vote.cfm" TargetMode="External"/><Relationship Id="rId9" Type="http://schemas.openxmlformats.org/officeDocument/2006/relationships/hyperlink" Target="https://senate.umd.edu/sms/index.cfm?event=publicViewBillFile&amp;offId=15-16-31&amp;sId=4&amp;f=EdAffairs_Honor_Pledge_15-16-31.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enate.umd.edu/sms/index.cfm?event=publicViewBill&amp;billId=542&amp;context=c" TargetMode="External"/><Relationship Id="rId2" Type="http://schemas.openxmlformats.org/officeDocument/2006/relationships/hyperlink" Target="https://senate.umd.edu/sms/index.cfm?event=publicViewBillFile&amp;offId=16-17-06&amp;sId=5&amp;f=Restricted_Research_Senate_Amended_16-17-06.pdf" TargetMode="External"/><Relationship Id="rId1" Type="http://schemas.openxmlformats.org/officeDocument/2006/relationships/slideLayout" Target="../slideLayouts/slideLayout2.xml"/><Relationship Id="rId6" Type="http://schemas.openxmlformats.org/officeDocument/2006/relationships/hyperlink" Target="http://notoimmigrationban.com/index.html" TargetMode="External"/><Relationship Id="rId5" Type="http://schemas.openxmlformats.org/officeDocument/2006/relationships/hyperlink" Target="https://www.senate.umd.edu/news/archives/AcademicsAgainstImmigrationEO.cfm" TargetMode="External"/><Relationship Id="rId4" Type="http://schemas.openxmlformats.org/officeDocument/2006/relationships/hyperlink" Target="https://senate.umd.edu/meetings/materials/2016to2017/020917/SAPTF_Presentation.pdf"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pub.lucidpress.com/SenateFeb17/" TargetMode="External"/><Relationship Id="rId2" Type="http://schemas.openxmlformats.org/officeDocument/2006/relationships/hyperlink" Target="http://sph.umd.edu/people/boris-lushnia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senate.umd.edu/elections/index.cfm" TargetMode="External"/><Relationship Id="rId2" Type="http://schemas.openxmlformats.org/officeDocument/2006/relationships/hyperlink" Target="https://senate.umd.edu/elections/vote.cfm" TargetMode="External"/><Relationship Id="rId1" Type="http://schemas.openxmlformats.org/officeDocument/2006/relationships/slideLayout" Target="../slideLayouts/slideLayout2.xml"/><Relationship Id="rId4" Type="http://schemas.openxmlformats.org/officeDocument/2006/relationships/hyperlink" Target="https://www.senate.umd.edu/news/archives/2017CallForNominees.cfm"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www.senate.umd.edu/meetings/schedule.cf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enate.umd.edu/sms/index.cfm?event=publicViewBillFile&amp;offId=15-16-31&amp;sId=4&amp;f=EdAffairs_Honor_Pledge_15-16-31.pdf" TargetMode="External"/><Relationship Id="rId2" Type="http://schemas.openxmlformats.org/officeDocument/2006/relationships/hyperlink" Target="https://senate.umd.edu/sms/index.cfm?event=publicViewBillFile&amp;offId=14-15-31&amp;sId=9&amp;f=Parental_Leave_FAQs_14-15-31.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enate.umd.edu/sms/index.cfm?event=publicViewBill&amp;billId=542&amp;context=c" TargetMode="External"/><Relationship Id="rId2" Type="http://schemas.openxmlformats.org/officeDocument/2006/relationships/hyperlink" Target="https://senate.umd.edu/sms/index.cfm?event=publicViewBill&amp;billId=605&amp;context=c"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senate.umd.edu/sms/index.cfm?event=publicViewBillFile&amp;offId=16-17-06&amp;sId=5&amp;f=Restricted_Research_Senate_Amended_16-17-06.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senate.umd.edu/meetings/materials/2016to2017/020917/SAPTF_Presentation.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notoimmigrationban.com/index.html" TargetMode="External"/><Relationship Id="rId2" Type="http://schemas.openxmlformats.org/officeDocument/2006/relationships/hyperlink" Target="https://www.senate.umd.edu/news/archives/AcademicsAgainstImmigrationEO.cf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1524000" y="1957388"/>
            <a:ext cx="9144000" cy="1552575"/>
          </a:xfrm>
        </p:spPr>
        <p:txBody>
          <a:bodyPr/>
          <a:lstStyle/>
          <a:p>
            <a:pPr eaLnBrk="1" hangingPunct="1"/>
            <a:r>
              <a:rPr lang="en-US" altLang="en-US" sz="8800" dirty="0" smtClean="0">
                <a:latin typeface="Avenir Black"/>
                <a:ea typeface="Avenir Black"/>
                <a:cs typeface="Avenir Black"/>
              </a:rPr>
              <a:t>Senate Meeting Summary</a:t>
            </a:r>
          </a:p>
        </p:txBody>
      </p:sp>
      <p:sp>
        <p:nvSpPr>
          <p:cNvPr id="2051" name="Subtitle 2"/>
          <p:cNvSpPr>
            <a:spLocks noGrp="1"/>
          </p:cNvSpPr>
          <p:nvPr>
            <p:ph type="subTitle" idx="1"/>
          </p:nvPr>
        </p:nvSpPr>
        <p:spPr>
          <a:xfrm>
            <a:off x="1428750" y="3463925"/>
            <a:ext cx="9144000" cy="1139825"/>
          </a:xfrm>
        </p:spPr>
        <p:txBody>
          <a:bodyPr/>
          <a:lstStyle/>
          <a:p>
            <a:pPr eaLnBrk="1" hangingPunct="1"/>
            <a:r>
              <a:rPr lang="en-US" altLang="en-US" sz="5400" dirty="0" smtClean="0">
                <a:solidFill>
                  <a:srgbClr val="E03A3E"/>
                </a:solidFill>
                <a:latin typeface="Avenir Black"/>
                <a:ea typeface="Avenir Black"/>
                <a:cs typeface="Avenir Black"/>
              </a:rPr>
              <a:t>February 9, 2017</a:t>
            </a:r>
            <a:endParaRPr lang="en-US" altLang="en-US" sz="5400" dirty="0" smtClean="0">
              <a:solidFill>
                <a:srgbClr val="E03A3E"/>
              </a:solidFill>
              <a:latin typeface="Avenir Black"/>
              <a:ea typeface="Avenir Black"/>
              <a:cs typeface="Avenir Black"/>
            </a:endParaRPr>
          </a:p>
        </p:txBody>
      </p:sp>
      <p:sp>
        <p:nvSpPr>
          <p:cNvPr id="2052" name="TextBox 8"/>
          <p:cNvSpPr txBox="1">
            <a:spLocks noChangeArrowheads="1"/>
          </p:cNvSpPr>
          <p:nvPr/>
        </p:nvSpPr>
        <p:spPr bwMode="auto">
          <a:xfrm>
            <a:off x="2900363" y="77788"/>
            <a:ext cx="6105525"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35202330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February 9, 2017 Summary</a:t>
            </a:r>
            <a:endParaRPr lang="en-US" altLang="en-US" sz="5400" dirty="0" smtClean="0">
              <a:solidFill>
                <a:srgbClr val="CD2A33"/>
              </a:solidFill>
              <a:latin typeface="Arial" panose="020B0604020202020204" pitchFamily="34" charset="0"/>
              <a:cs typeface="Arial" panose="020B0604020202020204" pitchFamily="34" charset="0"/>
            </a:endParaRPr>
          </a:p>
        </p:txBody>
      </p:sp>
      <p:sp>
        <p:nvSpPr>
          <p:cNvPr id="3075" name="Subtitle 2"/>
          <p:cNvSpPr>
            <a:spLocks noGrp="1"/>
          </p:cNvSpPr>
          <p:nvPr>
            <p:ph idx="1"/>
          </p:nvPr>
        </p:nvSpPr>
        <p:spPr>
          <a:xfrm>
            <a:off x="306388" y="2003425"/>
            <a:ext cx="11588750" cy="4325938"/>
          </a:xfrm>
        </p:spPr>
        <p:txBody>
          <a:bodyPr/>
          <a:lstStyle/>
          <a:p>
            <a:pPr marL="342900" lvl="0" indent="-342900">
              <a:lnSpc>
                <a:spcPct val="107000"/>
              </a:lnSpc>
              <a:spcBef>
                <a:spcPts val="0"/>
              </a:spcBef>
              <a:spcAft>
                <a:spcPts val="0"/>
              </a:spcAft>
              <a:buFont typeface="Symbol" panose="05050102010706020507" pitchFamily="18" charset="2"/>
              <a:buChar char=""/>
            </a:pPr>
            <a:r>
              <a:rPr lang="en-US" u="sng" dirty="0">
                <a:solidFill>
                  <a:srgbClr val="0563C1"/>
                </a:solidFill>
                <a:latin typeface="Arial" panose="020B0604020202020204" pitchFamily="34" charset="0"/>
                <a:ea typeface="Calibri" panose="020F0502020204030204" pitchFamily="34" charset="0"/>
                <a:cs typeface="Times New Roman" panose="02020603050405020304" pitchFamily="18" charset="0"/>
                <a:hlinkClick r:id="rId2"/>
              </a:rPr>
              <a:t>Resolution in Support of the Academics Against Immigration Executive Order </a:t>
            </a:r>
            <a:r>
              <a:rPr lang="en-US" u="sng" dirty="0" smtClean="0">
                <a:solidFill>
                  <a:srgbClr val="0563C1"/>
                </a:solidFill>
                <a:latin typeface="Arial" panose="020B0604020202020204" pitchFamily="34" charset="0"/>
                <a:ea typeface="Calibri" panose="020F0502020204030204" pitchFamily="34" charset="0"/>
                <a:cs typeface="Times New Roman" panose="02020603050405020304" pitchFamily="18" charset="0"/>
                <a:hlinkClick r:id="rId2"/>
              </a:rPr>
              <a:t>Petition</a:t>
            </a:r>
            <a:endParaRPr lang="en-US" sz="1800" i="1" dirty="0" smtClean="0"/>
          </a:p>
          <a:p>
            <a:pPr marL="0" indent="0">
              <a:buNone/>
            </a:pPr>
            <a:r>
              <a:rPr lang="en-US" sz="1800" i="1" dirty="0" smtClean="0"/>
              <a:t>1</a:t>
            </a:r>
            <a:r>
              <a:rPr lang="en-US" sz="1800" i="1" dirty="0"/>
              <a:t>.  This Executive Order is discriminatory. The EO unfairly targets a large group of immigrants and non-immigrants on the basis of their countries of origin, all of which are nations with a majority Muslim population. This is a major step towards implementing the stringent racial and religious profiling promised on the campaign trail. The United States is a democratic nation, and ethnic and religious profiling are in stark contrast to the values and principles we hold</a:t>
            </a:r>
            <a:r>
              <a:rPr lang="en-US" sz="1800" i="1" dirty="0" smtClean="0"/>
              <a:t>.</a:t>
            </a:r>
            <a:endParaRPr lang="en-US" sz="1800" dirty="0"/>
          </a:p>
          <a:p>
            <a:pPr marL="0" indent="0">
              <a:buNone/>
            </a:pPr>
            <a:r>
              <a:rPr lang="en-US" sz="1800" i="1" dirty="0"/>
              <a:t>2.  This Executive Order is detrimental to the national interests of the United States. The EO significantly damages American leadership in higher education and research. US research institutes host a significant number of researchers from the nations subjected to the upcoming restrictions. From Iran alone, more than 3000 students have received PhDs from American universities in the past 3 years. The proposed EO limits collaborations with researchers from these nations by restricting entry of these researchers to the US and can potentially lead to departure of many talented individuals who are current and future researchers and entrepreneurs in the US. We strongly believe the immediate and long term consequences of this EO do not serve our national interests</a:t>
            </a:r>
            <a:r>
              <a:rPr lang="en-US" sz="1800" i="1" dirty="0" smtClean="0"/>
              <a:t>.</a:t>
            </a:r>
            <a:endParaRPr lang="en-US" sz="1800" dirty="0"/>
          </a:p>
          <a:p>
            <a:pPr marL="342900" marR="0" lvl="0" indent="-342900">
              <a:lnSpc>
                <a:spcPct val="107000"/>
              </a:lnSpc>
              <a:spcBef>
                <a:spcPts val="0"/>
              </a:spcBef>
              <a:spcAft>
                <a:spcPts val="0"/>
              </a:spcAft>
              <a:buFont typeface="Symbol" panose="05050102010706020507" pitchFamily="18" charset="2"/>
              <a:buChar char=""/>
            </a:pPr>
            <a:endParaRPr lang="en-US" u="sng" dirty="0" smtClean="0">
              <a:solidFill>
                <a:srgbClr val="0563C1"/>
              </a:solidFill>
              <a:latin typeface="Arial" panose="020B0604020202020204" pitchFamily="34" charset="0"/>
              <a:ea typeface="Calibri" panose="020F0502020204030204" pitchFamily="34" charset="0"/>
              <a:cs typeface="Times New Roman" panose="02020603050405020304" pitchFamily="18" charset="0"/>
              <a:hlinkClick r:id="rId2"/>
            </a:endParaRPr>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8208682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February 9, 2017 Summary</a:t>
            </a:r>
            <a:endParaRPr lang="en-US" altLang="en-US" sz="5400" dirty="0" smtClean="0">
              <a:solidFill>
                <a:srgbClr val="CD2A33"/>
              </a:solidFill>
              <a:latin typeface="Arial" panose="020B0604020202020204" pitchFamily="34" charset="0"/>
              <a:cs typeface="Arial" panose="020B0604020202020204" pitchFamily="34" charset="0"/>
            </a:endParaRPr>
          </a:p>
        </p:txBody>
      </p:sp>
      <p:sp>
        <p:nvSpPr>
          <p:cNvPr id="3075" name="Subtitle 2"/>
          <p:cNvSpPr>
            <a:spLocks noGrp="1"/>
          </p:cNvSpPr>
          <p:nvPr>
            <p:ph idx="1"/>
          </p:nvPr>
        </p:nvSpPr>
        <p:spPr>
          <a:xfrm>
            <a:off x="306388" y="2003425"/>
            <a:ext cx="11588750" cy="4325938"/>
          </a:xfrm>
        </p:spPr>
        <p:txBody>
          <a:bodyPr/>
          <a:lstStyle/>
          <a:p>
            <a:pPr marL="342900" lvl="0" indent="-342900">
              <a:lnSpc>
                <a:spcPct val="107000"/>
              </a:lnSpc>
              <a:spcBef>
                <a:spcPts val="0"/>
              </a:spcBef>
              <a:spcAft>
                <a:spcPts val="0"/>
              </a:spcAft>
              <a:buFont typeface="Symbol" panose="05050102010706020507" pitchFamily="18" charset="2"/>
              <a:buChar char=""/>
            </a:pPr>
            <a:r>
              <a:rPr lang="en-US" u="sng" dirty="0">
                <a:solidFill>
                  <a:srgbClr val="0563C1"/>
                </a:solidFill>
                <a:latin typeface="Arial" panose="020B0604020202020204" pitchFamily="34" charset="0"/>
                <a:ea typeface="Calibri" panose="020F0502020204030204" pitchFamily="34" charset="0"/>
                <a:cs typeface="Times New Roman" panose="02020603050405020304" pitchFamily="18" charset="0"/>
                <a:hlinkClick r:id="rId2"/>
              </a:rPr>
              <a:t>Resolution in Support of the Academics Against Immigration Executive Order </a:t>
            </a:r>
            <a:r>
              <a:rPr lang="en-US" u="sng" dirty="0" smtClean="0">
                <a:solidFill>
                  <a:srgbClr val="0563C1"/>
                </a:solidFill>
                <a:latin typeface="Arial" panose="020B0604020202020204" pitchFamily="34" charset="0"/>
                <a:ea typeface="Calibri" panose="020F0502020204030204" pitchFamily="34" charset="0"/>
                <a:cs typeface="Times New Roman" panose="02020603050405020304" pitchFamily="18" charset="0"/>
                <a:hlinkClick r:id="rId2"/>
              </a:rPr>
              <a:t>Petition</a:t>
            </a:r>
            <a:endParaRPr lang="en-US" sz="1800" i="1" dirty="0" smtClean="0">
              <a:solidFill>
                <a:prstClr val="black"/>
              </a:solidFill>
            </a:endParaRPr>
          </a:p>
          <a:p>
            <a:pPr marL="0" lvl="0" indent="0">
              <a:buNone/>
            </a:pPr>
            <a:r>
              <a:rPr lang="en-US" sz="1800" i="1" dirty="0" smtClean="0">
                <a:solidFill>
                  <a:prstClr val="black"/>
                </a:solidFill>
              </a:rPr>
              <a:t>3</a:t>
            </a:r>
            <a:r>
              <a:rPr lang="en-US" sz="1800" i="1" dirty="0">
                <a:solidFill>
                  <a:prstClr val="black"/>
                </a:solidFill>
              </a:rPr>
              <a:t>.  This Executive Order imposes undue burden on members of our community. The people whose status in the United States would be reconsidered under this EO are our students, friends, colleagues, and members of our communities. The implementation of this EO will necessarily tear families apart by restricting entry for family members who live outside of the US and limiting the ability to travel for those who reside and work in the US. These restrictions would be applied to nearly all individuals from these countries, regardless of their immigration status or any other circumstances. This measure is fatally disruptive to the lives of these immigrants, their families, and the communities of which they form an integral part. It is inhumane, ineffective, and un-American.</a:t>
            </a:r>
            <a:endParaRPr lang="en-US" sz="1800" dirty="0">
              <a:solidFill>
                <a:prstClr val="black"/>
              </a:solidFill>
            </a:endParaRPr>
          </a:p>
          <a:p>
            <a:pPr marL="0" lvl="0" indent="0">
              <a:buNone/>
            </a:pPr>
            <a:r>
              <a:rPr lang="en-US" sz="1800" i="1" dirty="0">
                <a:solidFill>
                  <a:prstClr val="black"/>
                </a:solidFill>
              </a:rPr>
              <a:t>These bans, as proposed, have consequences that reach beyond the scope of national security. The unethical and discriminatory treatment of law-abiding, hard-working, and well-integrated immigrants fundamentally contravenes the founding principles of the United States.</a:t>
            </a:r>
            <a:endParaRPr lang="en-US" sz="1800" dirty="0">
              <a:solidFill>
                <a:prstClr val="black"/>
              </a:solidFill>
            </a:endParaRPr>
          </a:p>
          <a:p>
            <a:pPr marL="0" lvl="0" indent="0">
              <a:buNone/>
            </a:pPr>
            <a:r>
              <a:rPr lang="en-US" sz="1800" i="1" dirty="0" smtClean="0">
                <a:solidFill>
                  <a:prstClr val="black"/>
                </a:solidFill>
              </a:rPr>
              <a:t>We </a:t>
            </a:r>
            <a:r>
              <a:rPr lang="en-US" sz="1800" i="1" dirty="0">
                <a:solidFill>
                  <a:prstClr val="black"/>
                </a:solidFill>
              </a:rPr>
              <a:t>strongly denounce this ban and urge the President to reconsider going forward with this Executive Order."</a:t>
            </a:r>
            <a:endParaRPr lang="en-US" sz="1800" dirty="0">
              <a:solidFill>
                <a:prstClr val="black"/>
              </a:solidFill>
            </a:endParaRPr>
          </a:p>
          <a:p>
            <a:pPr marL="0" marR="0" lvl="0" indent="0">
              <a:lnSpc>
                <a:spcPct val="107000"/>
              </a:lnSpc>
              <a:spcBef>
                <a:spcPts val="0"/>
              </a:spcBef>
              <a:spcAft>
                <a:spcPts val="0"/>
              </a:spcAft>
              <a:buNone/>
            </a:pPr>
            <a:endParaRPr lang="en-US" u="sng" dirty="0" smtClean="0">
              <a:solidFill>
                <a:srgbClr val="0563C1"/>
              </a:solidFill>
              <a:latin typeface="Arial" panose="020B0604020202020204" pitchFamily="34" charset="0"/>
              <a:ea typeface="Calibri" panose="020F0502020204030204" pitchFamily="34" charset="0"/>
              <a:cs typeface="Times New Roman" panose="02020603050405020304" pitchFamily="18" charset="0"/>
              <a:hlinkClick r:id="rId2"/>
            </a:endParaRPr>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42236896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Relevant Links</a:t>
            </a:r>
            <a:endParaRPr lang="en-US" altLang="en-US" sz="5400" dirty="0" smtClean="0">
              <a:solidFill>
                <a:srgbClr val="CD2A33"/>
              </a:solidFill>
              <a:latin typeface="Arial" panose="020B0604020202020204" pitchFamily="34" charset="0"/>
              <a:cs typeface="Arial" panose="020B0604020202020204" pitchFamily="34" charset="0"/>
            </a:endParaRPr>
          </a:p>
        </p:txBody>
      </p:sp>
      <p:sp>
        <p:nvSpPr>
          <p:cNvPr id="3075" name="Subtitle 2"/>
          <p:cNvSpPr>
            <a:spLocks noGrp="1"/>
          </p:cNvSpPr>
          <p:nvPr>
            <p:ph idx="1"/>
          </p:nvPr>
        </p:nvSpPr>
        <p:spPr>
          <a:xfrm>
            <a:off x="306388" y="2003425"/>
            <a:ext cx="11588750" cy="4325938"/>
          </a:xfrm>
        </p:spPr>
        <p:txBody>
          <a:bodyPr/>
          <a:lstStyle/>
          <a:p>
            <a:pPr lvl="1"/>
            <a:r>
              <a:rPr lang="en-US" u="sng" dirty="0" smtClean="0">
                <a:hlinkClick r:id="rId2"/>
              </a:rPr>
              <a:t>http</a:t>
            </a:r>
            <a:r>
              <a:rPr lang="en-US" u="sng" dirty="0">
                <a:hlinkClick r:id="rId2"/>
              </a:rPr>
              <a:t>://sph.umd.edu/people/boris-lushniak</a:t>
            </a:r>
            <a:r>
              <a:rPr lang="en-US" dirty="0"/>
              <a:t>  </a:t>
            </a:r>
          </a:p>
          <a:p>
            <a:pPr lvl="1"/>
            <a:r>
              <a:rPr lang="en-US" u="sng" dirty="0" smtClean="0">
                <a:hlinkClick r:id="rId3"/>
              </a:rPr>
              <a:t>http</a:t>
            </a:r>
            <a:r>
              <a:rPr lang="en-US" u="sng" dirty="0">
                <a:hlinkClick r:id="rId3"/>
              </a:rPr>
              <a:t>://pub.lucidpress.com/SenateFeb17/</a:t>
            </a:r>
            <a:r>
              <a:rPr lang="en-US" dirty="0"/>
              <a:t> </a:t>
            </a:r>
          </a:p>
          <a:p>
            <a:pPr lvl="1"/>
            <a:r>
              <a:rPr lang="en-US" u="sng" dirty="0" smtClean="0">
                <a:hlinkClick r:id="rId4"/>
              </a:rPr>
              <a:t>https</a:t>
            </a:r>
            <a:r>
              <a:rPr lang="en-US" u="sng" dirty="0">
                <a:hlinkClick r:id="rId4"/>
              </a:rPr>
              <a:t>://senate.umd.edu/elections/vote.cfm</a:t>
            </a:r>
            <a:r>
              <a:rPr lang="en-US" dirty="0"/>
              <a:t> </a:t>
            </a:r>
          </a:p>
          <a:p>
            <a:pPr lvl="1"/>
            <a:r>
              <a:rPr lang="en-US" u="sng" dirty="0" smtClean="0">
                <a:hlinkClick r:id="rId5"/>
              </a:rPr>
              <a:t>https</a:t>
            </a:r>
            <a:r>
              <a:rPr lang="en-US" u="sng" dirty="0">
                <a:hlinkClick r:id="rId5"/>
              </a:rPr>
              <a:t>://senate.umd.edu/elections/index.cfm</a:t>
            </a:r>
            <a:r>
              <a:rPr lang="en-US" dirty="0"/>
              <a:t> </a:t>
            </a:r>
          </a:p>
          <a:p>
            <a:pPr lvl="1"/>
            <a:r>
              <a:rPr lang="en-US" u="sng" dirty="0" smtClean="0">
                <a:hlinkClick r:id="rId6"/>
              </a:rPr>
              <a:t>https</a:t>
            </a:r>
            <a:r>
              <a:rPr lang="en-US" u="sng" dirty="0">
                <a:hlinkClick r:id="rId6"/>
              </a:rPr>
              <a:t>://www.senate.umd.edu/news/archives/2017CallForNominees.cfm</a:t>
            </a:r>
            <a:r>
              <a:rPr lang="en-US" dirty="0"/>
              <a:t> </a:t>
            </a:r>
          </a:p>
          <a:p>
            <a:pPr lvl="1"/>
            <a:r>
              <a:rPr lang="en-US" u="sng" dirty="0" smtClean="0">
                <a:hlinkClick r:id="rId7"/>
              </a:rPr>
              <a:t>https</a:t>
            </a:r>
            <a:r>
              <a:rPr lang="en-US" u="sng" dirty="0">
                <a:hlinkClick r:id="rId7"/>
              </a:rPr>
              <a:t>://www.senate.umd.edu/meetings/schedule.cfm</a:t>
            </a:r>
            <a:r>
              <a:rPr lang="en-US" dirty="0"/>
              <a:t> </a:t>
            </a:r>
            <a:endParaRPr lang="en-US" dirty="0" smtClean="0"/>
          </a:p>
          <a:p>
            <a:pPr lvl="1"/>
            <a:r>
              <a:rPr lang="en-US" u="sng" dirty="0" smtClean="0">
                <a:hlinkClick r:id="rId8"/>
              </a:rPr>
              <a:t>https</a:t>
            </a:r>
            <a:r>
              <a:rPr lang="en-US" u="sng" dirty="0">
                <a:hlinkClick r:id="rId8"/>
              </a:rPr>
              <a:t>://senate.umd.edu/sms/index.cfm?event=publicViewBillFile&amp;offId=14-15-31&amp;sId=9&amp;f=Parental_Leave_FAQs_14-15-31.pdf</a:t>
            </a:r>
            <a:r>
              <a:rPr lang="en-US" dirty="0"/>
              <a:t> </a:t>
            </a:r>
          </a:p>
          <a:p>
            <a:pPr lvl="1"/>
            <a:r>
              <a:rPr lang="en-US" u="sng" dirty="0" smtClean="0">
                <a:hlinkClick r:id="rId9"/>
              </a:rPr>
              <a:t>https</a:t>
            </a:r>
            <a:r>
              <a:rPr lang="en-US" u="sng" dirty="0">
                <a:hlinkClick r:id="rId9"/>
              </a:rPr>
              <a:t>://</a:t>
            </a:r>
            <a:r>
              <a:rPr lang="en-US" u="sng" dirty="0" smtClean="0">
                <a:hlinkClick r:id="rId9"/>
              </a:rPr>
              <a:t>senate.umd.edu/sms/index.cfm?event=publicViewBillFile&amp;offId=15-16-31&amp;sId=4&amp;f=EdAffairs_Honor_Pledge_15-16-31.pdf</a:t>
            </a:r>
            <a:endParaRPr lang="en-US" dirty="0"/>
          </a:p>
          <a:p>
            <a:pPr lvl="1"/>
            <a:r>
              <a:rPr lang="en-US" sz="2400" u="sng" dirty="0" smtClean="0">
                <a:hlinkClick r:id="rId10"/>
              </a:rPr>
              <a:t>https</a:t>
            </a:r>
            <a:r>
              <a:rPr lang="en-US" sz="2400" u="sng" dirty="0">
                <a:hlinkClick r:id="rId10"/>
              </a:rPr>
              <a:t>://senate.umd.edu/sms/index.cfm?event=publicViewBill&amp;billId=605&amp;context=c</a:t>
            </a:r>
            <a:endParaRPr lang="en-US" sz="2400" dirty="0"/>
          </a:p>
          <a:p>
            <a:pPr marL="0" marR="0" lvl="0" indent="0">
              <a:lnSpc>
                <a:spcPct val="107000"/>
              </a:lnSpc>
              <a:spcBef>
                <a:spcPts val="0"/>
              </a:spcBef>
              <a:spcAft>
                <a:spcPts val="0"/>
              </a:spcAft>
              <a:buNone/>
            </a:pPr>
            <a:endParaRPr lang="en-US" u="sng" dirty="0" smtClean="0">
              <a:solidFill>
                <a:srgbClr val="0563C1"/>
              </a:solidFill>
              <a:latin typeface="Arial" panose="020B0604020202020204" pitchFamily="34" charset="0"/>
              <a:ea typeface="Calibri" panose="020F0502020204030204" pitchFamily="34" charset="0"/>
              <a:cs typeface="Times New Roman" panose="02020603050405020304" pitchFamily="18" charset="0"/>
              <a:hlinkClick r:id="rId11"/>
            </a:endParaRPr>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29973491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Relevant Links</a:t>
            </a:r>
            <a:endParaRPr lang="en-US" altLang="en-US" sz="5400" dirty="0" smtClean="0">
              <a:solidFill>
                <a:srgbClr val="CD2A33"/>
              </a:solidFill>
              <a:latin typeface="Arial" panose="020B0604020202020204" pitchFamily="34" charset="0"/>
              <a:cs typeface="Arial" panose="020B0604020202020204" pitchFamily="34" charset="0"/>
            </a:endParaRPr>
          </a:p>
        </p:txBody>
      </p:sp>
      <p:sp>
        <p:nvSpPr>
          <p:cNvPr id="3075" name="Subtitle 2"/>
          <p:cNvSpPr>
            <a:spLocks noGrp="1"/>
          </p:cNvSpPr>
          <p:nvPr>
            <p:ph idx="1"/>
          </p:nvPr>
        </p:nvSpPr>
        <p:spPr>
          <a:xfrm>
            <a:off x="306388" y="2003425"/>
            <a:ext cx="11588750" cy="4325938"/>
          </a:xfrm>
        </p:spPr>
        <p:txBody>
          <a:bodyPr/>
          <a:lstStyle/>
          <a:p>
            <a:pPr lvl="1"/>
            <a:r>
              <a:rPr lang="en-US" u="sng" dirty="0">
                <a:hlinkClick r:id="rId2"/>
              </a:rPr>
              <a:t>https://senate.umd.edu/sms/index.cfm?event=publicViewBillFile&amp;offId=16-17-06&amp;sId=5&amp;f=Restricted_Research_Senate_Amended_16-17-06.pdf</a:t>
            </a:r>
            <a:r>
              <a:rPr lang="en-US" dirty="0"/>
              <a:t> </a:t>
            </a:r>
            <a:endParaRPr lang="en-US" sz="2000" dirty="0"/>
          </a:p>
          <a:p>
            <a:pPr lvl="1"/>
            <a:r>
              <a:rPr lang="en-US" u="sng" dirty="0" smtClean="0">
                <a:hlinkClick r:id="rId3"/>
              </a:rPr>
              <a:t>https</a:t>
            </a:r>
            <a:r>
              <a:rPr lang="en-US" u="sng" dirty="0">
                <a:hlinkClick r:id="rId3"/>
              </a:rPr>
              <a:t>://senate.umd.edu/sms/index.cfm?event=publicViewBill&amp;billId=542&amp;context=c</a:t>
            </a:r>
            <a:r>
              <a:rPr lang="en-US" dirty="0"/>
              <a:t> </a:t>
            </a:r>
            <a:endParaRPr lang="en-US" sz="2000" dirty="0"/>
          </a:p>
          <a:p>
            <a:pPr lvl="1"/>
            <a:r>
              <a:rPr lang="en-US" u="sng" dirty="0" smtClean="0">
                <a:hlinkClick r:id="rId4"/>
              </a:rPr>
              <a:t>https</a:t>
            </a:r>
            <a:r>
              <a:rPr lang="en-US" u="sng" dirty="0">
                <a:hlinkClick r:id="rId4"/>
              </a:rPr>
              <a:t>://senate.umd.edu/meetings/materials/2016to2017/020917/SAPTF_Presentation.pdf</a:t>
            </a:r>
            <a:r>
              <a:rPr lang="en-US" dirty="0"/>
              <a:t> </a:t>
            </a:r>
            <a:endParaRPr lang="en-US" sz="2000" dirty="0"/>
          </a:p>
          <a:p>
            <a:pPr lvl="1"/>
            <a:r>
              <a:rPr lang="en-US" u="sng" dirty="0" smtClean="0">
                <a:hlinkClick r:id="rId5"/>
              </a:rPr>
              <a:t>https</a:t>
            </a:r>
            <a:r>
              <a:rPr lang="en-US" u="sng" dirty="0">
                <a:hlinkClick r:id="rId5"/>
              </a:rPr>
              <a:t>://www.senate.umd.edu/news/archives/AcademicsAgainstImmigrationEO.cfm</a:t>
            </a:r>
            <a:r>
              <a:rPr lang="en-US" dirty="0"/>
              <a:t> </a:t>
            </a:r>
            <a:endParaRPr lang="en-US" sz="2000" dirty="0"/>
          </a:p>
          <a:p>
            <a:pPr lvl="1"/>
            <a:r>
              <a:rPr lang="en-US" u="sng" dirty="0" smtClean="0">
                <a:hlinkClick r:id="rId6"/>
              </a:rPr>
              <a:t>notoimmigrationban.com</a:t>
            </a:r>
            <a:endParaRPr lang="en-US" sz="2000" dirty="0"/>
          </a:p>
          <a:p>
            <a:pPr marL="0" marR="0" lvl="0" indent="0">
              <a:lnSpc>
                <a:spcPct val="107000"/>
              </a:lnSpc>
              <a:spcBef>
                <a:spcPts val="0"/>
              </a:spcBef>
              <a:spcAft>
                <a:spcPts val="0"/>
              </a:spcAft>
              <a:buNone/>
            </a:pPr>
            <a:endParaRPr lang="en-US" u="sng" dirty="0" smtClean="0">
              <a:solidFill>
                <a:srgbClr val="0563C1"/>
              </a:solidFill>
              <a:latin typeface="Arial" panose="020B0604020202020204" pitchFamily="34" charset="0"/>
              <a:ea typeface="Calibri" panose="020F0502020204030204" pitchFamily="34" charset="0"/>
              <a:cs typeface="Times New Roman" panose="02020603050405020304" pitchFamily="18" charset="0"/>
              <a:hlinkClick r:id="rId5"/>
            </a:endParaRPr>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40333974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February 9, 2017 Summary</a:t>
            </a:r>
            <a:endParaRPr lang="en-US" altLang="en-US" sz="5400" dirty="0" smtClean="0">
              <a:solidFill>
                <a:srgbClr val="CD2A33"/>
              </a:solidFill>
              <a:latin typeface="Arial" panose="020B0604020202020204" pitchFamily="34" charset="0"/>
              <a:cs typeface="Arial" panose="020B0604020202020204" pitchFamily="34" charset="0"/>
            </a:endParaRPr>
          </a:p>
        </p:txBody>
      </p:sp>
      <p:sp>
        <p:nvSpPr>
          <p:cNvPr id="3075" name="Subtitle 2"/>
          <p:cNvSpPr>
            <a:spLocks noGrp="1"/>
          </p:cNvSpPr>
          <p:nvPr>
            <p:ph idx="1"/>
          </p:nvPr>
        </p:nvSpPr>
        <p:spPr>
          <a:xfrm>
            <a:off x="306388" y="2003425"/>
            <a:ext cx="11588750" cy="4325938"/>
          </a:xfrm>
        </p:spPr>
        <p:txBody>
          <a:bodyPr/>
          <a:lstStyle/>
          <a:p>
            <a:pPr lvl="0"/>
            <a:r>
              <a:rPr lang="en-US" dirty="0"/>
              <a:t>Senate Chair’s Report</a:t>
            </a:r>
            <a:endParaRPr lang="en-US" sz="2400" dirty="0"/>
          </a:p>
          <a:p>
            <a:pPr lvl="1"/>
            <a:r>
              <a:rPr lang="en-US" dirty="0"/>
              <a:t>The Senate Chair welcomed </a:t>
            </a:r>
            <a:r>
              <a:rPr lang="en-US" u="sng" dirty="0">
                <a:hlinkClick r:id="rId2"/>
              </a:rPr>
              <a:t>Boris </a:t>
            </a:r>
            <a:r>
              <a:rPr lang="en-US" u="sng" dirty="0" err="1">
                <a:hlinkClick r:id="rId2"/>
              </a:rPr>
              <a:t>Lushniak</a:t>
            </a:r>
            <a:r>
              <a:rPr lang="en-US" dirty="0"/>
              <a:t>, Dean of the School of Public Health, who joined the University in January 2017, to the University and the Senate.</a:t>
            </a:r>
          </a:p>
          <a:p>
            <a:pPr lvl="1"/>
            <a:r>
              <a:rPr lang="en-US" dirty="0"/>
              <a:t>The Senate Chair stated that as an academic community we should demand truth and competence and stand strongly against discrimination. He added that the core objective of a research university is the creation of new knowledge which means searching for truth, discovering new facts, and developing new understanding. To see the full text of Chair Goodman’s remarks, please read the </a:t>
            </a:r>
            <a:r>
              <a:rPr lang="en-US" u="sng" dirty="0">
                <a:hlinkClick r:id="rId3"/>
              </a:rPr>
              <a:t>February edition of the Senate Newsletter</a:t>
            </a:r>
            <a:r>
              <a:rPr lang="en-US" dirty="0"/>
              <a:t>.</a:t>
            </a:r>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352781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February 9, 2017 Summary</a:t>
            </a:r>
            <a:endParaRPr lang="en-US" altLang="en-US" sz="5400" dirty="0" smtClean="0">
              <a:solidFill>
                <a:srgbClr val="CD2A33"/>
              </a:solidFill>
              <a:latin typeface="Arial" panose="020B0604020202020204" pitchFamily="34" charset="0"/>
              <a:cs typeface="Arial" panose="020B0604020202020204" pitchFamily="34" charset="0"/>
            </a:endParaRPr>
          </a:p>
        </p:txBody>
      </p:sp>
      <p:sp>
        <p:nvSpPr>
          <p:cNvPr id="3075" name="Subtitle 2"/>
          <p:cNvSpPr>
            <a:spLocks noGrp="1"/>
          </p:cNvSpPr>
          <p:nvPr>
            <p:ph idx="1"/>
          </p:nvPr>
        </p:nvSpPr>
        <p:spPr>
          <a:xfrm>
            <a:off x="306388" y="2003425"/>
            <a:ext cx="11588750" cy="4325938"/>
          </a:xfrm>
        </p:spPr>
        <p:txBody>
          <a:bodyPr/>
          <a:lstStyle/>
          <a:p>
            <a:pPr lvl="0"/>
            <a:r>
              <a:rPr lang="en-US" dirty="0"/>
              <a:t>Senate Chair’s Report</a:t>
            </a:r>
            <a:endParaRPr lang="en-US" sz="2400" dirty="0"/>
          </a:p>
          <a:p>
            <a:pPr lvl="1"/>
            <a:r>
              <a:rPr lang="en-US" dirty="0"/>
              <a:t>The candidacy period for the staff, student, and single-member constituency senators for 2017-2018 ended on February 3</a:t>
            </a:r>
            <a:r>
              <a:rPr lang="en-US" baseline="30000" dirty="0"/>
              <a:t>rd</a:t>
            </a:r>
            <a:r>
              <a:rPr lang="en-US" dirty="0"/>
              <a:t>. The </a:t>
            </a:r>
            <a:r>
              <a:rPr lang="en-US" u="sng" dirty="0">
                <a:hlinkClick r:id="rId2"/>
              </a:rPr>
              <a:t>voting </a:t>
            </a:r>
            <a:r>
              <a:rPr lang="en-US" dirty="0"/>
              <a:t>period will run from February 20</a:t>
            </a:r>
            <a:r>
              <a:rPr lang="en-US" baseline="30000" dirty="0"/>
              <a:t>th</a:t>
            </a:r>
            <a:r>
              <a:rPr lang="en-US" dirty="0"/>
              <a:t> to March 3</a:t>
            </a:r>
            <a:r>
              <a:rPr lang="en-US" baseline="30000" dirty="0"/>
              <a:t>rd</a:t>
            </a:r>
            <a:r>
              <a:rPr lang="en-US" dirty="0"/>
              <a:t>. Visit the </a:t>
            </a:r>
            <a:r>
              <a:rPr lang="en-US" u="sng" dirty="0">
                <a:hlinkClick r:id="rId3"/>
              </a:rPr>
              <a:t>Elections</a:t>
            </a:r>
            <a:r>
              <a:rPr lang="en-US" dirty="0"/>
              <a:t> page on the Senate website for more information.</a:t>
            </a:r>
          </a:p>
          <a:p>
            <a:pPr lvl="1"/>
            <a:r>
              <a:rPr lang="en-US" dirty="0"/>
              <a:t>All senators should have received an email from the Senate Office detailing available positions on Senate-elected committees/councils for 2017-2018. Visit the </a:t>
            </a:r>
            <a:r>
              <a:rPr lang="en-US" u="sng" dirty="0">
                <a:hlinkClick r:id="rId4"/>
              </a:rPr>
              <a:t>Senate website</a:t>
            </a:r>
            <a:r>
              <a:rPr lang="en-US" dirty="0"/>
              <a:t> for information about nominating yourself or a colleague for the open seats.</a:t>
            </a:r>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12065468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February 9, 2017 Summary</a:t>
            </a:r>
            <a:endParaRPr lang="en-US" altLang="en-US" sz="5400" dirty="0" smtClean="0">
              <a:solidFill>
                <a:srgbClr val="CD2A33"/>
              </a:solidFill>
              <a:latin typeface="Arial" panose="020B0604020202020204" pitchFamily="34" charset="0"/>
              <a:cs typeface="Arial" panose="020B0604020202020204" pitchFamily="34" charset="0"/>
            </a:endParaRPr>
          </a:p>
        </p:txBody>
      </p:sp>
      <p:sp>
        <p:nvSpPr>
          <p:cNvPr id="3075" name="Subtitle 2"/>
          <p:cNvSpPr>
            <a:spLocks noGrp="1"/>
          </p:cNvSpPr>
          <p:nvPr>
            <p:ph idx="1"/>
          </p:nvPr>
        </p:nvSpPr>
        <p:spPr>
          <a:xfrm>
            <a:off x="306388" y="2003425"/>
            <a:ext cx="11588750" cy="4325938"/>
          </a:xfrm>
        </p:spPr>
        <p:txBody>
          <a:bodyPr/>
          <a:lstStyle/>
          <a:p>
            <a:pPr lvl="0"/>
            <a:r>
              <a:rPr lang="en-US" dirty="0"/>
              <a:t>Senate Chair’s Report</a:t>
            </a:r>
            <a:endParaRPr lang="en-US" sz="2400" dirty="0"/>
          </a:p>
          <a:p>
            <a:pPr lvl="1"/>
            <a:r>
              <a:rPr lang="en-US" dirty="0"/>
              <a:t>The Board of Regents’ Staff Awards finalists from our campus have been selected. Please see the February Senate newsletter for more information.</a:t>
            </a:r>
          </a:p>
          <a:p>
            <a:pPr lvl="1"/>
            <a:r>
              <a:rPr lang="en-US" dirty="0"/>
              <a:t>The </a:t>
            </a:r>
            <a:r>
              <a:rPr lang="en-US" u="sng" dirty="0">
                <a:hlinkClick r:id="rId2"/>
              </a:rPr>
              <a:t>remaining spring Senate meetings</a:t>
            </a:r>
            <a:r>
              <a:rPr lang="en-US" dirty="0"/>
              <a:t> are March 8th, April 6th, April 19th, and May 4th. The April 19th meeting will be the last for any outgoing senators with a term of 2017. The May 4th meeting is the transition meeting where new senators will be seated.</a:t>
            </a:r>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22140858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February 9, 2017 Summary</a:t>
            </a:r>
            <a:endParaRPr lang="en-US" altLang="en-US" sz="5400" dirty="0" smtClean="0">
              <a:solidFill>
                <a:srgbClr val="CD2A33"/>
              </a:solidFill>
              <a:latin typeface="Arial" panose="020B0604020202020204" pitchFamily="34" charset="0"/>
              <a:cs typeface="Arial" panose="020B0604020202020204" pitchFamily="34" charset="0"/>
            </a:endParaRPr>
          </a:p>
        </p:txBody>
      </p:sp>
      <p:sp>
        <p:nvSpPr>
          <p:cNvPr id="3075" name="Subtitle 2"/>
          <p:cNvSpPr>
            <a:spLocks noGrp="1"/>
          </p:cNvSpPr>
          <p:nvPr>
            <p:ph idx="1"/>
          </p:nvPr>
        </p:nvSpPr>
        <p:spPr>
          <a:xfrm>
            <a:off x="306388" y="2003425"/>
            <a:ext cx="11588750" cy="4325938"/>
          </a:xfrm>
        </p:spPr>
        <p:txBody>
          <a:bodyPr/>
          <a:lstStyle/>
          <a:p>
            <a:pPr lvl="0"/>
            <a:r>
              <a:rPr lang="en-US" dirty="0"/>
              <a:t>Senate Chair Goodman presented the </a:t>
            </a:r>
            <a:r>
              <a:rPr lang="en-US" u="sng" dirty="0">
                <a:hlinkClick r:id="rId2"/>
              </a:rPr>
              <a:t>Review of Faculty Leave Policies - Parental Leave &amp; External Grant Funding FAQs</a:t>
            </a:r>
            <a:r>
              <a:rPr lang="en-US" dirty="0"/>
              <a:t> (Senate Doc. No. 14-15-31) and noted that the FAQs were provided as an informational item in response to questions that were raised last year.</a:t>
            </a:r>
          </a:p>
          <a:p>
            <a:pPr lvl="0"/>
            <a:r>
              <a:rPr lang="en-US" dirty="0"/>
              <a:t>Senate Chair presented the </a:t>
            </a:r>
            <a:r>
              <a:rPr lang="en-US" u="sng" dirty="0">
                <a:hlinkClick r:id="rId3"/>
              </a:rPr>
              <a:t>Clarification and Codification on Declining Honor Pledge</a:t>
            </a:r>
            <a:r>
              <a:rPr lang="en-US" dirty="0"/>
              <a:t> (Senate Doc. No. 15-16-31) and added that the SEC </a:t>
            </a:r>
            <a:r>
              <a:rPr lang="en-US" dirty="0" smtClean="0"/>
              <a:t>would </a:t>
            </a:r>
            <a:r>
              <a:rPr lang="en-US" dirty="0"/>
              <a:t>charge the Student Conduct Committee with conducting a review of the Honor Pledge and forward the report to the appropriate administrative offices to address the suggested edits.</a:t>
            </a:r>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36237888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February 9, 2017 Summary</a:t>
            </a:r>
            <a:endParaRPr lang="en-US" altLang="en-US" sz="5400" dirty="0" smtClean="0">
              <a:solidFill>
                <a:srgbClr val="CD2A33"/>
              </a:solidFill>
              <a:latin typeface="Arial" panose="020B0604020202020204" pitchFamily="34" charset="0"/>
              <a:cs typeface="Arial" panose="020B0604020202020204" pitchFamily="34" charset="0"/>
            </a:endParaRPr>
          </a:p>
        </p:txBody>
      </p:sp>
      <p:sp>
        <p:nvSpPr>
          <p:cNvPr id="3075" name="Subtitle 2"/>
          <p:cNvSpPr>
            <a:spLocks noGrp="1"/>
          </p:cNvSpPr>
          <p:nvPr>
            <p:ph idx="1"/>
          </p:nvPr>
        </p:nvSpPr>
        <p:spPr>
          <a:xfrm>
            <a:off x="306388" y="2003425"/>
            <a:ext cx="11588750" cy="4325938"/>
          </a:xfrm>
        </p:spPr>
        <p:txBody>
          <a:bodyPr/>
          <a:lstStyle/>
          <a:p>
            <a:pPr lvl="0"/>
            <a:r>
              <a:rPr lang="en-US" u="sng" dirty="0">
                <a:hlinkClick r:id="rId2"/>
              </a:rPr>
              <a:t>PCC Proposal to Establish an Online Offering of the Master of Science in Business Analytics (Senate Doc. No. 16-17-22)</a:t>
            </a:r>
            <a:endParaRPr lang="en-US" sz="2400" dirty="0"/>
          </a:p>
          <a:p>
            <a:pPr lvl="1"/>
            <a:r>
              <a:rPr lang="en-US" dirty="0"/>
              <a:t>The Senate voted to approve the proposal.</a:t>
            </a:r>
            <a:endParaRPr lang="en-US" sz="2000" dirty="0"/>
          </a:p>
          <a:p>
            <a:pPr lvl="0"/>
            <a:r>
              <a:rPr lang="en-US" u="sng" dirty="0">
                <a:hlinkClick r:id="rId3"/>
              </a:rPr>
              <a:t>Use of Visiting Faculty Titles for Professional Track Faculty Appointments (Senate Doc. No. 15-16-17)</a:t>
            </a:r>
            <a:endParaRPr lang="en-US" sz="2400" dirty="0"/>
          </a:p>
          <a:p>
            <a:pPr lvl="1"/>
            <a:r>
              <a:rPr lang="en-US" dirty="0"/>
              <a:t>The Senate voted to approve the report.</a:t>
            </a:r>
            <a:endParaRPr lang="en-US" sz="2000" dirty="0"/>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5078371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February 9, 2017 Summary</a:t>
            </a:r>
            <a:endParaRPr lang="en-US" altLang="en-US" sz="5400" dirty="0" smtClean="0">
              <a:solidFill>
                <a:srgbClr val="CD2A33"/>
              </a:solidFill>
              <a:latin typeface="Arial" panose="020B0604020202020204" pitchFamily="34" charset="0"/>
              <a:cs typeface="Arial" panose="020B0604020202020204" pitchFamily="34" charset="0"/>
            </a:endParaRPr>
          </a:p>
        </p:txBody>
      </p:sp>
      <p:sp>
        <p:nvSpPr>
          <p:cNvPr id="3075" name="Subtitle 2"/>
          <p:cNvSpPr>
            <a:spLocks noGrp="1"/>
          </p:cNvSpPr>
          <p:nvPr>
            <p:ph idx="1"/>
          </p:nvPr>
        </p:nvSpPr>
        <p:spPr>
          <a:xfrm>
            <a:off x="306388" y="2003425"/>
            <a:ext cx="11588750" cy="4325938"/>
          </a:xfrm>
        </p:spPr>
        <p:txBody>
          <a:bodyPr/>
          <a:lstStyle/>
          <a:p>
            <a:pPr marL="342900" marR="0" lvl="0" indent="-342900">
              <a:lnSpc>
                <a:spcPct val="107000"/>
              </a:lnSpc>
              <a:spcBef>
                <a:spcPts val="0"/>
              </a:spcBef>
              <a:spcAft>
                <a:spcPts val="0"/>
              </a:spcAft>
              <a:buFont typeface="Symbol" panose="05050102010706020507" pitchFamily="18" charset="2"/>
              <a:buChar char=""/>
            </a:pPr>
            <a:r>
              <a:rPr lang="en-US" u="sng" dirty="0">
                <a:solidFill>
                  <a:srgbClr val="0563C1"/>
                </a:solidFill>
                <a:latin typeface="Arial" panose="020B0604020202020204" pitchFamily="34" charset="0"/>
                <a:ea typeface="MS Mincho" panose="02020609040205080304" pitchFamily="49" charset="-128"/>
                <a:cs typeface="Times New Roman" panose="02020603050405020304" pitchFamily="18" charset="0"/>
                <a:hlinkClick r:id="rId2"/>
              </a:rPr>
              <a:t>Restricted Research (Senate Doc. No. 16-17-06)</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600" dirty="0">
                <a:latin typeface="Arial" panose="020B0604020202020204" pitchFamily="34" charset="0"/>
                <a:ea typeface="MS Mincho" panose="02020609040205080304" pitchFamily="49" charset="-128"/>
                <a:cs typeface="Times New Roman" panose="02020603050405020304" pitchFamily="18" charset="0"/>
              </a:rPr>
              <a:t>The Senate voted to approve the report with an amendment as follows in </a:t>
            </a:r>
            <a:r>
              <a:rPr lang="en-US" sz="1600" dirty="0">
                <a:solidFill>
                  <a:srgbClr val="FF66FF"/>
                </a:solidFill>
                <a:latin typeface="Arial" panose="020B0604020202020204" pitchFamily="34" charset="0"/>
                <a:ea typeface="MS Mincho" panose="02020609040205080304" pitchFamily="49" charset="-128"/>
                <a:cs typeface="Times New Roman" panose="02020603050405020304" pitchFamily="18" charset="0"/>
              </a:rPr>
              <a:t>pink</a:t>
            </a:r>
            <a:r>
              <a:rPr lang="en-US" sz="1600" dirty="0">
                <a:latin typeface="Arial" panose="020B0604020202020204" pitchFamily="34" charset="0"/>
                <a:ea typeface="MS Mincho" panose="02020609040205080304" pitchFamily="49" charset="-128"/>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914400" marR="0">
              <a:lnSpc>
                <a:spcPct val="107000"/>
              </a:lnSpc>
              <a:spcBef>
                <a:spcPts val="0"/>
              </a:spcBef>
              <a:spcAft>
                <a:spcPts val="0"/>
              </a:spcAft>
            </a:pPr>
            <a:r>
              <a:rPr lang="en-US" sz="1600" b="1" dirty="0">
                <a:latin typeface="Arial" panose="020B0604020202020204" pitchFamily="34" charset="0"/>
                <a:ea typeface="MS Mincho" panose="02020609040205080304" pitchFamily="49" charset="-128"/>
                <a:cs typeface="Times New Roman" panose="02020603050405020304" pitchFamily="18" charset="0"/>
              </a:rPr>
              <a:t>(1) Criteria for Restricted Research:</a:t>
            </a:r>
            <a:r>
              <a:rPr lang="en-US" sz="1600" dirty="0">
                <a:latin typeface="Arial" panose="020B0604020202020204" pitchFamily="34" charset="0"/>
                <a:ea typeface="MS Mincho" panose="02020609040205080304" pitchFamily="49" charset="-128"/>
                <a:cs typeface="Times New Roman" panose="02020603050405020304" pitchFamily="18" charset="0"/>
              </a:rPr>
              <a:t> Requests to perform restricted research require a rationale that describes benefit to the researchers and/or campus. In general, financial considerations alone are not an adequate rationale for accepting a restricted research award. A rationale may address one or more of the below reasons as well as other reasons to warrant accepting a restricted research project: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1257300" lvl="2" indent="-342900">
              <a:lnSpc>
                <a:spcPct val="107000"/>
              </a:lnSpc>
              <a:spcBef>
                <a:spcPts val="0"/>
              </a:spcBef>
              <a:spcAft>
                <a:spcPts val="0"/>
              </a:spcAft>
              <a:buFont typeface="Symbol" panose="05050102010706020507" pitchFamily="18" charset="2"/>
              <a:buChar char=""/>
            </a:pPr>
            <a:r>
              <a:rPr lang="en-US" sz="1600" dirty="0">
                <a:solidFill>
                  <a:srgbClr val="FF66FF"/>
                </a:solidFill>
                <a:latin typeface="Arial" panose="020B0604020202020204" pitchFamily="34" charset="0"/>
                <a:ea typeface="MS Mincho" panose="02020609040205080304" pitchFamily="49" charset="-128"/>
                <a:cs typeface="Times New Roman" panose="02020603050405020304" pitchFamily="18" charset="0"/>
              </a:rPr>
              <a:t>Educational</a:t>
            </a:r>
            <a:r>
              <a:rPr lang="en-US" sz="1600" dirty="0">
                <a:latin typeface="Arial" panose="020B0604020202020204" pitchFamily="34" charset="0"/>
                <a:ea typeface="MS Mincho" panose="02020609040205080304" pitchFamily="49" charset="-128"/>
                <a:cs typeface="Times New Roman" panose="02020603050405020304" pitchFamily="18" charset="0"/>
              </a:rPr>
              <a:t>, career, </a:t>
            </a:r>
            <a:r>
              <a:rPr lang="en-US" sz="1600" dirty="0">
                <a:solidFill>
                  <a:srgbClr val="FF66FF"/>
                </a:solidFill>
                <a:latin typeface="Arial" panose="020B0604020202020204" pitchFamily="34" charset="0"/>
                <a:ea typeface="MS Mincho" panose="02020609040205080304" pitchFamily="49" charset="-128"/>
                <a:cs typeface="Times New Roman" panose="02020603050405020304" pitchFamily="18" charset="0"/>
              </a:rPr>
              <a:t>and/or</a:t>
            </a:r>
            <a:r>
              <a:rPr lang="en-US" sz="1600" dirty="0">
                <a:latin typeface="Arial" panose="020B0604020202020204" pitchFamily="34" charset="0"/>
                <a:ea typeface="MS Mincho" panose="02020609040205080304" pitchFamily="49" charset="-128"/>
                <a:cs typeface="Times New Roman" panose="02020603050405020304" pitchFamily="18" charset="0"/>
              </a:rPr>
              <a:t> professional </a:t>
            </a:r>
            <a:r>
              <a:rPr lang="en-US" sz="1600" dirty="0" smtClean="0">
                <a:solidFill>
                  <a:srgbClr val="FF66FF"/>
                </a:solidFill>
                <a:latin typeface="Arial" panose="020B0604020202020204" pitchFamily="34" charset="0"/>
                <a:ea typeface="MS Mincho" panose="02020609040205080304" pitchFamily="49" charset="-128"/>
                <a:cs typeface="Times New Roman" panose="02020603050405020304" pitchFamily="18" charset="0"/>
              </a:rPr>
              <a:t>opportunities</a:t>
            </a:r>
            <a:r>
              <a:rPr lang="en-US" sz="1600" dirty="0" smtClean="0">
                <a:latin typeface="Arial" panose="020B0604020202020204" pitchFamily="34" charset="0"/>
                <a:ea typeface="MS Mincho" panose="02020609040205080304" pitchFamily="49" charset="-128"/>
                <a:cs typeface="Times New Roman" panose="02020603050405020304" pitchFamily="18" charset="0"/>
              </a:rPr>
              <a:t> </a:t>
            </a:r>
            <a:r>
              <a:rPr lang="en-US" sz="1600" dirty="0">
                <a:latin typeface="Arial" panose="020B0604020202020204" pitchFamily="34" charset="0"/>
                <a:ea typeface="MS Mincho" panose="02020609040205080304" pitchFamily="49" charset="-128"/>
                <a:cs typeface="Times New Roman" panose="02020603050405020304" pitchFamily="18" charset="0"/>
              </a:rPr>
              <a:t>for students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1257300" lvl="2" indent="-342900">
              <a:lnSpc>
                <a:spcPct val="107000"/>
              </a:lnSpc>
              <a:spcBef>
                <a:spcPts val="0"/>
              </a:spcBef>
              <a:spcAft>
                <a:spcPts val="0"/>
              </a:spcAft>
              <a:buFont typeface="Symbol" panose="05050102010706020507" pitchFamily="18" charset="2"/>
              <a:buChar char=""/>
            </a:pPr>
            <a:r>
              <a:rPr lang="en-US" sz="1600" dirty="0">
                <a:latin typeface="Arial" panose="020B0604020202020204" pitchFamily="34" charset="0"/>
                <a:ea typeface="MS Mincho" panose="02020609040205080304" pitchFamily="49" charset="-128"/>
                <a:cs typeface="Times New Roman" panose="02020603050405020304" pitchFamily="18" charset="0"/>
              </a:rPr>
              <a:t>Career / professional growth for faculty</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1257300" lvl="2" indent="-342900">
              <a:lnSpc>
                <a:spcPct val="107000"/>
              </a:lnSpc>
              <a:spcBef>
                <a:spcPts val="0"/>
              </a:spcBef>
              <a:spcAft>
                <a:spcPts val="0"/>
              </a:spcAft>
              <a:buFont typeface="Symbol" panose="05050102010706020507" pitchFamily="18" charset="2"/>
              <a:buChar char=""/>
            </a:pPr>
            <a:r>
              <a:rPr lang="en-US" sz="1600" dirty="0">
                <a:latin typeface="Arial" panose="020B0604020202020204" pitchFamily="34" charset="0"/>
                <a:ea typeface="MS Mincho" panose="02020609040205080304" pitchFamily="49" charset="-128"/>
                <a:cs typeface="Times New Roman" panose="02020603050405020304" pitchFamily="18" charset="0"/>
              </a:rPr>
              <a:t>Benefit to Campus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1257300" lvl="2" indent="-342900">
              <a:lnSpc>
                <a:spcPct val="107000"/>
              </a:lnSpc>
              <a:spcBef>
                <a:spcPts val="0"/>
              </a:spcBef>
              <a:spcAft>
                <a:spcPts val="0"/>
              </a:spcAft>
              <a:buFont typeface="Symbol" panose="05050102010706020507" pitchFamily="18" charset="2"/>
              <a:buChar char=""/>
            </a:pPr>
            <a:r>
              <a:rPr lang="en-US" sz="1600" dirty="0">
                <a:latin typeface="Arial" panose="020B0604020202020204" pitchFamily="34" charset="0"/>
                <a:ea typeface="MS Mincho" panose="02020609040205080304" pitchFamily="49" charset="-128"/>
                <a:cs typeface="Times New Roman" panose="02020603050405020304" pitchFamily="18" charset="0"/>
              </a:rPr>
              <a:t>Benefit to the State of Maryland</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1257300" lvl="2" indent="-342900">
              <a:lnSpc>
                <a:spcPct val="107000"/>
              </a:lnSpc>
              <a:spcBef>
                <a:spcPts val="0"/>
              </a:spcBef>
              <a:spcAft>
                <a:spcPts val="0"/>
              </a:spcAft>
              <a:buFont typeface="Symbol" panose="05050102010706020507" pitchFamily="18" charset="2"/>
              <a:buChar char=""/>
            </a:pPr>
            <a:r>
              <a:rPr lang="en-US" sz="1600" dirty="0">
                <a:latin typeface="Arial" panose="020B0604020202020204" pitchFamily="34" charset="0"/>
                <a:ea typeface="MS Mincho" panose="02020609040205080304" pitchFamily="49" charset="-128"/>
                <a:cs typeface="Times New Roman" panose="02020603050405020304" pitchFamily="18" charset="0"/>
              </a:rPr>
              <a:t>Benefit to the Nation</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1257300" lvl="2" indent="-342900">
              <a:lnSpc>
                <a:spcPct val="107000"/>
              </a:lnSpc>
              <a:spcBef>
                <a:spcPts val="0"/>
              </a:spcBef>
              <a:spcAft>
                <a:spcPts val="0"/>
              </a:spcAft>
              <a:buFont typeface="Symbol" panose="05050102010706020507" pitchFamily="18" charset="2"/>
              <a:buChar char=""/>
            </a:pPr>
            <a:r>
              <a:rPr lang="en-US" sz="1600" dirty="0">
                <a:latin typeface="Arial" panose="020B0604020202020204" pitchFamily="34" charset="0"/>
                <a:ea typeface="MS Mincho" panose="02020609040205080304" pitchFamily="49" charset="-128"/>
                <a:cs typeface="Times New Roman" panose="02020603050405020304" pitchFamily="18" charset="0"/>
              </a:rPr>
              <a:t>Opportunity to use a unique data set or unique research equipment or</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1257300" lvl="2" indent="-342900">
              <a:lnSpc>
                <a:spcPct val="107000"/>
              </a:lnSpc>
              <a:spcBef>
                <a:spcPts val="0"/>
              </a:spcBef>
              <a:spcAft>
                <a:spcPts val="0"/>
              </a:spcAft>
              <a:buFont typeface="Symbol" panose="05050102010706020507" pitchFamily="18" charset="2"/>
              <a:buChar char=""/>
            </a:pPr>
            <a:r>
              <a:rPr lang="en-US" sz="1600" dirty="0">
                <a:latin typeface="Arial" panose="020B0604020202020204" pitchFamily="34" charset="0"/>
                <a:ea typeface="MS Mincho" panose="02020609040205080304" pitchFamily="49" charset="-128"/>
                <a:cs typeface="Times New Roman" panose="02020603050405020304" pitchFamily="18" charset="0"/>
              </a:rPr>
              <a:t>technologies that are not otherwise available</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1257300" lvl="2" indent="-342900">
              <a:lnSpc>
                <a:spcPct val="107000"/>
              </a:lnSpc>
              <a:spcBef>
                <a:spcPts val="0"/>
              </a:spcBef>
              <a:spcAft>
                <a:spcPts val="0"/>
              </a:spcAft>
              <a:buFont typeface="Symbol" panose="05050102010706020507" pitchFamily="18" charset="2"/>
              <a:buChar char=""/>
            </a:pPr>
            <a:r>
              <a:rPr lang="en-US" sz="1600" dirty="0">
                <a:latin typeface="Arial" panose="020B0604020202020204" pitchFamily="34" charset="0"/>
                <a:ea typeface="MS Mincho" panose="02020609040205080304" pitchFamily="49" charset="-128"/>
                <a:cs typeface="Times New Roman" panose="02020603050405020304" pitchFamily="18" charset="0"/>
              </a:rPr>
              <a:t>Participation in a broader range of the business development </a:t>
            </a:r>
            <a:r>
              <a:rPr lang="en-US" sz="1600" dirty="0" smtClean="0">
                <a:latin typeface="Arial" panose="020B0604020202020204" pitchFamily="34" charset="0"/>
                <a:ea typeface="MS Mincho" panose="02020609040205080304" pitchFamily="49" charset="-128"/>
                <a:cs typeface="Times New Roman" panose="02020603050405020304" pitchFamily="18" charset="0"/>
              </a:rPr>
              <a:t>cycle</a:t>
            </a:r>
            <a:endParaRPr lang="en-US" sz="1600" dirty="0" smtClean="0">
              <a:latin typeface="Calibri" panose="020F0502020204030204" pitchFamily="34" charset="0"/>
              <a:ea typeface="MS Mincho" panose="02020609040205080304" pitchFamily="49" charset="-128"/>
              <a:cs typeface="Times New Roman" panose="02020603050405020304" pitchFamily="18" charset="0"/>
            </a:endParaRPr>
          </a:p>
          <a:p>
            <a:pPr marL="914400" lvl="2" indent="0">
              <a:lnSpc>
                <a:spcPct val="107000"/>
              </a:lnSpc>
              <a:spcBef>
                <a:spcPts val="0"/>
              </a:spcBef>
              <a:spcAft>
                <a:spcPts val="0"/>
              </a:spcAft>
              <a:buNone/>
            </a:pPr>
            <a:r>
              <a:rPr lang="en-US" sz="1600" dirty="0" smtClean="0">
                <a:latin typeface="Arial" panose="020B0604020202020204" pitchFamily="34" charset="0"/>
                <a:ea typeface="MS Mincho" panose="02020609040205080304" pitchFamily="49" charset="-128"/>
                <a:cs typeface="Times New Roman" panose="02020603050405020304" pitchFamily="18" charset="0"/>
              </a:rPr>
              <a:t>The </a:t>
            </a:r>
            <a:r>
              <a:rPr lang="en-US" sz="1600" dirty="0">
                <a:latin typeface="Arial" panose="020B0604020202020204" pitchFamily="34" charset="0"/>
                <a:ea typeface="MS Mincho" panose="02020609040205080304" pitchFamily="49" charset="-128"/>
                <a:cs typeface="Times New Roman" panose="02020603050405020304" pitchFamily="18" charset="0"/>
              </a:rPr>
              <a:t>PI is responsible for articulating the rationale in writing as part of the approval process.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18834610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February 9, 2017 Summary</a:t>
            </a:r>
            <a:endParaRPr lang="en-US" altLang="en-US" sz="5400" dirty="0" smtClean="0">
              <a:solidFill>
                <a:srgbClr val="CD2A33"/>
              </a:solidFill>
              <a:latin typeface="Arial" panose="020B0604020202020204" pitchFamily="34" charset="0"/>
              <a:cs typeface="Arial" panose="020B0604020202020204" pitchFamily="34" charset="0"/>
            </a:endParaRPr>
          </a:p>
        </p:txBody>
      </p:sp>
      <p:sp>
        <p:nvSpPr>
          <p:cNvPr id="3075" name="Subtitle 2"/>
          <p:cNvSpPr>
            <a:spLocks noGrp="1"/>
          </p:cNvSpPr>
          <p:nvPr>
            <p:ph idx="1"/>
          </p:nvPr>
        </p:nvSpPr>
        <p:spPr>
          <a:xfrm>
            <a:off x="306388" y="2003425"/>
            <a:ext cx="11588750" cy="4325938"/>
          </a:xfrm>
        </p:spPr>
        <p:txBody>
          <a:bodyPr/>
          <a:lstStyle/>
          <a:p>
            <a:pPr lvl="0"/>
            <a:r>
              <a:rPr lang="en-US" dirty="0"/>
              <a:t>Special Order of the Day – Steven </a:t>
            </a:r>
            <a:r>
              <a:rPr lang="en-US" dirty="0" err="1"/>
              <a:t>Petkas</a:t>
            </a:r>
            <a:r>
              <a:rPr lang="en-US" dirty="0"/>
              <a:t>, Chair, Joint President/Senate Sexual Assault Prevention Task Force </a:t>
            </a:r>
            <a:endParaRPr lang="en-US" sz="2400" dirty="0"/>
          </a:p>
          <a:p>
            <a:pPr marL="0" indent="0">
              <a:buNone/>
            </a:pPr>
            <a:r>
              <a:rPr lang="en-US" sz="2000" i="1" u="sng" dirty="0">
                <a:hlinkClick r:id="rId2"/>
              </a:rPr>
              <a:t>Update on Task Force Deliberations</a:t>
            </a:r>
            <a:endParaRPr lang="en-US" sz="2000" dirty="0"/>
          </a:p>
          <a:p>
            <a:pPr lvl="1"/>
            <a:r>
              <a:rPr lang="en-US" sz="2000" dirty="0"/>
              <a:t>The Task Force has met with several campus stakeholders and took part in two open forums. </a:t>
            </a:r>
          </a:p>
          <a:p>
            <a:pPr lvl="1"/>
            <a:r>
              <a:rPr lang="en-US" sz="2000" dirty="0"/>
              <a:t>UMD has a number of offices providing sexual assault prevention training, but the efforts are currently uncoordinated. </a:t>
            </a:r>
          </a:p>
          <a:p>
            <a:pPr lvl="1"/>
            <a:r>
              <a:rPr lang="en-US" sz="2000" dirty="0"/>
              <a:t>The Task Force has reviewed best practices from peer institutions. </a:t>
            </a:r>
          </a:p>
          <a:p>
            <a:pPr lvl="1"/>
            <a:r>
              <a:rPr lang="en-US" sz="2000" dirty="0"/>
              <a:t>Based on the peer institution research, the Task Force is developing ideas for UMD including maintaining the current online compliance training requirements, compounding training for students throughout their time at the University that is supported by registration blocks, student group requirements, evaluation and assessment methods, a collaborative planning team, and a centralized website of all related efforts.</a:t>
            </a:r>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38354018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February 9, 2017 Summary</a:t>
            </a:r>
            <a:endParaRPr lang="en-US" altLang="en-US" sz="5400" dirty="0" smtClean="0">
              <a:solidFill>
                <a:srgbClr val="CD2A33"/>
              </a:solidFill>
              <a:latin typeface="Arial" panose="020B0604020202020204" pitchFamily="34" charset="0"/>
              <a:cs typeface="Arial" panose="020B0604020202020204" pitchFamily="34" charset="0"/>
            </a:endParaRPr>
          </a:p>
        </p:txBody>
      </p:sp>
      <p:sp>
        <p:nvSpPr>
          <p:cNvPr id="3075" name="Subtitle 2"/>
          <p:cNvSpPr>
            <a:spLocks noGrp="1"/>
          </p:cNvSpPr>
          <p:nvPr>
            <p:ph idx="1"/>
          </p:nvPr>
        </p:nvSpPr>
        <p:spPr>
          <a:xfrm>
            <a:off x="306388" y="2003425"/>
            <a:ext cx="11588750" cy="4325938"/>
          </a:xfrm>
        </p:spPr>
        <p:txBody>
          <a:bodyPr/>
          <a:lstStyle/>
          <a:p>
            <a:pPr marL="342900" marR="0" lvl="0" indent="-342900">
              <a:lnSpc>
                <a:spcPct val="107000"/>
              </a:lnSpc>
              <a:spcBef>
                <a:spcPts val="0"/>
              </a:spcBef>
              <a:spcAft>
                <a:spcPts val="0"/>
              </a:spcAft>
              <a:buFont typeface="Symbol" panose="05050102010706020507" pitchFamily="18" charset="2"/>
              <a:buChar char=""/>
            </a:pPr>
            <a:r>
              <a:rPr lang="en-US" u="sng" dirty="0">
                <a:solidFill>
                  <a:srgbClr val="0563C1"/>
                </a:solidFill>
                <a:latin typeface="Arial" panose="020B0604020202020204" pitchFamily="34" charset="0"/>
                <a:ea typeface="Calibri" panose="020F0502020204030204" pitchFamily="34" charset="0"/>
                <a:cs typeface="Times New Roman" panose="02020603050405020304" pitchFamily="18" charset="0"/>
                <a:hlinkClick r:id="rId2"/>
              </a:rPr>
              <a:t>Resolution in Support of the Academics Against Immigration Executive Order Petition</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800" dirty="0">
                <a:latin typeface="Arial" panose="020B0604020202020204" pitchFamily="34" charset="0"/>
                <a:ea typeface="Calibri" panose="020F0502020204030204" pitchFamily="34" charset="0"/>
                <a:cs typeface="Times New Roman" panose="02020603050405020304" pitchFamily="18" charset="0"/>
              </a:rPr>
              <a:t>The Senate approved a resolution to the Support the Academics Against Immigration Executive Order Petition as follows</a:t>
            </a:r>
            <a:r>
              <a:rPr lang="en-US" sz="1800" dirty="0" smtClean="0">
                <a:latin typeface="Arial" panose="020B0604020202020204" pitchFamily="34"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685800" marR="0" indent="0">
              <a:lnSpc>
                <a:spcPct val="107000"/>
              </a:lnSpc>
              <a:spcBef>
                <a:spcPts val="0"/>
              </a:spcBef>
              <a:spcAft>
                <a:spcPts val="0"/>
              </a:spcAft>
              <a:buNone/>
            </a:pPr>
            <a:r>
              <a:rPr lang="en-US" sz="1800" i="1" dirty="0" smtClean="0">
                <a:latin typeface="Arial" panose="020B0604020202020204" pitchFamily="34" charset="0"/>
                <a:ea typeface="Calibri" panose="020F0502020204030204" pitchFamily="34" charset="0"/>
                <a:cs typeface="Times New Roman" panose="02020603050405020304" pitchFamily="18" charset="0"/>
              </a:rPr>
              <a:t>	Be </a:t>
            </a:r>
            <a:r>
              <a:rPr lang="en-US" sz="1800" i="1" dirty="0">
                <a:latin typeface="Arial" panose="020B0604020202020204" pitchFamily="34" charset="0"/>
                <a:ea typeface="Calibri" panose="020F0502020204030204" pitchFamily="34" charset="0"/>
                <a:cs typeface="Times New Roman" panose="02020603050405020304" pitchFamily="18" charset="0"/>
              </a:rPr>
              <a:t>it resolved that the University of Maryland's University Senate, as the representative and elected </a:t>
            </a:r>
            <a:r>
              <a:rPr lang="en-US" sz="1800" i="1" dirty="0" smtClean="0">
                <a:latin typeface="Arial" panose="020B0604020202020204" pitchFamily="34" charset="0"/>
                <a:ea typeface="Calibri" panose="020F0502020204030204" pitchFamily="34" charset="0"/>
                <a:cs typeface="Times New Roman" panose="02020603050405020304" pitchFamily="18" charset="0"/>
              </a:rPr>
              <a:t>	body </a:t>
            </a:r>
            <a:r>
              <a:rPr lang="en-US" sz="1800" i="1" dirty="0">
                <a:latin typeface="Arial" panose="020B0604020202020204" pitchFamily="34" charset="0"/>
                <a:ea typeface="Calibri" panose="020F0502020204030204" pitchFamily="34" charset="0"/>
                <a:cs typeface="Times New Roman" panose="02020603050405020304" pitchFamily="18" charset="0"/>
              </a:rPr>
              <a:t>of the faculty, staff, and students, endorses the 'Academics Against Immigration Executive Order' </a:t>
            </a:r>
            <a:r>
              <a:rPr lang="en-US" sz="1800" i="1" dirty="0" smtClean="0">
                <a:latin typeface="Arial" panose="020B0604020202020204" pitchFamily="34" charset="0"/>
                <a:ea typeface="Calibri" panose="020F0502020204030204" pitchFamily="34" charset="0"/>
                <a:cs typeface="Times New Roman" panose="02020603050405020304" pitchFamily="18" charset="0"/>
              </a:rPr>
              <a:t>	petition </a:t>
            </a:r>
            <a:r>
              <a:rPr lang="en-US" sz="1800" i="1" dirty="0">
                <a:latin typeface="Arial" panose="020B0604020202020204" pitchFamily="34" charset="0"/>
                <a:ea typeface="Calibri" panose="020F0502020204030204" pitchFamily="34" charset="0"/>
                <a:cs typeface="Times New Roman" panose="02020603050405020304" pitchFamily="18" charset="0"/>
              </a:rPr>
              <a:t>as circulated on </a:t>
            </a:r>
            <a:r>
              <a:rPr lang="en-US" sz="1800" i="1" u="sng" dirty="0">
                <a:solidFill>
                  <a:srgbClr val="0563C1"/>
                </a:solidFill>
                <a:latin typeface="Arial" panose="020B0604020202020204" pitchFamily="34" charset="0"/>
                <a:ea typeface="Calibri" panose="020F0502020204030204" pitchFamily="34" charset="0"/>
                <a:cs typeface="Times New Roman" panose="02020603050405020304" pitchFamily="18" charset="0"/>
                <a:hlinkClick r:id="rId3"/>
              </a:rPr>
              <a:t>notoimmigrationban.com</a:t>
            </a:r>
            <a:r>
              <a:rPr lang="en-US" sz="1800" i="1" dirty="0">
                <a:latin typeface="Arial" panose="020B0604020202020204" pitchFamily="34" charset="0"/>
                <a:ea typeface="Calibri" panose="020F0502020204030204" pitchFamily="34" charset="0"/>
                <a:cs typeface="Times New Roman" panose="02020603050405020304" pitchFamily="18" charset="0"/>
              </a:rPr>
              <a:t>, which reads as follows</a:t>
            </a:r>
            <a:r>
              <a:rPr lang="en-US" sz="1800" i="1" dirty="0" smtClean="0">
                <a:latin typeface="Arial" panose="020B0604020202020204" pitchFamily="34"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685800" marR="0" indent="0">
              <a:lnSpc>
                <a:spcPct val="107000"/>
              </a:lnSpc>
              <a:spcBef>
                <a:spcPts val="0"/>
              </a:spcBef>
              <a:spcAft>
                <a:spcPts val="800"/>
              </a:spcAft>
              <a:buNone/>
            </a:pPr>
            <a:r>
              <a:rPr lang="en-US" sz="1800" i="1" dirty="0" smtClean="0">
                <a:latin typeface="Arial" panose="020B0604020202020204" pitchFamily="34" charset="0"/>
                <a:ea typeface="Calibri" panose="020F0502020204030204" pitchFamily="34" charset="0"/>
                <a:cs typeface="Times New Roman" panose="02020603050405020304" pitchFamily="18" charset="0"/>
              </a:rPr>
              <a:t>	"</a:t>
            </a:r>
            <a:r>
              <a:rPr lang="en-US" sz="1800" i="1" dirty="0">
                <a:latin typeface="Arial" panose="020B0604020202020204" pitchFamily="34" charset="0"/>
                <a:ea typeface="Calibri" panose="020F0502020204030204" pitchFamily="34" charset="0"/>
                <a:cs typeface="Times New Roman" panose="02020603050405020304" pitchFamily="18" charset="0"/>
              </a:rPr>
              <a:t>President Donald Trump has signed an Executive Order (EO) proposing a 90-day suspension of visas </a:t>
            </a:r>
            <a:r>
              <a:rPr lang="en-US" sz="1800" i="1" dirty="0" smtClean="0">
                <a:latin typeface="Arial" panose="020B0604020202020204" pitchFamily="34" charset="0"/>
                <a:ea typeface="Calibri" panose="020F0502020204030204" pitchFamily="34" charset="0"/>
                <a:cs typeface="Times New Roman" panose="02020603050405020304" pitchFamily="18" charset="0"/>
              </a:rPr>
              <a:t>	and </a:t>
            </a:r>
            <a:r>
              <a:rPr lang="en-US" sz="1800" i="1" dirty="0">
                <a:latin typeface="Arial" panose="020B0604020202020204" pitchFamily="34" charset="0"/>
                <a:ea typeface="Calibri" panose="020F0502020204030204" pitchFamily="34" charset="0"/>
                <a:cs typeface="Times New Roman" panose="02020603050405020304" pitchFamily="18" charset="0"/>
              </a:rPr>
              <a:t>other immigration benefits to all nationals of Iran, Iraq, Syria, Sudan, Yemen, Libya and Somalia. </a:t>
            </a:r>
            <a:r>
              <a:rPr lang="en-US" sz="1800" i="1" dirty="0" smtClean="0">
                <a:latin typeface="Arial" panose="020B0604020202020204" pitchFamily="34" charset="0"/>
                <a:ea typeface="Calibri" panose="020F0502020204030204" pitchFamily="34" charset="0"/>
                <a:cs typeface="Times New Roman" panose="02020603050405020304" pitchFamily="18" charset="0"/>
              </a:rPr>
              <a:t>	The </a:t>
            </a:r>
            <a:r>
              <a:rPr lang="en-US" sz="1800" i="1" dirty="0">
                <a:latin typeface="Arial" panose="020B0604020202020204" pitchFamily="34" charset="0"/>
                <a:ea typeface="Calibri" panose="020F0502020204030204" pitchFamily="34" charset="0"/>
                <a:cs typeface="Times New Roman" panose="02020603050405020304" pitchFamily="18" charset="0"/>
              </a:rPr>
              <a:t>unrealistic conditions required for discontinuing the suspension make it very likely that this EO will </a:t>
            </a:r>
            <a:r>
              <a:rPr lang="en-US" sz="1800" i="1" dirty="0" smtClean="0">
                <a:latin typeface="Arial" panose="020B0604020202020204" pitchFamily="34" charset="0"/>
                <a:ea typeface="Calibri" panose="020F0502020204030204" pitchFamily="34" charset="0"/>
                <a:cs typeface="Times New Roman" panose="02020603050405020304" pitchFamily="18" charset="0"/>
              </a:rPr>
              <a:t>	turn </a:t>
            </a:r>
            <a:r>
              <a:rPr lang="en-US" sz="1800" i="1" dirty="0">
                <a:latin typeface="Arial" panose="020B0604020202020204" pitchFamily="34" charset="0"/>
                <a:ea typeface="Calibri" panose="020F0502020204030204" pitchFamily="34" charset="0"/>
                <a:cs typeface="Times New Roman" panose="02020603050405020304" pitchFamily="18" charset="0"/>
              </a:rPr>
              <a:t>into a permanent ban. We, the undersigned academics and researchers from a variety of fields of </a:t>
            </a:r>
            <a:r>
              <a:rPr lang="en-US" sz="1800" i="1" dirty="0" smtClean="0">
                <a:latin typeface="Arial" panose="020B0604020202020204" pitchFamily="34" charset="0"/>
                <a:ea typeface="Calibri" panose="020F0502020204030204" pitchFamily="34" charset="0"/>
                <a:cs typeface="Times New Roman" panose="02020603050405020304" pitchFamily="18" charset="0"/>
              </a:rPr>
              <a:t>	study</a:t>
            </a:r>
            <a:r>
              <a:rPr lang="en-US" sz="1800" i="1" dirty="0">
                <a:latin typeface="Arial" panose="020B0604020202020204" pitchFamily="34" charset="0"/>
                <a:ea typeface="Calibri" panose="020F0502020204030204" pitchFamily="34" charset="0"/>
                <a:cs typeface="Times New Roman" panose="02020603050405020304" pitchFamily="18" charset="0"/>
              </a:rPr>
              <a:t>, backgrounds, and personal convictions, would like to voice our concern and strongly oppose this </a:t>
            </a:r>
            <a:r>
              <a:rPr lang="en-US" sz="1800" i="1" dirty="0" smtClean="0">
                <a:latin typeface="Arial" panose="020B0604020202020204" pitchFamily="34" charset="0"/>
                <a:ea typeface="Calibri" panose="020F0502020204030204" pitchFamily="34" charset="0"/>
                <a:cs typeface="Times New Roman" panose="02020603050405020304" pitchFamily="18" charset="0"/>
              </a:rPr>
              <a:t>	measure </a:t>
            </a:r>
            <a:r>
              <a:rPr lang="en-US" sz="1800" i="1" dirty="0">
                <a:latin typeface="Arial" panose="020B0604020202020204" pitchFamily="34" charset="0"/>
                <a:ea typeface="Calibri" panose="020F0502020204030204" pitchFamily="34" charset="0"/>
                <a:cs typeface="Times New Roman" panose="02020603050405020304" pitchFamily="18" charset="0"/>
              </a:rPr>
              <a:t>on three grounds: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372165876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otalTime>144</TotalTime>
  <Words>1309</Words>
  <Application>Microsoft Office PowerPoint</Application>
  <PresentationFormat>Widescreen</PresentationFormat>
  <Paragraphs>85</Paragraphs>
  <Slides>13</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13</vt:i4>
      </vt:variant>
    </vt:vector>
  </HeadingPairs>
  <TitlesOfParts>
    <vt:vector size="23" baseType="lpstr">
      <vt:lpstr>MS Mincho</vt:lpstr>
      <vt:lpstr>Arial</vt:lpstr>
      <vt:lpstr>Arial Black</vt:lpstr>
      <vt:lpstr>Avenir Black</vt:lpstr>
      <vt:lpstr>Calibri</vt:lpstr>
      <vt:lpstr>Calibri Light</vt:lpstr>
      <vt:lpstr>Courier New</vt:lpstr>
      <vt:lpstr>Symbol</vt:lpstr>
      <vt:lpstr>Times New Roman</vt:lpstr>
      <vt:lpstr>1_Office Theme</vt:lpstr>
      <vt:lpstr>Senate Meeting Summary</vt:lpstr>
      <vt:lpstr>February 9, 2017 Summary</vt:lpstr>
      <vt:lpstr>February 9, 2017 Summary</vt:lpstr>
      <vt:lpstr>February 9, 2017 Summary</vt:lpstr>
      <vt:lpstr>February 9, 2017 Summary</vt:lpstr>
      <vt:lpstr>February 9, 2017 Summary</vt:lpstr>
      <vt:lpstr>February 9, 2017 Summary</vt:lpstr>
      <vt:lpstr>February 9, 2017 Summary</vt:lpstr>
      <vt:lpstr>February 9, 2017 Summary</vt:lpstr>
      <vt:lpstr>February 9, 2017 Summary</vt:lpstr>
      <vt:lpstr>February 9, 2017 Summary</vt:lpstr>
      <vt:lpstr>Relevant Links</vt:lpstr>
      <vt:lpstr>Relevant Links</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Senate Meeting Summary</dc:title>
  <dc:creator>Jeanette C. Gaida</dc:creator>
  <cp:lastModifiedBy>Jeanette C. Gaida</cp:lastModifiedBy>
  <cp:revision>5</cp:revision>
  <dcterms:created xsi:type="dcterms:W3CDTF">2017-02-14T13:45:25Z</dcterms:created>
  <dcterms:modified xsi:type="dcterms:W3CDTF">2017-02-14T16:10:04Z</dcterms:modified>
</cp:coreProperties>
</file>