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34"/>
  </p:notesMasterIdLst>
  <p:sldIdLst>
    <p:sldId id="321" r:id="rId16"/>
    <p:sldId id="361" r:id="rId17"/>
    <p:sldId id="364" r:id="rId18"/>
    <p:sldId id="350" r:id="rId19"/>
    <p:sldId id="357" r:id="rId20"/>
    <p:sldId id="351" r:id="rId21"/>
    <p:sldId id="366" r:id="rId22"/>
    <p:sldId id="367" r:id="rId23"/>
    <p:sldId id="368" r:id="rId24"/>
    <p:sldId id="369" r:id="rId25"/>
    <p:sldId id="370" r:id="rId26"/>
    <p:sldId id="374" r:id="rId27"/>
    <p:sldId id="375" r:id="rId28"/>
    <p:sldId id="376" r:id="rId29"/>
    <p:sldId id="377" r:id="rId30"/>
    <p:sldId id="339" r:id="rId31"/>
    <p:sldId id="365" r:id="rId32"/>
    <p:sldId id="373" r:id="rId33"/>
  </p:sldIdLst>
  <p:sldSz cx="12192000" cy="6858000"/>
  <p:notesSz cx="6858000" cy="91440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96"/>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tableStyles" Target="tableStyles.xml"/><Relationship Id="rId21" Type="http://schemas.openxmlformats.org/officeDocument/2006/relationships/slide" Target="slides/slide6.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tags" Target="tags/tag1.xml"/><Relationship Id="rId100" Type="http://schemas.microsoft.com/office/2015/10/relationships/revisionInfo" Target="revisionInfo.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0676240"/>
        <c:axId val="260676800"/>
        <c:axId val="260684432"/>
      </c:bar3DChart>
      <c:catAx>
        <c:axId val="260676240"/>
        <c:scaling>
          <c:orientation val="minMax"/>
        </c:scaling>
        <c:delete val="0"/>
        <c:axPos val="b"/>
        <c:numFmt formatCode="General" sourceLinked="1"/>
        <c:majorTickMark val="out"/>
        <c:minorTickMark val="none"/>
        <c:tickLblPos val="nextTo"/>
        <c:crossAx val="260676800"/>
        <c:crosses val="autoZero"/>
        <c:auto val="1"/>
        <c:lblAlgn val="ctr"/>
        <c:lblOffset val="100"/>
        <c:noMultiLvlLbl val="0"/>
      </c:catAx>
      <c:valAx>
        <c:axId val="260676800"/>
        <c:scaling>
          <c:orientation val="minMax"/>
        </c:scaling>
        <c:delete val="0"/>
        <c:axPos val="l"/>
        <c:majorGridlines/>
        <c:numFmt formatCode="General" sourceLinked="1"/>
        <c:majorTickMark val="out"/>
        <c:minorTickMark val="none"/>
        <c:tickLblPos val="nextTo"/>
        <c:crossAx val="260676240"/>
        <c:crosses val="autoZero"/>
        <c:crossBetween val="between"/>
      </c:valAx>
      <c:serAx>
        <c:axId val="260684432"/>
        <c:scaling>
          <c:orientation val="minMax"/>
        </c:scaling>
        <c:delete val="0"/>
        <c:axPos val="b"/>
        <c:majorTickMark val="out"/>
        <c:minorTickMark val="none"/>
        <c:tickLblPos val="nextTo"/>
        <c:crossAx val="26067680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0680160"/>
        <c:axId val="260680720"/>
        <c:axId val="260685056"/>
      </c:bar3DChart>
      <c:catAx>
        <c:axId val="260680160"/>
        <c:scaling>
          <c:orientation val="minMax"/>
        </c:scaling>
        <c:delete val="0"/>
        <c:axPos val="b"/>
        <c:numFmt formatCode="General" sourceLinked="1"/>
        <c:majorTickMark val="out"/>
        <c:minorTickMark val="none"/>
        <c:tickLblPos val="nextTo"/>
        <c:crossAx val="260680720"/>
        <c:crosses val="autoZero"/>
        <c:auto val="1"/>
        <c:lblAlgn val="ctr"/>
        <c:lblOffset val="100"/>
        <c:noMultiLvlLbl val="0"/>
      </c:catAx>
      <c:valAx>
        <c:axId val="260680720"/>
        <c:scaling>
          <c:orientation val="minMax"/>
        </c:scaling>
        <c:delete val="0"/>
        <c:axPos val="l"/>
        <c:majorGridlines/>
        <c:numFmt formatCode="General" sourceLinked="1"/>
        <c:majorTickMark val="out"/>
        <c:minorTickMark val="none"/>
        <c:tickLblPos val="nextTo"/>
        <c:crossAx val="260680160"/>
        <c:crosses val="autoZero"/>
        <c:crossBetween val="between"/>
      </c:valAx>
      <c:serAx>
        <c:axId val="260685056"/>
        <c:scaling>
          <c:orientation val="minMax"/>
        </c:scaling>
        <c:delete val="0"/>
        <c:axPos val="b"/>
        <c:majorTickMark val="out"/>
        <c:minorTickMark val="none"/>
        <c:tickLblPos val="nextTo"/>
        <c:crossAx val="26068072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3/13/2019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66113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11</a:t>
            </a:fld>
            <a:endParaRPr lang="en-US"/>
          </a:p>
        </p:txBody>
      </p:sp>
    </p:spTree>
    <p:extLst>
      <p:ext uri="{BB962C8B-B14F-4D97-AF65-F5344CB8AC3E}">
        <p14:creationId xmlns:p14="http://schemas.microsoft.com/office/powerpoint/2010/main" val="3758765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12</a:t>
            </a:fld>
            <a:endParaRPr lang="en-US"/>
          </a:p>
        </p:txBody>
      </p:sp>
    </p:spTree>
    <p:extLst>
      <p:ext uri="{BB962C8B-B14F-4D97-AF65-F5344CB8AC3E}">
        <p14:creationId xmlns:p14="http://schemas.microsoft.com/office/powerpoint/2010/main" val="238914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13</a:t>
            </a:fld>
            <a:endParaRPr lang="en-US"/>
          </a:p>
        </p:txBody>
      </p:sp>
    </p:spTree>
    <p:extLst>
      <p:ext uri="{BB962C8B-B14F-4D97-AF65-F5344CB8AC3E}">
        <p14:creationId xmlns:p14="http://schemas.microsoft.com/office/powerpoint/2010/main" val="1180744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14</a:t>
            </a:fld>
            <a:endParaRPr lang="en-US"/>
          </a:p>
        </p:txBody>
      </p:sp>
    </p:spTree>
    <p:extLst>
      <p:ext uri="{BB962C8B-B14F-4D97-AF65-F5344CB8AC3E}">
        <p14:creationId xmlns:p14="http://schemas.microsoft.com/office/powerpoint/2010/main" val="1697801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15</a:t>
            </a:fld>
            <a:endParaRPr lang="en-US"/>
          </a:p>
        </p:txBody>
      </p:sp>
    </p:spTree>
    <p:extLst>
      <p:ext uri="{BB962C8B-B14F-4D97-AF65-F5344CB8AC3E}">
        <p14:creationId xmlns:p14="http://schemas.microsoft.com/office/powerpoint/2010/main" val="1562374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16</a:t>
            </a:fld>
            <a:endParaRPr lang="en-US"/>
          </a:p>
        </p:txBody>
      </p:sp>
    </p:spTree>
    <p:extLst>
      <p:ext uri="{BB962C8B-B14F-4D97-AF65-F5344CB8AC3E}">
        <p14:creationId xmlns:p14="http://schemas.microsoft.com/office/powerpoint/2010/main" val="922697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17</a:t>
            </a:fld>
            <a:endParaRPr lang="en-US"/>
          </a:p>
        </p:txBody>
      </p:sp>
    </p:spTree>
    <p:extLst>
      <p:ext uri="{BB962C8B-B14F-4D97-AF65-F5344CB8AC3E}">
        <p14:creationId xmlns:p14="http://schemas.microsoft.com/office/powerpoint/2010/main" val="408431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18</a:t>
            </a:fld>
            <a:endParaRPr lang="en-US"/>
          </a:p>
        </p:txBody>
      </p:sp>
    </p:spTree>
    <p:extLst>
      <p:ext uri="{BB962C8B-B14F-4D97-AF65-F5344CB8AC3E}">
        <p14:creationId xmlns:p14="http://schemas.microsoft.com/office/powerpoint/2010/main" val="1823399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2530857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354881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2999873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3545457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2059840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128309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3/13/2019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3/13/2019</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3/13/2019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hyperlink" Target="https://senate.umd.edu/system/files/resources/MeetingMaterials/03062019/PCC_Proposal_Rename_Department_Health_Services_Administration_18-19-24.pdf" TargetMode="External"/><Relationship Id="rId3" Type="http://schemas.openxmlformats.org/officeDocument/2006/relationships/image" Target="../media/image1.png"/><Relationship Id="rId7" Type="http://schemas.openxmlformats.org/officeDocument/2006/relationships/hyperlink" Target="https://senate.umd.edu/system/files/resources/MeetingMaterials/03062019/PCC_Proposal_Rename_PhD_Health_Services_18-19-23.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senate.umd.edu/system/files/resources/MeetingMaterials/03062019/Revised_Senate_Resolution.pdf" TargetMode="External"/><Relationship Id="rId5" Type="http://schemas.openxmlformats.org/officeDocument/2006/relationships/hyperlink" Target="https://senate.umd.edu/2019_senate_elected_coms" TargetMode="External"/><Relationship Id="rId4" Type="http://schemas.openxmlformats.org/officeDocument/2006/relationships/image" Target="../media/image2.png"/><Relationship Id="rId9" Type="http://schemas.openxmlformats.org/officeDocument/2006/relationships/hyperlink" Target="https://senate.umd.edu/system/files/resources/MeetingMaterials/03062019/ERG_ENGR_Plan_16-17-14.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senate.umd.edu/system/files/resources/MeetingMaterials/03062019/APAS_Overview_of_Preliminary_Directions_Course_Evals.pdf" TargetMode="External"/><Relationship Id="rId3" Type="http://schemas.openxmlformats.org/officeDocument/2006/relationships/image" Target="../media/image1.png"/><Relationship Id="rId7" Type="http://schemas.openxmlformats.org/officeDocument/2006/relationships/hyperlink" Target="https://senate.umd.edu/system/files/resources/MeetingMaterials/03062019/FAC_Research_Misconduct_17-18-07.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enate.umd.edu/system" TargetMode="External"/><Relationship Id="rId5" Type="http://schemas.openxmlformats.org/officeDocument/2006/relationships/hyperlink" Target="https://senate.umd.edu/system/files/resources/MeetingMaterials/03062019/FAC_FMLA_18-19-03.pdf" TargetMode="External"/><Relationship Id="rId10" Type="http://schemas.openxmlformats.org/officeDocument/2006/relationships/hyperlink" Target="https://senate.umd.edu/system/files/resources/MeetingMaterials/03062019/Staff_FMLA_18-19-04.pdf" TargetMode="External"/><Relationship Id="rId4" Type="http://schemas.openxmlformats.org/officeDocument/2006/relationships/image" Target="../media/image2.png"/><Relationship Id="rId9" Type="http://schemas.openxmlformats.org/officeDocument/2006/relationships/hyperlink" Target="https://senate.umd.edu/system/files/resources/MeetingMaterials/03062019/Proposed_Changes_to_University_Honors_LLP.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senate.umd.edu/system/files/resources/Resolutions/Resolution_Designating_SenateChair_to_Cabine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senate.umd.edu/system/files/resources/MeetingMaterials/02052019/Chancellor_Letter_Presidential_Search.pdf" TargetMode="External"/><Relationship Id="rId5" Type="http://schemas.openxmlformats.org/officeDocument/2006/relationships/hyperlink" Target="https://www.senate.umd.edu/system/files/resources/billDocuments/16-17-11/stage4/Presidential_Approval_16-17-11.pdf"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March 6, 2019</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smtClean="0"/>
              <a:t>Interim University of Maryland Policy and Procedures Concerning Research Misconduct (Senate Document #17-18-07)</a:t>
            </a:r>
            <a:endParaRPr lang="en-US" dirty="0"/>
          </a:p>
          <a:p>
            <a:r>
              <a:rPr lang="en-US" dirty="0" smtClean="0"/>
              <a:t>The Senate voted to approve the revised policy.</a:t>
            </a:r>
            <a:endParaRPr lang="en-US" dirty="0"/>
          </a:p>
          <a:p>
            <a:endParaRPr lang="en-US" dirty="0"/>
          </a:p>
        </p:txBody>
      </p:sp>
    </p:spTree>
    <p:extLst>
      <p:ext uri="{BB962C8B-B14F-4D97-AF65-F5344CB8AC3E}">
        <p14:creationId xmlns:p14="http://schemas.microsoft.com/office/powerpoint/2010/main" val="2150598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a:t>Sexual Assault Prevention at the University of Maryland</a:t>
            </a:r>
            <a:endParaRPr lang="en-US" dirty="0"/>
          </a:p>
          <a:p>
            <a:pPr lvl="0">
              <a:spcBef>
                <a:spcPts val="1800"/>
              </a:spcBef>
            </a:pPr>
            <a:r>
              <a:rPr lang="en-US" dirty="0"/>
              <a:t>Philip Evers, Chair of the Course </a:t>
            </a:r>
            <a:r>
              <a:rPr lang="en-US" dirty="0" smtClean="0"/>
              <a:t>Evaluation </a:t>
            </a:r>
            <a:r>
              <a:rPr lang="en-US" dirty="0"/>
              <a:t>Subcommittee of the Academic Procedures &amp; Standards (APAS) Committee, presented an overview of the subcommittee’s preliminary directions on student course evaluations.</a:t>
            </a:r>
          </a:p>
          <a:p>
            <a:pPr lvl="0">
              <a:spcBef>
                <a:spcPts val="1800"/>
              </a:spcBef>
            </a:pPr>
            <a:r>
              <a:rPr lang="en-US" dirty="0"/>
              <a:t>He noted that the subcommittee identified fifteen constructs to inform the development of a new set of questions to determine student perceptions of courses.</a:t>
            </a:r>
          </a:p>
          <a:p>
            <a:pPr lvl="1"/>
            <a:endParaRPr lang="en-US" dirty="0"/>
          </a:p>
          <a:p>
            <a:endParaRPr lang="en-US" dirty="0"/>
          </a:p>
          <a:p>
            <a:endParaRPr lang="en-US" dirty="0"/>
          </a:p>
        </p:txBody>
      </p:sp>
    </p:spTree>
    <p:extLst>
      <p:ext uri="{BB962C8B-B14F-4D97-AF65-F5344CB8AC3E}">
        <p14:creationId xmlns:p14="http://schemas.microsoft.com/office/powerpoint/2010/main" val="1632782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a:t>Sexual Assault Prevention at the University of Maryland</a:t>
            </a:r>
            <a:endParaRPr lang="en-US" dirty="0"/>
          </a:p>
          <a:p>
            <a:pPr lvl="0">
              <a:spcBef>
                <a:spcPts val="1800"/>
              </a:spcBef>
            </a:pPr>
            <a:r>
              <a:rPr lang="en-US" dirty="0"/>
              <a:t>Senators discussed low survey response rates and </a:t>
            </a:r>
            <a:r>
              <a:rPr lang="en-US" dirty="0" smtClean="0"/>
              <a:t>possible </a:t>
            </a:r>
            <a:r>
              <a:rPr lang="en-US" dirty="0"/>
              <a:t>recommendations </a:t>
            </a:r>
            <a:r>
              <a:rPr lang="en-US" dirty="0" smtClean="0"/>
              <a:t>to </a:t>
            </a:r>
            <a:r>
              <a:rPr lang="en-US" dirty="0"/>
              <a:t>help encourage more students to complete the survey. Evers suggested that if students are made aware that they will have access to some survey results, they may be more likely to submit feedback.</a:t>
            </a:r>
          </a:p>
          <a:p>
            <a:pPr lvl="0">
              <a:spcBef>
                <a:spcPts val="1800"/>
              </a:spcBef>
            </a:pPr>
            <a:r>
              <a:rPr lang="en-US" dirty="0"/>
              <a:t>Senators emphasized the importance of reviewing survey data within the context of each course and department. They noted that some courses are historically rated high or low regardless of the instructor, and that some course tracks may benefit from being considered within a full departmental distribution. </a:t>
            </a:r>
          </a:p>
          <a:p>
            <a:endParaRPr lang="en-US" dirty="0"/>
          </a:p>
          <a:p>
            <a:endParaRPr lang="en-US" dirty="0"/>
          </a:p>
        </p:txBody>
      </p:sp>
    </p:spTree>
    <p:extLst>
      <p:ext uri="{BB962C8B-B14F-4D97-AF65-F5344CB8AC3E}">
        <p14:creationId xmlns:p14="http://schemas.microsoft.com/office/powerpoint/2010/main" val="1330486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a:t>Sexual Assault Prevention at the University of Maryland</a:t>
            </a:r>
            <a:endParaRPr lang="en-US" dirty="0"/>
          </a:p>
          <a:p>
            <a:pPr>
              <a:spcBef>
                <a:spcPts val="1800"/>
              </a:spcBef>
            </a:pPr>
            <a:r>
              <a:rPr lang="en-US" dirty="0"/>
              <a:t>Senators expressed concern regarding the evaluation of courses that are designed to include new, paradigm-shifting, or otherwise controversial content</a:t>
            </a:r>
            <a:r>
              <a:rPr lang="en-US" dirty="0" smtClean="0"/>
              <a:t>.</a:t>
            </a:r>
            <a:endParaRPr lang="en-US" dirty="0" smtClean="0"/>
          </a:p>
          <a:p>
            <a:pPr lvl="0">
              <a:spcBef>
                <a:spcPts val="1800"/>
              </a:spcBef>
            </a:pPr>
            <a:r>
              <a:rPr lang="en-US" dirty="0" smtClean="0"/>
              <a:t>Senators </a:t>
            </a:r>
            <a:r>
              <a:rPr lang="en-US" dirty="0"/>
              <a:t>expressed concern that some students review courses based on personal bias or a difference of opinion on the factual material presented by the instructor. Evers noted that the subcommittee strongly recommends that survey results not be used as the sole source for personnel decisions or instructor evaluations, and that it was not recommending that responses to open-ended items be visible to students.</a:t>
            </a:r>
          </a:p>
          <a:p>
            <a:endParaRPr lang="en-US" dirty="0"/>
          </a:p>
        </p:txBody>
      </p:sp>
    </p:spTree>
    <p:extLst>
      <p:ext uri="{BB962C8B-B14F-4D97-AF65-F5344CB8AC3E}">
        <p14:creationId xmlns:p14="http://schemas.microsoft.com/office/powerpoint/2010/main" val="2534509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a:t>Sexual Assault Prevention at the University of Maryland</a:t>
            </a:r>
            <a:endParaRPr lang="en-US" dirty="0"/>
          </a:p>
          <a:p>
            <a:pPr lvl="0"/>
            <a:r>
              <a:rPr lang="en-US" dirty="0"/>
              <a:t>Senators expressed concern over the inability to compare historical results with new survey data. Evers suggested that implementing a survey that can better measure student perceptions could be worth the transition time required to interpret the new data. A representative from Institutional Research, Planning, and Assessment (IRPA) noted that they are in the process of designing new structures in the University data warehouse to allow for more complex statistical analysis to be done on survey data.</a:t>
            </a:r>
          </a:p>
          <a:p>
            <a:endParaRPr lang="en-US" dirty="0"/>
          </a:p>
        </p:txBody>
      </p:sp>
    </p:spTree>
    <p:extLst>
      <p:ext uri="{BB962C8B-B14F-4D97-AF65-F5344CB8AC3E}">
        <p14:creationId xmlns:p14="http://schemas.microsoft.com/office/powerpoint/2010/main" val="1429570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Special Order: </a:t>
            </a:r>
            <a:r>
              <a:rPr lang="en-US" i="1" u="sng" dirty="0" smtClean="0"/>
              <a:t>Proposed Changes to the University Honors Living-Learning Program</a:t>
            </a:r>
            <a:endParaRPr lang="en-US" dirty="0"/>
          </a:p>
          <a:p>
            <a:pPr lvl="0"/>
            <a:r>
              <a:rPr lang="en-US" dirty="0" smtClean="0"/>
              <a:t>Because the Senate did not have enough time for all of its business, the presentation will be provided at the next Senate meeting.</a:t>
            </a:r>
            <a:endParaRPr lang="en-US" dirty="0"/>
          </a:p>
          <a:p>
            <a:endParaRPr lang="en-US" dirty="0"/>
          </a:p>
        </p:txBody>
      </p:sp>
    </p:spTree>
    <p:extLst>
      <p:ext uri="{BB962C8B-B14F-4D97-AF65-F5344CB8AC3E}">
        <p14:creationId xmlns:p14="http://schemas.microsoft.com/office/powerpoint/2010/main" val="127555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a:bodyPr>
          <a:lstStyle/>
          <a:p>
            <a:endParaRPr lang="en-US" sz="1800" dirty="0"/>
          </a:p>
          <a:p>
            <a:pPr lvl="0"/>
            <a:r>
              <a:rPr lang="en-US" sz="1800" dirty="0"/>
              <a:t>Senate-Elected Committees and Councils</a:t>
            </a:r>
            <a:br>
              <a:rPr lang="en-US" sz="1800" dirty="0"/>
            </a:br>
            <a:r>
              <a:rPr lang="en-US" sz="1800" u="sng" dirty="0">
                <a:hlinkClick r:id="rId5"/>
              </a:rPr>
              <a:t>https://senate.umd.edu/2019_senate_elected_coms</a:t>
            </a:r>
            <a:endParaRPr lang="en-US" sz="1800" dirty="0"/>
          </a:p>
          <a:p>
            <a:pPr lvl="0"/>
            <a:r>
              <a:rPr lang="en-US" sz="1800" dirty="0"/>
              <a:t>Resolution to Emphasize the University's Principal Missions During the Search for a New President (Senate Document #</a:t>
            </a:r>
            <a:r>
              <a:rPr lang="en-US" sz="1800" dirty="0" smtClean="0"/>
              <a:t>18-19-30)</a:t>
            </a:r>
            <a:br>
              <a:rPr lang="en-US" sz="1800" dirty="0" smtClean="0"/>
            </a:br>
            <a:r>
              <a:rPr lang="en-US" sz="1800" u="sng" dirty="0" smtClean="0">
                <a:hlinkClick r:id="rId6"/>
              </a:rPr>
              <a:t>https</a:t>
            </a:r>
            <a:r>
              <a:rPr lang="en-US" sz="1800" u="sng" dirty="0">
                <a:hlinkClick r:id="rId6"/>
              </a:rPr>
              <a:t>://senate.umd.edu/system/files/resources/MeetingMaterials/03062019/Revised_Senate_Resolution.pdf</a:t>
            </a:r>
            <a:endParaRPr lang="en-US" sz="1800" dirty="0"/>
          </a:p>
          <a:p>
            <a:pPr lvl="0"/>
            <a:r>
              <a:rPr lang="en-US" sz="1800" dirty="0"/>
              <a:t>PCC Proposal to Rename the Ph.D. in “Health Services” to “Health Services Research” (Senate Document #18-19-23)</a:t>
            </a:r>
            <a:r>
              <a:rPr lang="en-US" sz="1800" u="sng" dirty="0"/>
              <a:t/>
            </a:r>
            <a:br>
              <a:rPr lang="en-US" sz="1800" u="sng" dirty="0"/>
            </a:br>
            <a:r>
              <a:rPr lang="en-US" sz="1800" u="sng" dirty="0">
                <a:hlinkClick r:id="rId7"/>
              </a:rPr>
              <a:t>https://senate.umd.edu/system/files/resources/MeetingMaterials/03062019/PCC_Proposal_Rename_PhD_Health_Services_18-19-23.pdf</a:t>
            </a:r>
            <a:r>
              <a:rPr lang="en-US" sz="1800" dirty="0"/>
              <a:t> </a:t>
            </a:r>
          </a:p>
          <a:p>
            <a:pPr lvl="0"/>
            <a:r>
              <a:rPr lang="en-US" sz="1800" dirty="0"/>
              <a:t>PCC Proposal to Rename the Department of “Health Services Administration” to “Health Policy and Management” (Senate Document #18-19-24)</a:t>
            </a:r>
            <a:r>
              <a:rPr lang="en-US" sz="1800" u="sng" dirty="0"/>
              <a:t/>
            </a:r>
            <a:br>
              <a:rPr lang="en-US" sz="1800" u="sng" dirty="0"/>
            </a:br>
            <a:r>
              <a:rPr lang="en-US" sz="1800" u="sng" dirty="0">
                <a:hlinkClick r:id="rId8"/>
              </a:rPr>
              <a:t>https://senate.umd.edu/system/files/resources/MeetingMaterials/03062019/PCC_Proposal_Rename_Department_Health_Services_Administration_18-19-24.pdf</a:t>
            </a:r>
            <a:r>
              <a:rPr lang="en-US" sz="1800" u="sng" dirty="0"/>
              <a:t> </a:t>
            </a:r>
            <a:endParaRPr lang="en-US" sz="1800" u="sng" dirty="0" smtClean="0"/>
          </a:p>
          <a:p>
            <a:r>
              <a:rPr lang="en-US" sz="1800" dirty="0"/>
              <a:t>Revisions to the A. James Clark School of Engineering Plan of Organization (Senate Document #16-17-14)</a:t>
            </a:r>
            <a:r>
              <a:rPr lang="en-US" sz="1800" u="sng" dirty="0"/>
              <a:t/>
            </a:r>
            <a:br>
              <a:rPr lang="en-US" sz="1800" u="sng" dirty="0"/>
            </a:br>
            <a:r>
              <a:rPr lang="en-US" sz="1800" u="sng" dirty="0">
                <a:hlinkClick r:id="rId9"/>
              </a:rPr>
              <a:t>https://senate.umd.edu/system/files/resources/MeetingMaterials/03062019/ERG_ENGR_Plan_16-17-14.pdf</a:t>
            </a:r>
            <a:r>
              <a:rPr lang="en-US" sz="1800" dirty="0"/>
              <a:t> </a:t>
            </a:r>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a:bodyPr>
          <a:lstStyle/>
          <a:p>
            <a:endParaRPr lang="en-US" sz="1800" dirty="0"/>
          </a:p>
          <a:p>
            <a:pPr lvl="0"/>
            <a:r>
              <a:rPr lang="en-US" sz="1800" dirty="0" smtClean="0"/>
              <a:t>Review </a:t>
            </a:r>
            <a:r>
              <a:rPr lang="en-US" sz="1800" dirty="0"/>
              <a:t>of the Interim University of Maryland Procedures Related to Family and Medical Leave for Faculty (Senate Document #18-19-03) </a:t>
            </a:r>
            <a:br>
              <a:rPr lang="en-US" sz="1800" dirty="0"/>
            </a:br>
            <a:r>
              <a:rPr lang="en-US" sz="1800" u="sng" dirty="0">
                <a:hlinkClick r:id="rId5"/>
              </a:rPr>
              <a:t>https://senate.umd.edu/system/files/resources/MeetingMaterials/03062019/FAC_FMLA_18-19-03.pdf</a:t>
            </a:r>
            <a:r>
              <a:rPr lang="en-US" sz="1800" dirty="0"/>
              <a:t> </a:t>
            </a:r>
          </a:p>
          <a:p>
            <a:pPr lvl="0"/>
            <a:r>
              <a:rPr lang="en-US" sz="1800" dirty="0"/>
              <a:t>Review of the Interim University of Maryland Procedures Related to Family and Medical Leave for Nonexempt and Exempt Staff Employees (Senate Document #18-19-04)</a:t>
            </a:r>
            <a:r>
              <a:rPr lang="en-US" sz="1800" u="sng" dirty="0"/>
              <a:t/>
            </a:r>
            <a:br>
              <a:rPr lang="en-US" sz="1800" u="sng" dirty="0"/>
            </a:br>
            <a:r>
              <a:rPr lang="en-US" sz="1800" u="sng" dirty="0">
                <a:hlinkClick r:id="rId6"/>
              </a:rPr>
              <a:t>https://</a:t>
            </a:r>
            <a:r>
              <a:rPr lang="en-US" sz="1800" u="sng" dirty="0" smtClean="0">
                <a:hlinkClick r:id="rId6"/>
              </a:rPr>
              <a:t>senate.umd.edu/system</a:t>
            </a:r>
            <a:endParaRPr lang="en-US" sz="1800" u="sng" dirty="0" smtClean="0"/>
          </a:p>
          <a:p>
            <a:pPr lvl="0"/>
            <a:r>
              <a:rPr lang="en-US" sz="1800" dirty="0" smtClean="0"/>
              <a:t>Interim </a:t>
            </a:r>
            <a:r>
              <a:rPr lang="en-US" sz="1800" dirty="0"/>
              <a:t>University of Maryland Policy and Procedures Concerning Research Misconduct (Senate Document #17-18-07)</a:t>
            </a:r>
            <a:r>
              <a:rPr lang="en-US" sz="1800" u="sng" dirty="0"/>
              <a:t/>
            </a:r>
            <a:br>
              <a:rPr lang="en-US" sz="1800" u="sng" dirty="0"/>
            </a:br>
            <a:r>
              <a:rPr lang="en-US" sz="1800" u="sng" dirty="0">
                <a:hlinkClick r:id="rId7"/>
              </a:rPr>
              <a:t>https://senate.umd.edu/system/files/resources/MeetingMaterials/03062019/FAC_Research_Misconduct_17-18-07.pdf</a:t>
            </a:r>
            <a:r>
              <a:rPr lang="en-US" sz="1800" u="sng" dirty="0"/>
              <a:t> </a:t>
            </a:r>
            <a:endParaRPr lang="en-US" sz="1800" dirty="0"/>
          </a:p>
          <a:p>
            <a:pPr lvl="0"/>
            <a:r>
              <a:rPr lang="en-US" sz="1800" dirty="0"/>
              <a:t>Special Order: </a:t>
            </a:r>
            <a:r>
              <a:rPr lang="en-US" sz="1800" i="1" dirty="0"/>
              <a:t>Student Course Evaluations at the University of Maryland</a:t>
            </a:r>
            <a:r>
              <a:rPr lang="en-US" sz="1800" dirty="0"/>
              <a:t/>
            </a:r>
            <a:br>
              <a:rPr lang="en-US" sz="1800" dirty="0"/>
            </a:br>
            <a:r>
              <a:rPr lang="en-US" sz="1800" u="sng" dirty="0">
                <a:hlinkClick r:id="rId8"/>
              </a:rPr>
              <a:t>https://senate.umd.edu/system/files/resources/MeetingMaterials/03062019/APAS_Overview_of_Preliminary_Directions_Course_Evals.pdf</a:t>
            </a:r>
            <a:r>
              <a:rPr lang="en-US" sz="1800" u="sng" dirty="0"/>
              <a:t> </a:t>
            </a:r>
            <a:endParaRPr lang="en-US" sz="1800" dirty="0"/>
          </a:p>
          <a:p>
            <a:pPr lvl="0"/>
            <a:r>
              <a:rPr lang="en-US" sz="1800" dirty="0"/>
              <a:t>Special Order: Proposed Changes to the University Honors Living-Learning </a:t>
            </a:r>
            <a:r>
              <a:rPr lang="en-US" sz="1800" dirty="0" smtClean="0"/>
              <a:t>Program</a:t>
            </a:r>
            <a:br>
              <a:rPr lang="en-US" sz="1800" dirty="0" smtClean="0"/>
            </a:br>
            <a:r>
              <a:rPr lang="en-US" sz="1800" u="sng" dirty="0" smtClean="0">
                <a:hlinkClick r:id="rId9"/>
              </a:rPr>
              <a:t>https</a:t>
            </a:r>
            <a:r>
              <a:rPr lang="en-US" sz="1800" u="sng" dirty="0">
                <a:hlinkClick r:id="rId9"/>
              </a:rPr>
              <a:t>://</a:t>
            </a:r>
            <a:r>
              <a:rPr lang="en-US" sz="1800" u="sng" dirty="0" smtClean="0">
                <a:hlinkClick r:id="rId9"/>
              </a:rPr>
              <a:t>senate.umd.edu/system/files/resources/MeetingMaterials/03062019/Proposed_Changes_to_University_Honors_LLP.pdf</a:t>
            </a:r>
            <a:r>
              <a:rPr lang="en-US" sz="1800" u="sng" dirty="0" smtClean="0">
                <a:hlinkClick r:id="rId10"/>
              </a:rPr>
              <a:t>/files/resources/MeetingMaterials/03062019/Staff_FMLA_18-19-04.pdf</a:t>
            </a:r>
            <a:endParaRPr lang="en-US" sz="1800" dirty="0"/>
          </a:p>
        </p:txBody>
      </p:sp>
    </p:spTree>
    <p:extLst>
      <p:ext uri="{BB962C8B-B14F-4D97-AF65-F5344CB8AC3E}">
        <p14:creationId xmlns:p14="http://schemas.microsoft.com/office/powerpoint/2010/main" val="1603590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a:bodyPr>
          <a:lstStyle/>
          <a:p>
            <a:endParaRPr lang="en-US" sz="1800" dirty="0"/>
          </a:p>
          <a:p>
            <a:pPr lvl="0"/>
            <a:r>
              <a:rPr lang="en-US" sz="1800" u="sng" dirty="0"/>
              <a:t>Joint President/Senate Sexual Assault Prevention Task Force</a:t>
            </a:r>
            <a:endParaRPr lang="en-US" sz="1800" dirty="0"/>
          </a:p>
          <a:p>
            <a:pPr indent="0">
              <a:buNone/>
            </a:pPr>
            <a:r>
              <a:rPr lang="en-US" sz="1800" u="sng" dirty="0" smtClean="0">
                <a:hlinkClick r:id="rId5"/>
              </a:rPr>
              <a:t>https</a:t>
            </a:r>
            <a:r>
              <a:rPr lang="en-US" sz="1800" u="sng" dirty="0">
                <a:hlinkClick r:id="rId5"/>
              </a:rPr>
              <a:t>://www.senate.umd.edu/system/files/resources/billDocuments/16-17-11/stage4/Presidential_Approval_16-17-11.pdf</a:t>
            </a:r>
            <a:r>
              <a:rPr lang="en-US" sz="1800" u="sng" dirty="0"/>
              <a:t> </a:t>
            </a:r>
            <a:endParaRPr lang="en-US" sz="1800" dirty="0"/>
          </a:p>
          <a:p>
            <a:pPr lvl="0"/>
            <a:r>
              <a:rPr lang="en-US" sz="1800" u="sng" dirty="0"/>
              <a:t>Chancellor Caret’s Letter on the presidential search</a:t>
            </a:r>
            <a:endParaRPr lang="en-US" sz="1800" dirty="0"/>
          </a:p>
          <a:p>
            <a:pPr indent="0">
              <a:buNone/>
            </a:pPr>
            <a:r>
              <a:rPr lang="en-US" sz="1800" u="sng" dirty="0">
                <a:hlinkClick r:id="rId6"/>
              </a:rPr>
              <a:t>https://www.senate.umd.edu/system/files/resources/MeetingMaterials/02052019/Chancellor_Letter_Presidential_Search.pdf</a:t>
            </a:r>
            <a:r>
              <a:rPr lang="en-US" sz="1800" dirty="0"/>
              <a:t> </a:t>
            </a:r>
          </a:p>
          <a:p>
            <a:r>
              <a:rPr lang="en-US" sz="1800" u="sng" dirty="0"/>
              <a:t>Resolution to Designate the Senate Chair to the Cabinet</a:t>
            </a:r>
            <a:br>
              <a:rPr lang="en-US" sz="1800" u="sng" dirty="0"/>
            </a:br>
            <a:r>
              <a:rPr lang="en-US" sz="1800" u="sng" dirty="0">
                <a:hlinkClick r:id="rId7"/>
              </a:rPr>
              <a:t>https://senate.umd.edu/system/files/resources/Resolutions/Resolution_Designating_SenateChair_to_Cabinet.pdf</a:t>
            </a:r>
            <a:endParaRPr lang="en-US" sz="1800" dirty="0"/>
          </a:p>
        </p:txBody>
      </p:sp>
    </p:spTree>
    <p:extLst>
      <p:ext uri="{BB962C8B-B14F-4D97-AF65-F5344CB8AC3E}">
        <p14:creationId xmlns:p14="http://schemas.microsoft.com/office/powerpoint/2010/main" val="1770407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4994556"/>
          </a:xfrm>
        </p:spPr>
        <p:txBody>
          <a:bodyPr>
            <a:normAutofit/>
          </a:bodyPr>
          <a:lstStyle/>
          <a:p>
            <a:pPr marL="0" indent="0">
              <a:lnSpc>
                <a:spcPct val="110000"/>
              </a:lnSpc>
              <a:spcBef>
                <a:spcPts val="1600"/>
              </a:spcBef>
              <a:buNone/>
            </a:pPr>
            <a:r>
              <a:rPr lang="en-US" u="sng" dirty="0"/>
              <a:t>Senate Chair’s Report</a:t>
            </a:r>
            <a:endParaRPr lang="en-US" dirty="0"/>
          </a:p>
          <a:p>
            <a:pPr lvl="0">
              <a:spcBef>
                <a:spcPts val="1800"/>
              </a:spcBef>
            </a:pPr>
            <a:r>
              <a:rPr lang="en-US" dirty="0"/>
              <a:t>Chair-Elect Lanford noted that Chair Walsh </a:t>
            </a:r>
            <a:r>
              <a:rPr lang="en-US" dirty="0" smtClean="0"/>
              <a:t>asked </a:t>
            </a:r>
            <a:r>
              <a:rPr lang="en-US" dirty="0"/>
              <a:t>her to lead the meeting because he had to attend to an urgent </a:t>
            </a:r>
            <a:r>
              <a:rPr lang="en-US" dirty="0" smtClean="0"/>
              <a:t>family issue</a:t>
            </a:r>
            <a:r>
              <a:rPr lang="en-US" dirty="0"/>
              <a:t>.</a:t>
            </a:r>
          </a:p>
          <a:p>
            <a:pPr lvl="0">
              <a:spcBef>
                <a:spcPts val="1800"/>
              </a:spcBef>
            </a:pPr>
            <a:r>
              <a:rPr lang="en-US" dirty="0"/>
              <a:t>Lanford reminded Senators that the Nominations Committee is in the process of generating slates of candidates to run for open positions on Senate-elected committees and councils, and that the committee is still </a:t>
            </a:r>
            <a:r>
              <a:rPr lang="en-US" dirty="0" smtClean="0"/>
              <a:t>seeking candidates</a:t>
            </a:r>
            <a:r>
              <a:rPr lang="en-US" dirty="0"/>
              <a:t>. Additional information is available on the Senate website.</a:t>
            </a:r>
          </a:p>
        </p:txBody>
      </p:sp>
    </p:spTree>
    <p:extLst>
      <p:ext uri="{BB962C8B-B14F-4D97-AF65-F5344CB8AC3E}">
        <p14:creationId xmlns:p14="http://schemas.microsoft.com/office/powerpoint/2010/main" val="420101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pPr marL="0" indent="0">
              <a:lnSpc>
                <a:spcPct val="110000"/>
              </a:lnSpc>
              <a:spcBef>
                <a:spcPts val="1600"/>
              </a:spcBef>
              <a:buNone/>
            </a:pPr>
            <a:r>
              <a:rPr lang="en-US" u="sng" dirty="0"/>
              <a:t>Senate Chair’s Report</a:t>
            </a:r>
            <a:endParaRPr lang="en-US" dirty="0"/>
          </a:p>
          <a:p>
            <a:pPr lvl="0">
              <a:spcBef>
                <a:spcPts val="1800"/>
              </a:spcBef>
            </a:pPr>
            <a:r>
              <a:rPr lang="en-US" dirty="0"/>
              <a:t>Lanford stated that Chancellor Caret would be on campus on March 7</a:t>
            </a:r>
            <a:r>
              <a:rPr lang="en-US" baseline="30000" dirty="0"/>
              <a:t>th</a:t>
            </a:r>
            <a:r>
              <a:rPr lang="en-US" dirty="0"/>
              <a:t> to launch the presidential search process and to meet with and hear from key constituent groups. </a:t>
            </a:r>
          </a:p>
          <a:p>
            <a:pPr lvl="0">
              <a:spcBef>
                <a:spcPts val="1800"/>
              </a:spcBef>
            </a:pPr>
            <a:r>
              <a:rPr lang="en-US" dirty="0"/>
              <a:t>She also noted that the Chancellor and Chair of the Board of Regents met with members of the Senate Executive Committee (SEC) several weeks ago, and that the Chancellor would be meeting with additional SEC members and Senate committee chairs during his visit to campus</a:t>
            </a:r>
            <a:r>
              <a:rPr lang="en-US" dirty="0" smtClean="0"/>
              <a:t>.</a:t>
            </a:r>
            <a:endParaRPr lang="en-US" dirty="0"/>
          </a:p>
        </p:txBody>
      </p:sp>
    </p:spTree>
    <p:extLst>
      <p:ext uri="{BB962C8B-B14F-4D97-AF65-F5344CB8AC3E}">
        <p14:creationId xmlns:p14="http://schemas.microsoft.com/office/powerpoint/2010/main" val="3772209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smtClean="0"/>
              <a:t>Resolution to Emphasize the University’s Principal Missions During the Search for a New President (Senate Document #18-19-30)</a:t>
            </a:r>
            <a:endParaRPr lang="en-US" dirty="0"/>
          </a:p>
          <a:p>
            <a:pPr lvl="0"/>
            <a:r>
              <a:rPr lang="en-US" dirty="0"/>
              <a:t>The Senate voted to move consideration of the resolution towards the end of the agenda. Because the Senate did not have enough </a:t>
            </a:r>
            <a:r>
              <a:rPr lang="en-US" dirty="0" smtClean="0"/>
              <a:t>time to conduct </a:t>
            </a:r>
            <a:r>
              <a:rPr lang="en-US" dirty="0"/>
              <a:t>all of its business, the resolution will be considered at the next Senate meeting.</a:t>
            </a:r>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PCC Proposal to </a:t>
            </a:r>
            <a:r>
              <a:rPr lang="en-US" u="sng" dirty="0" smtClean="0"/>
              <a:t>Rename the Ph.D. in “Health Services” to “Health Services Research” (Senate Document #18-19-23)</a:t>
            </a:r>
            <a:endParaRPr lang="en-US" dirty="0"/>
          </a:p>
          <a:p>
            <a:pPr lvl="0"/>
            <a:r>
              <a:rPr lang="en-US" dirty="0"/>
              <a:t>The Senate voted to approve </a:t>
            </a:r>
            <a:r>
              <a:rPr lang="en-US" dirty="0" smtClean="0"/>
              <a:t>the renaming of the program</a:t>
            </a:r>
            <a:r>
              <a:rPr lang="en-US" dirty="0"/>
              <a:t>.</a:t>
            </a:r>
          </a:p>
          <a:p>
            <a:pPr>
              <a:lnSpc>
                <a:spcPct val="110000"/>
              </a:lnSpc>
              <a:spcBef>
                <a:spcPts val="1600"/>
              </a:spcBef>
            </a:pPr>
            <a:endParaRPr lang="en-US" dirty="0"/>
          </a:p>
        </p:txBody>
      </p:sp>
    </p:spTree>
    <p:extLst>
      <p:ext uri="{BB962C8B-B14F-4D97-AF65-F5344CB8AC3E}">
        <p14:creationId xmlns:p14="http://schemas.microsoft.com/office/powerpoint/2010/main" val="1890257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a:t>
            </a:r>
            <a:r>
              <a:rPr lang="en-US" u="sng" dirty="0" smtClean="0"/>
              <a:t>Rename the Department of “Health Services Administration” to “Health Policy and Management” (Senate Document #18-19-24)</a:t>
            </a:r>
            <a:endParaRPr lang="en-US" dirty="0"/>
          </a:p>
          <a:p>
            <a:pPr lvl="0"/>
            <a:r>
              <a:rPr lang="en-US" dirty="0"/>
              <a:t>The Senate voted to approve the </a:t>
            </a:r>
            <a:r>
              <a:rPr lang="en-US" dirty="0" smtClean="0"/>
              <a:t>renaming of the department.</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smtClean="0"/>
              <a:t>Revisions to the A. James Clark School of Engineering Plan of Organization (Senate Document #16-17-14)</a:t>
            </a:r>
            <a:endParaRPr lang="en-US" dirty="0"/>
          </a:p>
          <a:p>
            <a:pPr lvl="0"/>
            <a:r>
              <a:rPr lang="en-US" dirty="0"/>
              <a:t>The Senate voted to approve the </a:t>
            </a:r>
            <a:r>
              <a:rPr lang="en-US" dirty="0" smtClean="0"/>
              <a:t>revised Plan of Organization.</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798558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smtClean="0"/>
              <a:t>Review of the Interim University of Maryland Procedures Related to Family and Medical Leave for Faculty (Senate Document #18-19-03)</a:t>
            </a:r>
            <a:endParaRPr lang="en-US" dirty="0"/>
          </a:p>
          <a:p>
            <a:pPr lvl="0"/>
            <a:r>
              <a:rPr lang="en-US" dirty="0"/>
              <a:t>The Senate voted to approve the </a:t>
            </a:r>
            <a:r>
              <a:rPr lang="en-US" dirty="0" smtClean="0"/>
              <a:t>revised faculty procedures.</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890483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MARCH 6, 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smtClean="0"/>
              <a:t>Review of the Interim University of Maryland Procedures Related to Family and Medical Leave for Nonexempt and Exempt Staff Employees (Senate Document #18-19-04)</a:t>
            </a:r>
            <a:endParaRPr lang="en-US" dirty="0"/>
          </a:p>
          <a:p>
            <a:pPr lvl="0"/>
            <a:r>
              <a:rPr lang="en-US" dirty="0"/>
              <a:t>The Senate voted to approve the </a:t>
            </a:r>
            <a:r>
              <a:rPr lang="en-US" dirty="0" smtClean="0"/>
              <a:t>revised staff procedures.</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1535337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785</TotalTime>
  <Words>1037</Words>
  <Application>Microsoft Office PowerPoint</Application>
  <PresentationFormat>Widescreen</PresentationFormat>
  <Paragraphs>200</Paragraphs>
  <Slides>18</Slides>
  <Notes>17</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18</vt:i4>
      </vt:variant>
    </vt:vector>
  </HeadingPairs>
  <TitlesOfParts>
    <vt:vector size="38"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Summary</vt:lpstr>
      <vt:lpstr>Summary</vt:lpstr>
      <vt:lpstr>Summary</vt:lpstr>
      <vt:lpstr>Summary</vt:lpstr>
      <vt:lpstr>Summary</vt:lpstr>
      <vt:lpstr>Summary</vt:lpstr>
      <vt:lpstr>Relevant Links</vt:lpstr>
      <vt:lpstr>Relevant Links</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89</cp:revision>
  <dcterms:created xsi:type="dcterms:W3CDTF">2017-09-04T22:41:22Z</dcterms:created>
  <dcterms:modified xsi:type="dcterms:W3CDTF">2019-03-13T19:33:33Z</dcterms:modified>
</cp:coreProperties>
</file>