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119" d="100"/>
          <a:sy n="119" d="100"/>
        </p:scale>
        <p:origin x="108" y="4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defRPr/>
            </a:lvl1pPr>
          </a:lstStyle>
          <a:p>
            <a:pPr>
              <a:defRPr/>
            </a:pPr>
            <a:fld id="{F8C0198D-3C46-4A2B-B461-4A8E5C2DC5E0}"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E6DD169-3F6A-4CF9-8B4E-1C4B7C747215}" type="slidenum">
              <a:rPr lang="en-US" altLang="en-US"/>
              <a:pPr/>
              <a:t>‹#›</a:t>
            </a:fld>
            <a:endParaRPr lang="en-US" altLang="en-US"/>
          </a:p>
        </p:txBody>
      </p:sp>
    </p:spTree>
    <p:extLst>
      <p:ext uri="{BB962C8B-B14F-4D97-AF65-F5344CB8AC3E}">
        <p14:creationId xmlns:p14="http://schemas.microsoft.com/office/powerpoint/2010/main" val="4043558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5F9FC709-0061-43B7-9C1F-B91E6CDB2A2A}"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9053CB2-DC21-4EE5-83C5-7D6FD35EDB34}" type="slidenum">
              <a:rPr lang="en-US" altLang="en-US"/>
              <a:pPr/>
              <a:t>‹#›</a:t>
            </a:fld>
            <a:endParaRPr lang="en-US" altLang="en-US"/>
          </a:p>
        </p:txBody>
      </p:sp>
    </p:spTree>
    <p:extLst>
      <p:ext uri="{BB962C8B-B14F-4D97-AF65-F5344CB8AC3E}">
        <p14:creationId xmlns:p14="http://schemas.microsoft.com/office/powerpoint/2010/main" val="36940916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9EFB1EDE-1F02-4A95-B7B8-06E9C4674C8E}"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DBFE372C-3FCB-4C70-89D3-9DF8DFA64867}" type="slidenum">
              <a:rPr lang="en-US" altLang="en-US"/>
              <a:pPr/>
              <a:t>‹#›</a:t>
            </a:fld>
            <a:endParaRPr lang="en-US" altLang="en-US"/>
          </a:p>
        </p:txBody>
      </p:sp>
    </p:spTree>
    <p:extLst>
      <p:ext uri="{BB962C8B-B14F-4D97-AF65-F5344CB8AC3E}">
        <p14:creationId xmlns:p14="http://schemas.microsoft.com/office/powerpoint/2010/main" val="271363428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an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type="body"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201C263F-D180-40F6-91A8-D824642F2897}"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457CEF7C-0302-409C-94BF-15B20F139E96}" type="slidenum">
              <a:rPr lang="en-US" altLang="en-US"/>
              <a:pPr/>
              <a:t>‹#›</a:t>
            </a:fld>
            <a:endParaRPr lang="en-US" altLang="en-US"/>
          </a:p>
        </p:txBody>
      </p:sp>
    </p:spTree>
    <p:extLst>
      <p:ext uri="{BB962C8B-B14F-4D97-AF65-F5344CB8AC3E}">
        <p14:creationId xmlns:p14="http://schemas.microsoft.com/office/powerpoint/2010/main" val="2805976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fld id="{28A167E3-B4E3-4DB1-B3EC-53E74D17D051}"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5266FF7D-D913-4A6E-9E19-93965CF350EB}" type="slidenum">
              <a:rPr lang="en-US" altLang="en-US"/>
              <a:pPr/>
              <a:t>‹#›</a:t>
            </a:fld>
            <a:endParaRPr lang="en-US" altLang="en-US"/>
          </a:p>
        </p:txBody>
      </p:sp>
    </p:spTree>
    <p:extLst>
      <p:ext uri="{BB962C8B-B14F-4D97-AF65-F5344CB8AC3E}">
        <p14:creationId xmlns:p14="http://schemas.microsoft.com/office/powerpoint/2010/main" val="39916312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976AC020-694C-48E0-9513-5397B890F9E9}"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lvl1pPr>
              <a:defRPr/>
            </a:lvl1pPr>
          </a:lstStyle>
          <a:p>
            <a:fld id="{16941EC9-ACBC-4496-BFFF-3CAA17BB4117}" type="slidenum">
              <a:rPr lang="en-US" altLang="en-US"/>
              <a:pPr/>
              <a:t>‹#›</a:t>
            </a:fld>
            <a:endParaRPr lang="en-US" altLang="en-US"/>
          </a:p>
        </p:txBody>
      </p:sp>
    </p:spTree>
    <p:extLst>
      <p:ext uri="{BB962C8B-B14F-4D97-AF65-F5344CB8AC3E}">
        <p14:creationId xmlns:p14="http://schemas.microsoft.com/office/powerpoint/2010/main" val="3961651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fld id="{F0C9A46E-60EE-470B-8FAD-957CF476B55B}" type="datetimeFigureOut">
              <a:rPr lang="en-US">
                <a:solidFill>
                  <a:prstClr val="black">
                    <a:tint val="75000"/>
                  </a:prstClr>
                </a:solidFill>
              </a:rPr>
              <a:pPr>
                <a:defRPr/>
              </a:pPr>
              <a:t>3/15/2017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7E29B53C-2AD3-4683-9EA1-2A8C85B246B1}" type="slidenum">
              <a:rPr lang="en-US" altLang="en-US"/>
              <a:pPr/>
              <a:t>‹#›</a:t>
            </a:fld>
            <a:endParaRPr lang="en-US" altLang="en-US"/>
          </a:p>
        </p:txBody>
      </p:sp>
    </p:spTree>
    <p:extLst>
      <p:ext uri="{BB962C8B-B14F-4D97-AF65-F5344CB8AC3E}">
        <p14:creationId xmlns:p14="http://schemas.microsoft.com/office/powerpoint/2010/main" val="408709878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fld id="{4792E4B3-A5A5-4FD2-922F-79BA67083C67}" type="datetimeFigureOut">
              <a:rPr lang="en-US">
                <a:solidFill>
                  <a:prstClr val="black">
                    <a:tint val="75000"/>
                  </a:prstClr>
                </a:solidFill>
              </a:rPr>
              <a:pPr>
                <a:defRPr/>
              </a:pPr>
              <a:t>3/15/2017</a:t>
            </a:fld>
            <a:endParaRPr lang="en-US">
              <a:solidFill>
                <a:prstClr val="black">
                  <a:tint val="75000"/>
                </a:prstClr>
              </a:solidFill>
            </a:endParaRPr>
          </a:p>
        </p:txBody>
      </p:sp>
      <p:sp>
        <p:nvSpPr>
          <p:cNvPr id="8"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EA73B725-165F-4CB6-827B-E44C5F845614}" type="slidenum">
              <a:rPr lang="en-US" altLang="en-US"/>
              <a:pPr/>
              <a:t>‹#›</a:t>
            </a:fld>
            <a:endParaRPr lang="en-US" altLang="en-US"/>
          </a:p>
        </p:txBody>
      </p:sp>
    </p:spTree>
    <p:extLst>
      <p:ext uri="{BB962C8B-B14F-4D97-AF65-F5344CB8AC3E}">
        <p14:creationId xmlns:p14="http://schemas.microsoft.com/office/powerpoint/2010/main" val="16046788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fld id="{A0862CBA-2531-47E7-B6F1-A27EA1E3C81E}" type="datetimeFigureOut">
              <a:rPr lang="en-US">
                <a:solidFill>
                  <a:prstClr val="black">
                    <a:tint val="75000"/>
                  </a:prstClr>
                </a:solidFill>
              </a:rPr>
              <a:pPr>
                <a:defRPr/>
              </a:pPr>
              <a:t>3/15/2017</a:t>
            </a:fld>
            <a:endParaRPr lang="en-US">
              <a:solidFill>
                <a:prstClr val="black">
                  <a:tint val="75000"/>
                </a:prstClr>
              </a:solidFill>
            </a:endParaRPr>
          </a:p>
        </p:txBody>
      </p:sp>
      <p:sp>
        <p:nvSpPr>
          <p:cNvPr id="4"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5" name="Slide Number Placeholder 5"/>
          <p:cNvSpPr>
            <a:spLocks noGrp="1"/>
          </p:cNvSpPr>
          <p:nvPr>
            <p:ph type="sldNum" sz="quarter" idx="12"/>
          </p:nvPr>
        </p:nvSpPr>
        <p:spPr/>
        <p:txBody>
          <a:bodyPr/>
          <a:lstStyle>
            <a:lvl1pPr>
              <a:defRPr/>
            </a:lvl1pPr>
          </a:lstStyle>
          <a:p>
            <a:fld id="{8D572F28-3E87-4097-B06D-EA765E8DBF3F}" type="slidenum">
              <a:rPr lang="en-US" altLang="en-US"/>
              <a:pPr/>
              <a:t>‹#›</a:t>
            </a:fld>
            <a:endParaRPr lang="en-US" altLang="en-US"/>
          </a:p>
        </p:txBody>
      </p:sp>
    </p:spTree>
    <p:extLst>
      <p:ext uri="{BB962C8B-B14F-4D97-AF65-F5344CB8AC3E}">
        <p14:creationId xmlns:p14="http://schemas.microsoft.com/office/powerpoint/2010/main" val="2814196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9DBCF740-AC2F-46E8-BE87-B003971354B0}" type="datetimeFigureOut">
              <a:rPr lang="en-US">
                <a:solidFill>
                  <a:prstClr val="black">
                    <a:tint val="75000"/>
                  </a:prstClr>
                </a:solidFill>
              </a:rPr>
              <a:pPr>
                <a:defRPr/>
              </a:pPr>
              <a:t>3/15/2017</a:t>
            </a:fld>
            <a:endParaRPr lang="en-US">
              <a:solidFill>
                <a:prstClr val="black">
                  <a:tint val="75000"/>
                </a:prstClr>
              </a:solidFill>
            </a:endParaRPr>
          </a:p>
        </p:txBody>
      </p:sp>
      <p:sp>
        <p:nvSpPr>
          <p:cNvPr id="3"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4" name="Slide Number Placeholder 5"/>
          <p:cNvSpPr>
            <a:spLocks noGrp="1"/>
          </p:cNvSpPr>
          <p:nvPr>
            <p:ph type="sldNum" sz="quarter" idx="12"/>
          </p:nvPr>
        </p:nvSpPr>
        <p:spPr/>
        <p:txBody>
          <a:bodyPr/>
          <a:lstStyle>
            <a:lvl1pPr>
              <a:defRPr/>
            </a:lvl1pPr>
          </a:lstStyle>
          <a:p>
            <a:fld id="{119258DE-F851-45D8-A6DD-0FC853268D93}" type="slidenum">
              <a:rPr lang="en-US" altLang="en-US"/>
              <a:pPr/>
              <a:t>‹#›</a:t>
            </a:fld>
            <a:endParaRPr lang="en-US" altLang="en-US"/>
          </a:p>
        </p:txBody>
      </p:sp>
    </p:spTree>
    <p:extLst>
      <p:ext uri="{BB962C8B-B14F-4D97-AF65-F5344CB8AC3E}">
        <p14:creationId xmlns:p14="http://schemas.microsoft.com/office/powerpoint/2010/main" val="27861353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A81BB41A-213C-4829-AE2D-F9FC91884FB7}" type="datetimeFigureOut">
              <a:rPr lang="en-US">
                <a:solidFill>
                  <a:prstClr val="black">
                    <a:tint val="75000"/>
                  </a:prstClr>
                </a:solidFill>
              </a:rPr>
              <a:pPr>
                <a:defRPr/>
              </a:pPr>
              <a:t>3/15/2017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43CC8459-7874-4923-AC13-36B307FD76EB}" type="slidenum">
              <a:rPr lang="en-US" altLang="en-US"/>
              <a:pPr/>
              <a:t>‹#›</a:t>
            </a:fld>
            <a:endParaRPr lang="en-US" altLang="en-US"/>
          </a:p>
        </p:txBody>
      </p:sp>
    </p:spTree>
    <p:extLst>
      <p:ext uri="{BB962C8B-B14F-4D97-AF65-F5344CB8AC3E}">
        <p14:creationId xmlns:p14="http://schemas.microsoft.com/office/powerpoint/2010/main" val="16290355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3EA293C-0D2A-49A9-9646-7E68EC40326F}" type="datetimeFigureOut">
              <a:rPr lang="en-US">
                <a:solidFill>
                  <a:prstClr val="black">
                    <a:tint val="75000"/>
                  </a:prstClr>
                </a:solidFill>
              </a:rPr>
              <a:pPr>
                <a:defRPr/>
              </a:pPr>
              <a:t>3/15/2017</a:t>
            </a:fld>
            <a:endParaRPr lang="en-U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n-U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BB59938F-E31E-459B-A078-48E7E0327EE8}" type="slidenum">
              <a:rPr lang="en-US" altLang="en-US"/>
              <a:pPr/>
              <a:t>‹#›</a:t>
            </a:fld>
            <a:endParaRPr lang="en-US" altLang="en-US"/>
          </a:p>
        </p:txBody>
      </p:sp>
    </p:spTree>
    <p:extLst>
      <p:ext uri="{BB962C8B-B14F-4D97-AF65-F5344CB8AC3E}">
        <p14:creationId xmlns:p14="http://schemas.microsoft.com/office/powerpoint/2010/main" val="1344237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6"/>
          <p:cNvPicPr>
            <a:picLocks noChangeAspect="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31750" y="0"/>
            <a:ext cx="12223750" cy="2030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27" name="Title Placeholder 1"/>
          <p:cNvSpPr>
            <a:spLocks noGrp="1"/>
          </p:cNvSpPr>
          <p:nvPr>
            <p:ph type="title"/>
          </p:nvPr>
        </p:nvSpPr>
        <p:spPr bwMode="auto">
          <a:xfrm>
            <a:off x="838200" y="365125"/>
            <a:ext cx="10515600" cy="1325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838200" y="1825625"/>
            <a:ext cx="10515600" cy="4351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AE28A136-E0C4-45B4-B547-B80A55713D0E}" type="datetimeFigureOut">
              <a:rPr lang="en-US">
                <a:solidFill>
                  <a:prstClr val="black">
                    <a:tint val="75000"/>
                  </a:prstClr>
                </a:solidFill>
              </a:rPr>
              <a:pPr>
                <a:defRPr/>
              </a:pPr>
              <a:t>3/15/2017</a:t>
            </a:fld>
            <a:endParaRPr lang="en-US">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pPr fontAlgn="base">
              <a:spcBef>
                <a:spcPct val="0"/>
              </a:spcBef>
              <a:spcAft>
                <a:spcPct val="0"/>
              </a:spcAft>
            </a:pPr>
            <a:fld id="{86D18BAD-BDF4-450E-BB94-3E93114440DD}" type="slidenum">
              <a:rPr lang="en-US" altLang="en-US">
                <a:cs typeface="Arial" panose="020B0604020202020204" pitchFamily="34" charset="0"/>
              </a:rPr>
              <a:pPr fontAlgn="base">
                <a:spcBef>
                  <a:spcPct val="0"/>
                </a:spcBef>
                <a:spcAft>
                  <a:spcPct val="0"/>
                </a:spcAft>
              </a:pPr>
              <a:t>‹#›</a:t>
            </a:fld>
            <a:endParaRPr lang="en-US" altLang="en-US">
              <a:cs typeface="Arial" panose="020B0604020202020204" pitchFamily="34" charset="0"/>
            </a:endParaRPr>
          </a:p>
        </p:txBody>
      </p:sp>
      <p:pic>
        <p:nvPicPr>
          <p:cNvPr id="1032" name="Picture 7"/>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79375" y="106363"/>
            <a:ext cx="1211263" cy="11842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1033" name="TextBox 8"/>
          <p:cNvSpPr txBox="1">
            <a:spLocks noChangeArrowheads="1"/>
          </p:cNvSpPr>
          <p:nvPr userDrawn="1"/>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ctr" fontAlgn="base">
              <a:spcBef>
                <a:spcPct val="0"/>
              </a:spcBef>
              <a:spcAft>
                <a:spcPct val="0"/>
              </a:spcAft>
              <a:defRPr/>
            </a:pPr>
            <a:r>
              <a:rPr lang="en-US" altLang="en-US" sz="2800" smtClean="0">
                <a:solidFill>
                  <a:prstClr val="white"/>
                </a:solidFill>
                <a:latin typeface="Arial Black" pitchFamily="34" charset="0"/>
                <a:ea typeface="Arial Black" pitchFamily="34" charset="0"/>
                <a:cs typeface="Arial Black" pitchFamily="34" charset="0"/>
              </a:rPr>
              <a:t>University Senate</a:t>
            </a:r>
          </a:p>
        </p:txBody>
      </p:sp>
    </p:spTree>
    <p:extLst>
      <p:ext uri="{BB962C8B-B14F-4D97-AF65-F5344CB8AC3E}">
        <p14:creationId xmlns:p14="http://schemas.microsoft.com/office/powerpoint/2010/main" val="373691989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l" rtl="0" eaLnBrk="0" fontAlgn="base" hangingPunct="0">
        <a:lnSpc>
          <a:spcPct val="90000"/>
        </a:lnSpc>
        <a:spcBef>
          <a:spcPct val="0"/>
        </a:spcBef>
        <a:spcAft>
          <a:spcPct val="0"/>
        </a:spcAft>
        <a:defRPr sz="4400" kern="1200">
          <a:solidFill>
            <a:schemeClr val="tx1"/>
          </a:solidFill>
          <a:latin typeface="+mj-lt"/>
          <a:ea typeface="+mj-ea"/>
          <a:cs typeface="+mj-cs"/>
        </a:defRPr>
      </a:lvl1pPr>
      <a:lvl2pPr algn="l" rtl="0" eaLnBrk="0" fontAlgn="base" hangingPunct="0">
        <a:lnSpc>
          <a:spcPct val="90000"/>
        </a:lnSpc>
        <a:spcBef>
          <a:spcPct val="0"/>
        </a:spcBef>
        <a:spcAft>
          <a:spcPct val="0"/>
        </a:spcAft>
        <a:defRPr sz="4400">
          <a:solidFill>
            <a:schemeClr val="tx1"/>
          </a:solidFill>
          <a:latin typeface="Calibri Light" pitchFamily="34" charset="0"/>
        </a:defRPr>
      </a:lvl2pPr>
      <a:lvl3pPr algn="l" rtl="0" eaLnBrk="0" fontAlgn="base" hangingPunct="0">
        <a:lnSpc>
          <a:spcPct val="90000"/>
        </a:lnSpc>
        <a:spcBef>
          <a:spcPct val="0"/>
        </a:spcBef>
        <a:spcAft>
          <a:spcPct val="0"/>
        </a:spcAft>
        <a:defRPr sz="4400">
          <a:solidFill>
            <a:schemeClr val="tx1"/>
          </a:solidFill>
          <a:latin typeface="Calibri Light" pitchFamily="34" charset="0"/>
        </a:defRPr>
      </a:lvl3pPr>
      <a:lvl4pPr algn="l" rtl="0" eaLnBrk="0" fontAlgn="base" hangingPunct="0">
        <a:lnSpc>
          <a:spcPct val="90000"/>
        </a:lnSpc>
        <a:spcBef>
          <a:spcPct val="0"/>
        </a:spcBef>
        <a:spcAft>
          <a:spcPct val="0"/>
        </a:spcAft>
        <a:defRPr sz="4400">
          <a:solidFill>
            <a:schemeClr val="tx1"/>
          </a:solidFill>
          <a:latin typeface="Calibri Light" pitchFamily="34" charset="0"/>
        </a:defRPr>
      </a:lvl4pPr>
      <a:lvl5pPr algn="l" rtl="0" eaLnBrk="0" fontAlgn="base" hangingPunct="0">
        <a:lnSpc>
          <a:spcPct val="90000"/>
        </a:lnSpc>
        <a:spcBef>
          <a:spcPct val="0"/>
        </a:spcBef>
        <a:spcAft>
          <a:spcPct val="0"/>
        </a:spcAft>
        <a:defRPr sz="4400">
          <a:solidFill>
            <a:schemeClr val="tx1"/>
          </a:solidFill>
          <a:latin typeface="Calibri Light" pitchFamily="34" charset="0"/>
        </a:defRPr>
      </a:lvl5pPr>
      <a:lvl6pPr marL="457200" algn="l" rtl="0" fontAlgn="base">
        <a:lnSpc>
          <a:spcPct val="90000"/>
        </a:lnSpc>
        <a:spcBef>
          <a:spcPct val="0"/>
        </a:spcBef>
        <a:spcAft>
          <a:spcPct val="0"/>
        </a:spcAft>
        <a:defRPr sz="4400">
          <a:solidFill>
            <a:schemeClr val="tx1"/>
          </a:solidFill>
          <a:latin typeface="Calibri Light" pitchFamily="34" charset="0"/>
        </a:defRPr>
      </a:lvl6pPr>
      <a:lvl7pPr marL="914400" algn="l" rtl="0" fontAlgn="base">
        <a:lnSpc>
          <a:spcPct val="90000"/>
        </a:lnSpc>
        <a:spcBef>
          <a:spcPct val="0"/>
        </a:spcBef>
        <a:spcAft>
          <a:spcPct val="0"/>
        </a:spcAft>
        <a:defRPr sz="4400">
          <a:solidFill>
            <a:schemeClr val="tx1"/>
          </a:solidFill>
          <a:latin typeface="Calibri Light" pitchFamily="34" charset="0"/>
        </a:defRPr>
      </a:lvl7pPr>
      <a:lvl8pPr marL="1371600" algn="l" rtl="0" fontAlgn="base">
        <a:lnSpc>
          <a:spcPct val="90000"/>
        </a:lnSpc>
        <a:spcBef>
          <a:spcPct val="0"/>
        </a:spcBef>
        <a:spcAft>
          <a:spcPct val="0"/>
        </a:spcAft>
        <a:defRPr sz="4400">
          <a:solidFill>
            <a:schemeClr val="tx1"/>
          </a:solidFill>
          <a:latin typeface="Calibri Light" pitchFamily="34" charset="0"/>
        </a:defRPr>
      </a:lvl8pPr>
      <a:lvl9pPr marL="1828800" algn="l" rtl="0" fontAlgn="base">
        <a:lnSpc>
          <a:spcPct val="90000"/>
        </a:lnSpc>
        <a:spcBef>
          <a:spcPct val="0"/>
        </a:spcBef>
        <a:spcAft>
          <a:spcPct val="0"/>
        </a:spcAft>
        <a:defRPr sz="4400">
          <a:solidFill>
            <a:schemeClr val="tx1"/>
          </a:solidFill>
          <a:latin typeface="Calibri Light" pitchFamily="34" charset="0"/>
        </a:defRPr>
      </a:lvl9pPr>
    </p:titleStyle>
    <p:bodyStyle>
      <a:lvl1pPr marL="228600" indent="-228600" algn="l" rtl="0" eaLnBrk="0" fontAlgn="base" hangingPunct="0">
        <a:lnSpc>
          <a:spcPct val="90000"/>
        </a:lnSpc>
        <a:spcBef>
          <a:spcPts val="1000"/>
        </a:spcBef>
        <a:spcAft>
          <a:spcPct val="0"/>
        </a:spcAft>
        <a:buFont typeface="Arial" panose="020B0604020202020204" pitchFamily="34" charset="0"/>
        <a:buChar char="•"/>
        <a:defRPr sz="2800" kern="1200">
          <a:solidFill>
            <a:schemeClr val="tx1"/>
          </a:solidFill>
          <a:latin typeface="Arial"/>
          <a:ea typeface="+mn-ea"/>
          <a:cs typeface="Arial"/>
        </a:defRPr>
      </a:lvl1pPr>
      <a:lvl2pPr marL="685800" indent="-228600" algn="l" rtl="0" eaLnBrk="0" fontAlgn="base" hangingPunct="0">
        <a:lnSpc>
          <a:spcPct val="90000"/>
        </a:lnSpc>
        <a:spcBef>
          <a:spcPts val="500"/>
        </a:spcBef>
        <a:spcAft>
          <a:spcPct val="0"/>
        </a:spcAft>
        <a:buFont typeface="Arial" panose="020B0604020202020204" pitchFamily="34" charset="0"/>
        <a:buChar char="•"/>
        <a:defRPr sz="2400" kern="1200">
          <a:solidFill>
            <a:schemeClr val="tx1"/>
          </a:solidFill>
          <a:latin typeface="Arial"/>
          <a:ea typeface="+mn-ea"/>
          <a:cs typeface="Arial"/>
        </a:defRPr>
      </a:lvl2pPr>
      <a:lvl3pPr marL="1143000" indent="-228600" algn="l" rtl="0" eaLnBrk="0" fontAlgn="base" hangingPunct="0">
        <a:lnSpc>
          <a:spcPct val="90000"/>
        </a:lnSpc>
        <a:spcBef>
          <a:spcPts val="500"/>
        </a:spcBef>
        <a:spcAft>
          <a:spcPct val="0"/>
        </a:spcAft>
        <a:buFont typeface="Arial" panose="020B0604020202020204" pitchFamily="34" charset="0"/>
        <a:buChar char="•"/>
        <a:defRPr sz="2000" kern="1200">
          <a:solidFill>
            <a:schemeClr val="tx1"/>
          </a:solidFill>
          <a:latin typeface="Arial"/>
          <a:ea typeface="+mn-ea"/>
          <a:cs typeface="Arial"/>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Arial"/>
          <a:ea typeface="+mn-ea"/>
          <a:cs typeface="Arial"/>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enate.umd.edu/committees/nomcomm/index.cfm" TargetMode="External"/><Relationship Id="rId2" Type="http://schemas.openxmlformats.org/officeDocument/2006/relationships/hyperlink" Target="http://pub.lucidpress.com/SenateMar17/" TargetMode="External"/><Relationship Id="rId1" Type="http://schemas.openxmlformats.org/officeDocument/2006/relationships/slideLayout" Target="../slideLayouts/slideLayout2.xml"/><Relationship Id="rId4" Type="http://schemas.openxmlformats.org/officeDocument/2006/relationships/hyperlink" Target="https://senate.umd.edu/news/archives/2017CallForNominees.cfm" TargetMode="External"/></Relationships>
</file>

<file path=ppt/slides/_rels/slide4.xml.rels><?xml version="1.0" encoding="UTF-8" standalone="yes"?>
<Relationships xmlns="http://schemas.openxmlformats.org/package/2006/relationships"><Relationship Id="rId3" Type="http://schemas.openxmlformats.org/officeDocument/2006/relationships/hyperlink" Target="https://senate.umd.edu/sms/index.cfm?event=publicViewBill&amp;billId=591&amp;context=c" TargetMode="External"/><Relationship Id="rId2" Type="http://schemas.openxmlformats.org/officeDocument/2006/relationships/hyperlink" Target="https://senate.umd.edu/sms/index.cfm?event=publicViewBill&amp;billId=609&amp;context=c" TargetMode="External"/><Relationship Id="rId1" Type="http://schemas.openxmlformats.org/officeDocument/2006/relationships/slideLayout" Target="../slideLayouts/slideLayout2.xml"/><Relationship Id="rId4" Type="http://schemas.openxmlformats.org/officeDocument/2006/relationships/hyperlink" Target="https://senate.umd.edu/sms/index.cfm?event=publicViewBill&amp;billId=595&amp;context=c"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senate.umd.edu/sms/index.cfm?event=publicViewBill&amp;billId=608&amp;context=c" TargetMode="External"/><Relationship Id="rId2" Type="http://schemas.openxmlformats.org/officeDocument/2006/relationships/hyperlink" Target="https://senate.umd.edu/sms/index.cfm?event=publicViewBill&amp;billId=598&amp;context=c"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senate.umd.edu/meetings/materials/2016to2017/030817/2017_COI_Senate.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senate.umd.edu/meetings/materials/2016to2017/030817/Giving_Day_Senate_Meeting.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enate.umd.edu/sms/index.cfm?event=publicViewBill&amp;billId=608" TargetMode="External"/><Relationship Id="rId3" Type="http://schemas.openxmlformats.org/officeDocument/2006/relationships/hyperlink" Target="https://senate.umd.edu/news/archives/2017CallForNominees.cfm" TargetMode="External"/><Relationship Id="rId7" Type="http://schemas.openxmlformats.org/officeDocument/2006/relationships/hyperlink" Target="https://senate.umd.edu/sms/index.cfm?event=publicViewBill&amp;billId=598" TargetMode="External"/><Relationship Id="rId2" Type="http://schemas.openxmlformats.org/officeDocument/2006/relationships/hyperlink" Target="http://pub.lucidpress.com/SenateMar17/" TargetMode="External"/><Relationship Id="rId1" Type="http://schemas.openxmlformats.org/officeDocument/2006/relationships/slideLayout" Target="../slideLayouts/slideLayout2.xml"/><Relationship Id="rId6" Type="http://schemas.openxmlformats.org/officeDocument/2006/relationships/hyperlink" Target="https://senate.umd.edu/sms/index.cfm?event=publicViewBill&amp;billId=595" TargetMode="External"/><Relationship Id="rId5" Type="http://schemas.openxmlformats.org/officeDocument/2006/relationships/hyperlink" Target="https://senate.umd.edu/sms/index.cfm?event=publicViewBill&amp;billId=591" TargetMode="External"/><Relationship Id="rId10" Type="http://schemas.openxmlformats.org/officeDocument/2006/relationships/hyperlink" Target="https://senate.umd.edu/meetings/materials/2016to2017/030817/Giving_Day_Senate_Meeting.pdf" TargetMode="External"/><Relationship Id="rId4" Type="http://schemas.openxmlformats.org/officeDocument/2006/relationships/hyperlink" Target="https://senate.umd.edu/sms/index.cfm?event=publicViewBill&amp;billId=609" TargetMode="External"/><Relationship Id="rId9" Type="http://schemas.openxmlformats.org/officeDocument/2006/relationships/hyperlink" Target="https://senate.umd.edu/meetings/materials/2016to2017/030817/2017_COI_Senate.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1524000" y="1957388"/>
            <a:ext cx="9144000" cy="1552575"/>
          </a:xfrm>
        </p:spPr>
        <p:txBody>
          <a:bodyPr/>
          <a:lstStyle/>
          <a:p>
            <a:pPr eaLnBrk="1" hangingPunct="1"/>
            <a:r>
              <a:rPr lang="en-US" altLang="en-US" sz="8800" dirty="0" smtClean="0">
                <a:latin typeface="Avenir Black"/>
                <a:ea typeface="Avenir Black"/>
                <a:cs typeface="Avenir Black"/>
              </a:rPr>
              <a:t>Senate Meeting Summary</a:t>
            </a:r>
          </a:p>
        </p:txBody>
      </p:sp>
      <p:sp>
        <p:nvSpPr>
          <p:cNvPr id="2051" name="Subtitle 2"/>
          <p:cNvSpPr>
            <a:spLocks noGrp="1"/>
          </p:cNvSpPr>
          <p:nvPr>
            <p:ph type="subTitle" idx="1"/>
          </p:nvPr>
        </p:nvSpPr>
        <p:spPr>
          <a:xfrm>
            <a:off x="1428750" y="3463925"/>
            <a:ext cx="9144000" cy="1139825"/>
          </a:xfrm>
        </p:spPr>
        <p:txBody>
          <a:bodyPr/>
          <a:lstStyle/>
          <a:p>
            <a:pPr eaLnBrk="1" hangingPunct="1"/>
            <a:r>
              <a:rPr lang="en-US" altLang="en-US" sz="5400" dirty="0" smtClean="0">
                <a:solidFill>
                  <a:srgbClr val="E03A3E"/>
                </a:solidFill>
                <a:latin typeface="Avenir Black"/>
                <a:ea typeface="Avenir Black"/>
                <a:cs typeface="Avenir Black"/>
              </a:rPr>
              <a:t>March 8, 2017</a:t>
            </a:r>
            <a:endParaRPr lang="en-US" altLang="en-US" sz="5400" dirty="0" smtClean="0">
              <a:solidFill>
                <a:srgbClr val="E03A3E"/>
              </a:solidFill>
              <a:latin typeface="Avenir Black"/>
              <a:ea typeface="Avenir Black"/>
              <a:cs typeface="Avenir Black"/>
            </a:endParaRPr>
          </a:p>
        </p:txBody>
      </p:sp>
      <p:sp>
        <p:nvSpPr>
          <p:cNvPr id="2052" name="TextBox 8"/>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0304382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Special Order:  Presidential Briefing</a:t>
            </a:r>
            <a:endParaRPr lang="en-US" sz="2400" dirty="0"/>
          </a:p>
          <a:p>
            <a:pPr lvl="1"/>
            <a:r>
              <a:rPr lang="en-US" dirty="0"/>
              <a:t>President </a:t>
            </a:r>
            <a:r>
              <a:rPr lang="en-US" dirty="0" err="1"/>
              <a:t>Loh</a:t>
            </a:r>
            <a:r>
              <a:rPr lang="en-US" dirty="0"/>
              <a:t> spoke about budget cuts to the University for FY18 and stated that these cuts have more than a monetary impact. He added that the University is dealing with a fundamental threat to the core values of higher education.</a:t>
            </a:r>
            <a:endParaRPr lang="en-US" sz="2000" dirty="0"/>
          </a:p>
          <a:p>
            <a:pPr lvl="1"/>
            <a:r>
              <a:rPr lang="en-US" dirty="0"/>
              <a:t>President </a:t>
            </a:r>
            <a:r>
              <a:rPr lang="en-US" dirty="0" err="1"/>
              <a:t>Loh</a:t>
            </a:r>
            <a:r>
              <a:rPr lang="en-US" dirty="0"/>
              <a:t> also noted that repealing the Affordable Care Act would negatively affect the budget for the State of Maryland, which could also lead to layoffs and a decrease in state revenues.</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2161985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Senate Chair’s Report</a:t>
            </a:r>
            <a:endParaRPr lang="en-US" sz="2400" dirty="0"/>
          </a:p>
          <a:p>
            <a:pPr lvl="1"/>
            <a:r>
              <a:rPr lang="en-US" dirty="0"/>
              <a:t>The Senate Chair spoke about the importance of philanthropy and giving back to the University. He also emphasized the importance of growing the University’s endowment and showed how our endowment was comparatively much smaller than the other Big Ten institutions. For the full text of his remarks, please see the </a:t>
            </a:r>
            <a:r>
              <a:rPr lang="en-US" u="sng" dirty="0">
                <a:hlinkClick r:id="rId2"/>
              </a:rPr>
              <a:t>March Senate Newsletter</a:t>
            </a:r>
            <a:r>
              <a:rPr lang="en-US" dirty="0"/>
              <a:t>.</a:t>
            </a:r>
            <a:endParaRPr lang="en-US" sz="2000" dirty="0"/>
          </a:p>
          <a:p>
            <a:pPr lvl="1"/>
            <a:r>
              <a:rPr lang="en-US" dirty="0"/>
              <a:t>The </a:t>
            </a:r>
            <a:r>
              <a:rPr lang="en-US" u="sng" dirty="0">
                <a:hlinkClick r:id="rId3"/>
              </a:rPr>
              <a:t>Nominations Committee</a:t>
            </a:r>
            <a:r>
              <a:rPr lang="en-US" dirty="0"/>
              <a:t> is currently looking for candidates to run for the elected committees and councils. For information on how to submit your nomination, please visit the </a:t>
            </a:r>
            <a:r>
              <a:rPr lang="en-US" u="sng" dirty="0">
                <a:hlinkClick r:id="rId4"/>
              </a:rPr>
              <a:t>Senate website</a:t>
            </a:r>
            <a:r>
              <a:rPr lang="en-US" dirty="0"/>
              <a:t>.</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9523738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Review of the Interim University of Maryland Equal Employment Opportunity &amp; Affirmative Action Statement of Policy (Senate Doc. No. 16-17-26) (Action)</a:t>
            </a:r>
            <a:endParaRPr lang="en-US" sz="2400" dirty="0"/>
          </a:p>
          <a:p>
            <a:pPr lvl="1"/>
            <a:r>
              <a:rPr lang="en-US" dirty="0"/>
              <a:t>The Senate voted to approve the proposal.</a:t>
            </a:r>
            <a:endParaRPr lang="en-US" sz="2000" dirty="0"/>
          </a:p>
          <a:p>
            <a:pPr lvl="0"/>
            <a:r>
              <a:rPr lang="en-US" u="sng" dirty="0">
                <a:hlinkClick r:id="rId3"/>
              </a:rPr>
              <a:t>Revision to the Senate Bylaws to Provide Representation for </a:t>
            </a:r>
            <a:r>
              <a:rPr lang="en-US" u="sng" dirty="0" err="1">
                <a:hlinkClick r:id="rId3"/>
              </a:rPr>
              <a:t>Ombuds</a:t>
            </a:r>
            <a:r>
              <a:rPr lang="en-US" u="sng" dirty="0">
                <a:hlinkClick r:id="rId3"/>
              </a:rPr>
              <a:t> Officers on Senate Committees (Senate Doc. No. 16-17-09) (Action)</a:t>
            </a:r>
            <a:endParaRPr lang="en-US" sz="2400" dirty="0"/>
          </a:p>
          <a:p>
            <a:pPr lvl="1"/>
            <a:r>
              <a:rPr lang="en-US" dirty="0"/>
              <a:t>The Senate voted to approve the proposal.</a:t>
            </a:r>
            <a:endParaRPr lang="en-US" sz="2000" dirty="0"/>
          </a:p>
          <a:p>
            <a:pPr lvl="0"/>
            <a:r>
              <a:rPr lang="en-US" u="sng" dirty="0">
                <a:hlinkClick r:id="rId4"/>
              </a:rPr>
              <a:t>Revision to the Membership of the Senate's Equity, Diversity, and Inclusion Committee (Senate Doc. No. 16-17-12) (Action)</a:t>
            </a:r>
            <a:endParaRPr lang="en-US" sz="2400" dirty="0"/>
          </a:p>
          <a:p>
            <a:pPr lvl="1"/>
            <a:r>
              <a:rPr lang="en-US" dirty="0"/>
              <a:t>The Senate voted to approve the proposal.</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38658616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u="sng" dirty="0">
                <a:hlinkClick r:id="rId2"/>
              </a:rPr>
              <a:t>Review of the Senate Student Affairs Committee Specifications (Senate Doc. No. 16-17-15) (Action)</a:t>
            </a:r>
            <a:endParaRPr lang="en-US" sz="2400" dirty="0"/>
          </a:p>
          <a:p>
            <a:pPr lvl="1"/>
            <a:r>
              <a:rPr lang="en-US" dirty="0"/>
              <a:t>The Senate voted to approve the proposal.</a:t>
            </a:r>
            <a:endParaRPr lang="en-US" sz="2000" dirty="0"/>
          </a:p>
          <a:p>
            <a:pPr lvl="0"/>
            <a:r>
              <a:rPr lang="en-US" u="sng" dirty="0">
                <a:hlinkClick r:id="rId3"/>
              </a:rPr>
              <a:t>Revisions to the Charge of the Faculty Affairs Committee and Plan of Organization Review Procedures (Senate Doc. No. 16-17-25) (Action)</a:t>
            </a:r>
            <a:r>
              <a:rPr lang="en-US" dirty="0"/>
              <a:t> </a:t>
            </a:r>
            <a:endParaRPr lang="en-US" sz="2400" dirty="0"/>
          </a:p>
          <a:p>
            <a:pPr lvl="1"/>
            <a:r>
              <a:rPr lang="en-US" dirty="0"/>
              <a:t>The Senate voted to approve the proposal.</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18074594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Special Order of the Day, Philip </a:t>
            </a:r>
            <a:r>
              <a:rPr lang="en-US" dirty="0" err="1"/>
              <a:t>DeShong</a:t>
            </a:r>
            <a:r>
              <a:rPr lang="en-US" dirty="0"/>
              <a:t>, Professor, Dept. of Chemistry &amp; Biochemistry and Chair of the Conflict of Interest Committee   </a:t>
            </a:r>
            <a:endParaRPr lang="en-US" sz="2400" dirty="0"/>
          </a:p>
          <a:p>
            <a:r>
              <a:rPr lang="en-US" i="1" u="sng" dirty="0">
                <a:hlinkClick r:id="rId2"/>
              </a:rPr>
              <a:t>An Overview of Conflict of Interest Issues</a:t>
            </a:r>
            <a:endParaRPr lang="en-US" sz="2400" dirty="0"/>
          </a:p>
          <a:p>
            <a:pPr lvl="1"/>
            <a:r>
              <a:rPr lang="en-US" dirty="0"/>
              <a:t>Philip </a:t>
            </a:r>
            <a:r>
              <a:rPr lang="en-US" dirty="0" err="1"/>
              <a:t>DeShong</a:t>
            </a:r>
            <a:r>
              <a:rPr lang="en-US" dirty="0"/>
              <a:t> gave an overview of the University’s conflict of interest policy and explained why it is important in University research. </a:t>
            </a:r>
            <a:endParaRPr lang="en-US" sz="2000" dirty="0"/>
          </a:p>
          <a:p>
            <a:pPr lvl="1"/>
            <a:r>
              <a:rPr lang="en-US" dirty="0"/>
              <a:t>He provided ways of managing conflict of interest issues and gave some examples for management plans.</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259577208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March 8, 2017 Summary</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lvl="0"/>
            <a:r>
              <a:rPr lang="en-US" dirty="0"/>
              <a:t>Special Order of the Day, Brian Ullmann, Associate Vice President of Marketing &amp; Communication, University Relations and Brian Logue, Senior Director of Annual Giving, University Relations</a:t>
            </a:r>
            <a:endParaRPr lang="en-US" sz="2400" dirty="0"/>
          </a:p>
          <a:p>
            <a:r>
              <a:rPr lang="en-US" i="1" u="sng" dirty="0">
                <a:hlinkClick r:id="rId2"/>
              </a:rPr>
              <a:t>Fearless Ideas: The Campaign for Maryland and Giving Day</a:t>
            </a:r>
            <a:endParaRPr lang="en-US" sz="2400" dirty="0"/>
          </a:p>
          <a:p>
            <a:pPr lvl="1"/>
            <a:r>
              <a:rPr lang="en-US" dirty="0"/>
              <a:t>Brian Ullmann and Brian Logue explained the goals of the Campaign for Maryland and the University’s Giving Day. They spoke about the need to increase the University’s endowment.</a:t>
            </a:r>
            <a:endParaRPr lang="en-US" sz="2000" dirty="0"/>
          </a:p>
          <a:p>
            <a:pPr lvl="1"/>
            <a:r>
              <a:rPr lang="en-US" dirty="0"/>
              <a:t>They also explained the importance of creating a culture of giving, enhancing the University’s reputation, increasing the donor base, and generating best practices in advancement.</a:t>
            </a:r>
            <a:endParaRPr lang="en-US" sz="2000" dirty="0"/>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41707090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a:xfrm>
            <a:off x="0" y="762000"/>
            <a:ext cx="12192000" cy="1260475"/>
          </a:xfrm>
        </p:spPr>
        <p:txBody>
          <a:bodyPr/>
          <a:lstStyle/>
          <a:p>
            <a:pPr algn="ctr" eaLnBrk="1" hangingPunct="1"/>
            <a:r>
              <a:rPr lang="en-US" altLang="en-US" sz="5400" dirty="0" smtClean="0">
                <a:solidFill>
                  <a:srgbClr val="CD2A33"/>
                </a:solidFill>
                <a:latin typeface="Arial" panose="020B0604020202020204" pitchFamily="34" charset="0"/>
                <a:cs typeface="Arial" panose="020B0604020202020204" pitchFamily="34" charset="0"/>
              </a:rPr>
              <a:t>Relevant Links</a:t>
            </a:r>
            <a:endParaRPr lang="en-US" altLang="en-US" sz="5400" dirty="0" smtClean="0">
              <a:solidFill>
                <a:srgbClr val="CD2A33"/>
              </a:solidFill>
              <a:latin typeface="Arial" panose="020B0604020202020204" pitchFamily="34" charset="0"/>
              <a:cs typeface="Arial" panose="020B0604020202020204" pitchFamily="34" charset="0"/>
            </a:endParaRPr>
          </a:p>
        </p:txBody>
      </p:sp>
      <p:sp>
        <p:nvSpPr>
          <p:cNvPr id="3075" name="Subtitle 2"/>
          <p:cNvSpPr>
            <a:spLocks noGrp="1"/>
          </p:cNvSpPr>
          <p:nvPr>
            <p:ph idx="1"/>
          </p:nvPr>
        </p:nvSpPr>
        <p:spPr>
          <a:xfrm>
            <a:off x="306388" y="2003425"/>
            <a:ext cx="11588750" cy="4325938"/>
          </a:xfrm>
        </p:spPr>
        <p:txBody>
          <a:bodyPr/>
          <a:lstStyle/>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2"/>
              </a:rPr>
              <a:t>http</a:t>
            </a:r>
            <a:r>
              <a:rPr lang="en-US" u="sng" dirty="0">
                <a:latin typeface="Arial" panose="020B0604020202020204" pitchFamily="34" charset="0"/>
                <a:ea typeface="Calibri" panose="020F0502020204030204" pitchFamily="34" charset="0"/>
                <a:cs typeface="Times New Roman" panose="02020603050405020304" pitchFamily="18" charset="0"/>
                <a:hlinkClick r:id="rId2"/>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2"/>
              </a:rPr>
              <a:t>pub.lucidpress.com/SenateMar17/</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3"/>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3"/>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3"/>
              </a:rPr>
              <a:t>senate.umd.edu/news/archives/2017CallForNominees.cfm</a:t>
            </a:r>
            <a:r>
              <a:rPr lang="en-US" u="sng" dirty="0" smtClean="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4"/>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4"/>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4"/>
              </a:rPr>
              <a:t>senate.umd.edu/sms/index.cfm?event=publicViewBill&amp;billId=609</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5"/>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5"/>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5"/>
              </a:rPr>
              <a:t>senate.umd.edu/sms/index.cfm?event=publicViewBill&amp;billId=591</a:t>
            </a:r>
            <a:r>
              <a:rPr lang="en-US" u="sng" dirty="0" smtClean="0">
                <a:latin typeface="Arial" panose="020B0604020202020204" pitchFamily="34" charset="0"/>
                <a:ea typeface="Calibri" panose="020F0502020204030204" pitchFamily="34" charset="0"/>
                <a:cs typeface="Times New Roman" panose="02020603050405020304" pitchFamily="18" charset="0"/>
              </a:rPr>
              <a:t> </a:t>
            </a:r>
            <a:r>
              <a:rPr lang="en-US" dirty="0" smtClean="0">
                <a:latin typeface="Arial" panose="020B0604020202020204" pitchFamily="34" charset="0"/>
                <a:ea typeface="Calibri" panose="020F0502020204030204" pitchFamily="34" charset="0"/>
                <a:cs typeface="Times New Roman" panose="02020603050405020304" pitchFamily="18" charset="0"/>
              </a:rPr>
              <a:t> </a:t>
            </a: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6"/>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6"/>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6"/>
              </a:rPr>
              <a:t>senate.umd.edu/sms/index.cfm?event=publicViewBill&amp;billId=595</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7"/>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7"/>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7"/>
              </a:rPr>
              <a:t>senate.umd.edu/sms/index.cfm?event=publicViewBill&amp;billId=598</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8"/>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8"/>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8"/>
              </a:rPr>
              <a:t>senate.umd.edu/sms/index.cfm?event=publicViewBill&amp;billId=608</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9"/>
              </a:rPr>
              <a:t>https</a:t>
            </a:r>
            <a:r>
              <a:rPr lang="en-US" u="sng" dirty="0">
                <a:latin typeface="Arial" panose="020B0604020202020204" pitchFamily="34" charset="0"/>
                <a:ea typeface="Calibri" panose="020F0502020204030204" pitchFamily="34" charset="0"/>
                <a:cs typeface="Times New Roman" panose="02020603050405020304" pitchFamily="18" charset="0"/>
                <a:hlinkClick r:id="rId9"/>
              </a:rPr>
              <a:t>://</a:t>
            </a:r>
            <a:r>
              <a:rPr lang="en-US" u="sng" dirty="0" smtClean="0">
                <a:latin typeface="Arial" panose="020B0604020202020204" pitchFamily="34" charset="0"/>
                <a:ea typeface="Calibri" panose="020F0502020204030204" pitchFamily="34" charset="0"/>
                <a:cs typeface="Times New Roman" panose="02020603050405020304" pitchFamily="18" charset="0"/>
                <a:hlinkClick r:id="rId9"/>
              </a:rPr>
              <a:t>senate.umd.edu/meetings/materials/2016to2017/030817/2017_COI_Senate.pdf</a:t>
            </a:r>
            <a:r>
              <a:rPr lang="en-US" u="sng" dirty="0" smtClean="0">
                <a:latin typeface="Arial" panose="020B0604020202020204" pitchFamily="34" charset="0"/>
                <a:ea typeface="Calibri" panose="020F0502020204030204" pitchFamily="34" charset="0"/>
                <a:cs typeface="Times New Roman" panose="02020603050405020304" pitchFamily="18" charset="0"/>
              </a:rPr>
              <a:t> </a:t>
            </a:r>
            <a:endParaRPr lang="en-US" dirty="0" smtClean="0">
              <a:latin typeface="Arial" panose="020B060402020202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pPr>
            <a:r>
              <a:rPr lang="en-US" u="sng" dirty="0" smtClean="0">
                <a:latin typeface="Arial" panose="020B0604020202020204" pitchFamily="34" charset="0"/>
                <a:ea typeface="Calibri" panose="020F0502020204030204" pitchFamily="34" charset="0"/>
                <a:cs typeface="Times New Roman" panose="02020603050405020304" pitchFamily="18" charset="0"/>
                <a:hlinkClick r:id="rId10"/>
              </a:rPr>
              <a:t>https</a:t>
            </a:r>
            <a:r>
              <a:rPr lang="en-US" u="sng">
                <a:latin typeface="Arial" panose="020B0604020202020204" pitchFamily="34" charset="0"/>
                <a:ea typeface="Calibri" panose="020F0502020204030204" pitchFamily="34" charset="0"/>
                <a:cs typeface="Times New Roman" panose="02020603050405020304" pitchFamily="18" charset="0"/>
                <a:hlinkClick r:id="rId10"/>
              </a:rPr>
              <a:t>://</a:t>
            </a:r>
            <a:r>
              <a:rPr lang="en-US" u="sng" smtClean="0">
                <a:latin typeface="Arial" panose="020B0604020202020204" pitchFamily="34" charset="0"/>
                <a:ea typeface="Calibri" panose="020F0502020204030204" pitchFamily="34" charset="0"/>
                <a:cs typeface="Times New Roman" panose="02020603050405020304" pitchFamily="18" charset="0"/>
                <a:hlinkClick r:id="rId10"/>
              </a:rPr>
              <a:t>senate.umd.edu/meetings/materials/2016to2017/030817/Giving_Day_Senate_Meeting.pdf</a:t>
            </a:r>
            <a:r>
              <a:rPr lang="en-US" smtClean="0">
                <a:latin typeface="Arial" panose="020B0604020202020204" pitchFamily="34" charset="0"/>
                <a:ea typeface="Calibri" panose="020F0502020204030204" pitchFamily="34" charset="0"/>
                <a:cs typeface="Times New Roman" panose="02020603050405020304" pitchFamily="18" charset="0"/>
              </a:rPr>
              <a:t> </a:t>
            </a:r>
            <a:endParaRPr lang="en-US" sz="2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076" name="TextBox 10"/>
          <p:cNvSpPr txBox="1">
            <a:spLocks noChangeArrowheads="1"/>
          </p:cNvSpPr>
          <p:nvPr/>
        </p:nvSpPr>
        <p:spPr bwMode="auto">
          <a:xfrm>
            <a:off x="2900363" y="77788"/>
            <a:ext cx="6105525" cy="5238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lnSpc>
                <a:spcPct val="90000"/>
              </a:lnSpc>
              <a:spcBef>
                <a:spcPts val="1000"/>
              </a:spcBef>
              <a:buFont typeface="Arial" panose="020B0604020202020204" pitchFamily="34" charset="0"/>
              <a:buChar char="•"/>
              <a:defRPr sz="2800">
                <a:solidFill>
                  <a:schemeClr val="tx1"/>
                </a:solidFill>
                <a:latin typeface="Arial" panose="020B0604020202020204" pitchFamily="34" charset="0"/>
                <a:cs typeface="Arial" panose="020B0604020202020204" pitchFamily="34" charset="0"/>
              </a:defRPr>
            </a:lvl1pPr>
            <a:lvl2pPr marL="742950" indent="-285750" eaLnBrk="0" hangingPunct="0">
              <a:lnSpc>
                <a:spcPct val="90000"/>
              </a:lnSpc>
              <a:spcBef>
                <a:spcPts val="500"/>
              </a:spcBef>
              <a:buFont typeface="Arial" panose="020B0604020202020204" pitchFamily="34" charset="0"/>
              <a:buChar char="•"/>
              <a:defRPr sz="2400">
                <a:solidFill>
                  <a:schemeClr val="tx1"/>
                </a:solidFill>
                <a:latin typeface="Arial" panose="020B0604020202020204" pitchFamily="34" charset="0"/>
                <a:cs typeface="Arial" panose="020B0604020202020204" pitchFamily="34" charset="0"/>
              </a:defRPr>
            </a:lvl2pPr>
            <a:lvl3pPr marL="1143000" indent="-228600" eaLnBrk="0" hangingPunct="0">
              <a:lnSpc>
                <a:spcPct val="90000"/>
              </a:lnSpc>
              <a:spcBef>
                <a:spcPts val="500"/>
              </a:spcBef>
              <a:buFont typeface="Arial" panose="020B0604020202020204" pitchFamily="34" charset="0"/>
              <a:buChar char="•"/>
              <a:defRPr sz="2000">
                <a:solidFill>
                  <a:schemeClr val="tx1"/>
                </a:solidFill>
                <a:latin typeface="Arial" panose="020B0604020202020204" pitchFamily="34" charset="0"/>
                <a:cs typeface="Arial" panose="020B0604020202020204" pitchFamily="34" charset="0"/>
              </a:defRPr>
            </a:lvl3pPr>
            <a:lvl4pPr marL="16002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4pPr>
            <a:lvl5pPr marL="2057400" indent="-228600" eaLnBrk="0" hangingPunct="0">
              <a:lnSpc>
                <a:spcPct val="90000"/>
              </a:lnSpc>
              <a:spcBef>
                <a:spcPts val="500"/>
              </a:spcBef>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Arial" panose="020B0604020202020204" pitchFamily="34" charset="0"/>
                <a:cs typeface="Arial" panose="020B0604020202020204" pitchFamily="34" charset="0"/>
              </a:defRPr>
            </a:lvl9pPr>
          </a:lstStyle>
          <a:p>
            <a:pPr algn="ctr" eaLnBrk="1" fontAlgn="base" hangingPunct="1">
              <a:lnSpc>
                <a:spcPct val="100000"/>
              </a:lnSpc>
              <a:spcBef>
                <a:spcPct val="0"/>
              </a:spcBef>
              <a:spcAft>
                <a:spcPct val="0"/>
              </a:spcAft>
              <a:buFontTx/>
              <a:buNone/>
            </a:pPr>
            <a:r>
              <a:rPr lang="en-US" altLang="en-US">
                <a:solidFill>
                  <a:prstClr val="white"/>
                </a:solidFill>
                <a:latin typeface="Arial Black" panose="020B0A04020102020204" pitchFamily="34" charset="0"/>
              </a:rPr>
              <a:t>University Senate</a:t>
            </a:r>
          </a:p>
        </p:txBody>
      </p:sp>
    </p:spTree>
    <p:extLst>
      <p:ext uri="{BB962C8B-B14F-4D97-AF65-F5344CB8AC3E}">
        <p14:creationId xmlns:p14="http://schemas.microsoft.com/office/powerpoint/2010/main" val="750723839"/>
      </p:ext>
    </p:extLst>
  </p:cSld>
  <p:clrMapOvr>
    <a:masterClrMapping/>
  </p:clrMapOvr>
  <p:timing>
    <p:tnLst>
      <p:par>
        <p:cTn id="1" dur="indefinite" restart="never" nodeType="tmRoot"/>
      </p:par>
    </p:tnLst>
  </p:timing>
</p:sld>
</file>

<file path=ppt/theme/theme1.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1D9A78"/>
      </a:accent1>
      <a:accent2>
        <a:srgbClr val="8BC145"/>
      </a:accent2>
      <a:accent3>
        <a:srgbClr val="36AFCE"/>
      </a:accent3>
      <a:accent4>
        <a:srgbClr val="1D6FA9"/>
      </a:accent4>
      <a:accent5>
        <a:srgbClr val="B74919"/>
      </a:accent5>
      <a:accent6>
        <a:srgbClr val="F19D19"/>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otalTime>5</TotalTime>
  <Words>543</Words>
  <Application>Microsoft Office PowerPoint</Application>
  <PresentationFormat>Widescreen</PresentationFormat>
  <Paragraphs>50</Paragraphs>
  <Slides>8</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8</vt:i4>
      </vt:variant>
    </vt:vector>
  </HeadingPairs>
  <TitlesOfParts>
    <vt:vector size="15" baseType="lpstr">
      <vt:lpstr>Arial</vt:lpstr>
      <vt:lpstr>Arial Black</vt:lpstr>
      <vt:lpstr>Avenir Black</vt:lpstr>
      <vt:lpstr>Calibri</vt:lpstr>
      <vt:lpstr>Calibri Light</vt:lpstr>
      <vt:lpstr>Times New Roman</vt:lpstr>
      <vt:lpstr>1_Office Theme</vt:lpstr>
      <vt:lpstr>Senate Meeting Summary</vt:lpstr>
      <vt:lpstr>March 8, 2017 Summary</vt:lpstr>
      <vt:lpstr>March 8, 2017 Summary</vt:lpstr>
      <vt:lpstr>March 8, 2017 Summary</vt:lpstr>
      <vt:lpstr>March 8, 2017 Summary</vt:lpstr>
      <vt:lpstr>March 8, 2017 Summary</vt:lpstr>
      <vt:lpstr>March 8, 2017 Summary</vt:lpstr>
      <vt:lpstr>Relevant Links</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Senate Meeting Summary</dc:title>
  <dc:creator>Jeanette C. Gaida</dc:creator>
  <cp:lastModifiedBy>Jeanette C. Gaida</cp:lastModifiedBy>
  <cp:revision>1</cp:revision>
  <dcterms:created xsi:type="dcterms:W3CDTF">2017-03-15T12:35:38Z</dcterms:created>
  <dcterms:modified xsi:type="dcterms:W3CDTF">2017-03-15T12:40:51Z</dcterms:modified>
</cp:coreProperties>
</file>