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2" r:id="rId2"/>
    <p:sldMasterId id="2147483704" r:id="rId3"/>
    <p:sldMasterId id="2147483706" r:id="rId4"/>
    <p:sldMasterId id="2147483708" r:id="rId5"/>
    <p:sldMasterId id="2147483710" r:id="rId6"/>
    <p:sldMasterId id="2147483712" r:id="rId7"/>
    <p:sldMasterId id="2147483714" r:id="rId8"/>
    <p:sldMasterId id="2147483717" r:id="rId9"/>
    <p:sldMasterId id="2147483719" r:id="rId10"/>
    <p:sldMasterId id="2147483721" r:id="rId11"/>
    <p:sldMasterId id="2147483723" r:id="rId12"/>
    <p:sldMasterId id="2147483725" r:id="rId13"/>
    <p:sldMasterId id="2147483727" r:id="rId14"/>
    <p:sldMasterId id="2147483729" r:id="rId15"/>
  </p:sldMasterIdLst>
  <p:notesMasterIdLst>
    <p:notesMasterId r:id="rId25"/>
  </p:notesMasterIdLst>
  <p:sldIdLst>
    <p:sldId id="321" r:id="rId16"/>
    <p:sldId id="341" r:id="rId17"/>
    <p:sldId id="347" r:id="rId18"/>
    <p:sldId id="344" r:id="rId19"/>
    <p:sldId id="342" r:id="rId20"/>
    <p:sldId id="343" r:id="rId21"/>
    <p:sldId id="345" r:id="rId22"/>
    <p:sldId id="346" r:id="rId23"/>
    <p:sldId id="340" r:id="rId24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E17"/>
    <a:srgbClr val="E4C5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6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9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6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100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0A-44BA-A2CE-9DFAFE6A14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0A-44BA-A2CE-9DFAFE6A14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0A-44BA-A2CE-9DFAFE6A1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96320"/>
        <c:axId val="125196880"/>
        <c:axId val="125103328"/>
      </c:bar3DChart>
      <c:catAx>
        <c:axId val="12519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5196880"/>
        <c:crosses val="autoZero"/>
        <c:auto val="1"/>
        <c:lblAlgn val="ctr"/>
        <c:lblOffset val="100"/>
        <c:noMultiLvlLbl val="0"/>
      </c:catAx>
      <c:valAx>
        <c:axId val="125196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5196320"/>
        <c:crosses val="autoZero"/>
        <c:crossBetween val="between"/>
      </c:valAx>
      <c:serAx>
        <c:axId val="125103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2519688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0A-44BA-A2CE-9DFAFE6A14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00A-44BA-A2CE-9DFAFE6A14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00A-44BA-A2CE-9DFAFE6A1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58373440"/>
        <c:axId val="258374000"/>
        <c:axId val="125104576"/>
      </c:bar3DChart>
      <c:catAx>
        <c:axId val="25837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8374000"/>
        <c:crosses val="autoZero"/>
        <c:auto val="1"/>
        <c:lblAlgn val="ctr"/>
        <c:lblOffset val="100"/>
        <c:noMultiLvlLbl val="0"/>
      </c:catAx>
      <c:valAx>
        <c:axId val="258374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8373440"/>
        <c:crosses val="autoZero"/>
        <c:crossBetween val="between"/>
      </c:valAx>
      <c:serAx>
        <c:axId val="125104576"/>
        <c:scaling>
          <c:orientation val="minMax"/>
        </c:scaling>
        <c:delete val="0"/>
        <c:axPos val="b"/>
        <c:majorTickMark val="out"/>
        <c:minorTickMark val="none"/>
        <c:tickLblPos val="nextTo"/>
        <c:crossAx val="25837400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F1D7F-6098-F943-A299-FF519F3916C0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D5BD3-A954-1545-A124-E1B25878CF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90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D5BD3-A954-1545-A124-E1B25878CF5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7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9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0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39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6" name="TPChart" hidden="1"/>
          <p:cNvGraphicFramePr/>
          <p:nvPr>
            <p:extLst>
              <p:ext uri="{D42A27DB-BD31-4B8C-83A1-F6EECF244321}">
                <p14:modId xmlns:p14="http://schemas.microsoft.com/office/powerpoint/2010/main" val="2996115174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3715248169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7887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9445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547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1154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3526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2519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1684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19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17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9777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2354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2988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4341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8807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6405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E90BB-7CF2-4842-8D30-D7664C05CC4C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37E-32C4-9F43-BA05-A6B11B0AC12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916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0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5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2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12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8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9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85360-EFBB-43F0-89C6-6A465E09648E}" type="datetimeFigureOut">
              <a:rPr lang="en-US" smtClean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63AE-BCF7-4C68-9F6F-5308AEC26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1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26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566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9816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132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76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33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72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433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173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76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57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357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437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4E9F38-BAAF-E24E-8FFF-4F0388C8D2E0}" type="datetimeFigureOut">
              <a:rPr lang="en-US" altLang="en-US"/>
              <a:pPr>
                <a:defRPr/>
              </a:pPr>
              <a:t>4/9/2018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256786-8D57-8246-AA93-4446B24F395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202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enate.umd.edu/join-committ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enate.umd.edu/system/files/resources/billDocuments/17-18-22/stage3/ITC_WebAccessibility_Policy_17-18-22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enate.umd.edu/system/files/resources/billDocuments/17-18-13/stage4/FAC_Grievance_Policy_17-18-13_Senate_Amended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enate.umd.edu/system/files/resources/MeetingMaterials/04042018/APAS_Crim_Bckrnd_16-17-2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enate.umd.edu/system/files/resources/MeetingMaterials/04042018/APAS_Crim_Bckrnd_16-17-2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nate.umd.edu/system/files/resources/MeetingMaterials/04042018/APAS_Crim_Bckrnd_16-17-29.pdf" TargetMode="External"/><Relationship Id="rId3" Type="http://schemas.openxmlformats.org/officeDocument/2006/relationships/hyperlink" Target="https://calendar.umd.edu/cal/main/showEventList.rdo;jsessionid=E638B109F9467BA17843933759AA181F" TargetMode="External"/><Relationship Id="rId7" Type="http://schemas.openxmlformats.org/officeDocument/2006/relationships/hyperlink" Target="https://www.senate.umd.edu/system/files/resources/billDocuments/17-18-13/stage4/FAC_Grievance_Policy_17-18-13_Senate_Amended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nate.umd.edu/system/files/resources/billDocuments/17-18-22/stage3/ITC_WebAccessibility_Policy_17-18-22.pdf" TargetMode="External"/><Relationship Id="rId5" Type="http://schemas.openxmlformats.org/officeDocument/2006/relationships/hyperlink" Target="https://www.senate.umd.edu/senate-meetings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www.senate.umd.edu/join-committee" TargetMode="Externa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Senate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Meeting Summary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April 4, 2018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728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200" dirty="0"/>
              <a:t>Special Order: Presidential </a:t>
            </a:r>
            <a:r>
              <a:rPr lang="en-US" sz="4200" dirty="0" smtClean="0"/>
              <a:t>Briefing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President </a:t>
            </a:r>
            <a:r>
              <a:rPr lang="en-US" dirty="0"/>
              <a:t>Loh reflected on the 50th anniversary of Martin Luther King’s assassination and commented on the importance of his contributions to humanity.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He </a:t>
            </a:r>
            <a:r>
              <a:rPr lang="en-US" dirty="0"/>
              <a:t>stated that there will be several speakers and events on campus during the month of April who will generate discussion about our fundamental values.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President </a:t>
            </a:r>
            <a:r>
              <a:rPr lang="en-US" dirty="0"/>
              <a:t>Loh noted the importance of freedom of expression and the need to listen respectfully to views that may be contrary to our own. He emphasized that the role of a University is to not make ideas safe for students but to make students safe to challenge divergent views.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096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u="sng" dirty="0"/>
              <a:t>Senate Chair’s </a:t>
            </a:r>
            <a:r>
              <a:rPr lang="en-US" sz="4400" u="sng" dirty="0" smtClean="0"/>
              <a:t>Report</a:t>
            </a:r>
          </a:p>
          <a:p>
            <a:pPr lvl="0">
              <a:lnSpc>
                <a:spcPct val="130000"/>
              </a:lnSpc>
            </a:pPr>
            <a:r>
              <a:rPr lang="en-US" dirty="0"/>
              <a:t>Members of the campus community can sign up to serve on a Senate committee for 2018-2019 through April 30th. </a:t>
            </a:r>
            <a:endParaRPr lang="en-US" dirty="0" smtClean="0"/>
          </a:p>
          <a:p>
            <a:pPr lvl="0">
              <a:lnSpc>
                <a:spcPct val="130000"/>
              </a:lnSpc>
            </a:pPr>
            <a:r>
              <a:rPr lang="en-US" dirty="0" smtClean="0"/>
              <a:t>There </a:t>
            </a:r>
            <a:r>
              <a:rPr lang="en-US" dirty="0"/>
              <a:t>are openings for faculty, staff, and students. For information on how to submit your application, please visit the </a:t>
            </a:r>
            <a:r>
              <a:rPr lang="en-US" u="sng" dirty="0">
                <a:hlinkClick r:id="rId2"/>
              </a:rPr>
              <a:t>Senate website.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16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412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7600" u="sng" dirty="0"/>
              <a:t>Senate Chair’s </a:t>
            </a:r>
            <a:r>
              <a:rPr lang="en-US" sz="17600" u="sng" dirty="0" smtClean="0"/>
              <a:t>Report</a:t>
            </a:r>
          </a:p>
          <a:p>
            <a:pPr lvl="0">
              <a:lnSpc>
                <a:spcPct val="130000"/>
              </a:lnSpc>
            </a:pPr>
            <a:r>
              <a:rPr lang="en-US" sz="11200" dirty="0"/>
              <a:t>The April 24th Senate meeting is the last meeting for outgoing Senators. </a:t>
            </a:r>
            <a:endParaRPr lang="en-US" sz="11200" dirty="0" smtClean="0"/>
          </a:p>
          <a:p>
            <a:pPr lvl="0">
              <a:lnSpc>
                <a:spcPct val="130000"/>
              </a:lnSpc>
            </a:pPr>
            <a:r>
              <a:rPr lang="en-US" sz="11200" dirty="0" smtClean="0"/>
              <a:t>All </a:t>
            </a:r>
            <a:r>
              <a:rPr lang="en-US" sz="11200" dirty="0"/>
              <a:t>incoming and continuing Senators will begin their term at the Senate Transition Meeting on May 9th</a:t>
            </a:r>
            <a:r>
              <a:rPr lang="en-US" sz="11200" dirty="0" smtClean="0"/>
              <a:t>.</a:t>
            </a:r>
          </a:p>
          <a:p>
            <a:pPr lvl="0">
              <a:lnSpc>
                <a:spcPct val="130000"/>
              </a:lnSpc>
            </a:pPr>
            <a:r>
              <a:rPr lang="en-US" sz="11200" dirty="0" smtClean="0"/>
              <a:t> </a:t>
            </a:r>
            <a:r>
              <a:rPr lang="en-US" sz="11200" dirty="0"/>
              <a:t>At that meeting, Senators will vote for the next Chair-Elect, the Senate Executive Committee, the Committee on Committees, and the Senate-elected membership of various councils and committees. </a:t>
            </a:r>
            <a:endParaRPr lang="en-US" sz="11200" u="sng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75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hlinkClick r:id="rId2"/>
              </a:rPr>
              <a:t>Review </a:t>
            </a:r>
            <a:r>
              <a:rPr lang="en-US" u="sng" dirty="0">
                <a:hlinkClick r:id="rId2"/>
              </a:rPr>
              <a:t>of the Interim University of Maryland Web Accessibility Policy (Senate Document #17-18-22</a:t>
            </a:r>
            <a:r>
              <a:rPr lang="en-US" u="sng" dirty="0" smtClean="0">
                <a:hlinkClick r:id="rId2"/>
              </a:rPr>
              <a:t>)</a:t>
            </a:r>
            <a:endParaRPr lang="en-US" dirty="0"/>
          </a:p>
          <a:p>
            <a:r>
              <a:rPr lang="en-US" dirty="0"/>
              <a:t>The Senate voted to approve the revised policy.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259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7673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5100" u="sng" dirty="0">
                <a:hlinkClick r:id="rId2"/>
              </a:rPr>
              <a:t>Review of the University of Maryland College Park Policies and Procedures Governing Faculty Grievances (Senate Document #17-18-13)</a:t>
            </a:r>
            <a:endParaRPr lang="en-US" sz="5100" dirty="0"/>
          </a:p>
          <a:p>
            <a:r>
              <a:rPr lang="en-US" sz="4400" dirty="0"/>
              <a:t>The Senate approved one amendment (noted in pink below</a:t>
            </a:r>
            <a:r>
              <a:rPr lang="en-US" sz="4400" dirty="0" smtClean="0"/>
              <a:t>):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44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4400" u="sng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Information </a:t>
            </a:r>
            <a:r>
              <a:rPr lang="en-US" sz="4400" u="sng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about Procedures Section II.B.</a:t>
            </a:r>
            <a:endParaRPr lang="en-US" sz="4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9710" marR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smtClean="0">
                <a:solidFill>
                  <a:srgbClr val="0000FF"/>
                </a:solidFill>
                <a:ea typeface="Arial" panose="020B0604020202020204" pitchFamily="34" charset="0"/>
              </a:rPr>
              <a:t>Faculty </a:t>
            </a:r>
            <a:r>
              <a:rPr lang="en-US" sz="4400" b="1" dirty="0">
                <a:solidFill>
                  <a:srgbClr val="0000FF"/>
                </a:solidFill>
                <a:ea typeface="Arial" panose="020B0604020202020204" pitchFamily="34" charset="0"/>
              </a:rPr>
              <a:t>are expected to begin the grievance process within </a:t>
            </a:r>
            <a:r>
              <a:rPr lang="en-US" sz="4400" b="1" dirty="0">
                <a:solidFill>
                  <a:srgbClr val="008000"/>
                </a:solidFill>
                <a:ea typeface="Arial" panose="020B0604020202020204" pitchFamily="34" charset="0"/>
              </a:rPr>
              <a:t>seventy-five (75) days </a:t>
            </a:r>
            <a:r>
              <a:rPr lang="en-US" sz="4400" b="1" dirty="0">
                <a:solidFill>
                  <a:srgbClr val="0000FF"/>
                </a:solidFill>
                <a:ea typeface="Arial" panose="020B0604020202020204" pitchFamily="34" charset="0"/>
              </a:rPr>
              <a:t>of a grievable </a:t>
            </a:r>
            <a:r>
              <a:rPr lang="en-US" sz="4400" b="1" dirty="0">
                <a:solidFill>
                  <a:srgbClr val="008000"/>
                </a:solidFill>
                <a:ea typeface="Arial" panose="020B0604020202020204" pitchFamily="34" charset="0"/>
              </a:rPr>
              <a:t>action or inaction</a:t>
            </a:r>
            <a:r>
              <a:rPr lang="en-US" sz="4400" b="1" dirty="0">
                <a:solidFill>
                  <a:srgbClr val="000000"/>
                </a:solidFill>
                <a:ea typeface="Arial" panose="020B0604020202020204" pitchFamily="34" charset="0"/>
              </a:rPr>
              <a:t>, </a:t>
            </a:r>
            <a:r>
              <a:rPr lang="en-US" sz="4400" b="1" dirty="0">
                <a:solidFill>
                  <a:srgbClr val="008000"/>
                </a:solidFill>
                <a:ea typeface="Arial" panose="020B0604020202020204" pitchFamily="34" charset="0"/>
              </a:rPr>
              <a:t>or</a:t>
            </a:r>
            <a:r>
              <a:rPr lang="en-US" sz="4400" b="1" dirty="0">
                <a:solidFill>
                  <a:srgbClr val="000000"/>
                </a:solidFill>
                <a:ea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ea typeface="Arial" panose="020B0604020202020204" pitchFamily="34" charset="0"/>
              </a:rPr>
              <a:t>within seventy-five (75) days of </a:t>
            </a:r>
            <a:r>
              <a:rPr lang="en-US" sz="4400" b="1" dirty="0">
                <a:solidFill>
                  <a:srgbClr val="008000"/>
                </a:solidFill>
                <a:ea typeface="Arial" panose="020B0604020202020204" pitchFamily="34" charset="0"/>
              </a:rPr>
              <a:t>first learning of</a:t>
            </a:r>
            <a:r>
              <a:rPr lang="en-US" sz="4400" b="1" dirty="0">
                <a:solidFill>
                  <a:srgbClr val="000000"/>
                </a:solidFill>
                <a:ea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0000FF"/>
                </a:solidFill>
                <a:ea typeface="Arial" panose="020B0604020202020204" pitchFamily="34" charset="0"/>
              </a:rPr>
              <a:t>the </a:t>
            </a:r>
            <a:r>
              <a:rPr lang="en-US" sz="4400" b="1" dirty="0">
                <a:solidFill>
                  <a:srgbClr val="008000"/>
                </a:solidFill>
                <a:ea typeface="Arial" panose="020B0604020202020204" pitchFamily="34" charset="0"/>
              </a:rPr>
              <a:t>action or inaction, whichever is later. Such action or inaction may be the latest in a long standing pattern or practice, in which case the pattern may be considered as part the grievance</a:t>
            </a:r>
            <a:r>
              <a:rPr lang="en-US" sz="4400" b="1" dirty="0">
                <a:solidFill>
                  <a:srgbClr val="FF00FF"/>
                </a:solidFill>
                <a:ea typeface="Arial" panose="020B0604020202020204" pitchFamily="34" charset="0"/>
              </a:rPr>
              <a:t>, if the grievance is submitted within seventy-five (75) </a:t>
            </a:r>
            <a:r>
              <a:rPr lang="en-US" sz="4400" b="1" dirty="0">
                <a:solidFill>
                  <a:srgbClr val="FF00FF"/>
                </a:solidFill>
              </a:rPr>
              <a:t>days from the most recent example of a pattern of action or inaction. </a:t>
            </a:r>
            <a:endParaRPr lang="en-US" sz="4400" dirty="0" smtClean="0"/>
          </a:p>
          <a:p>
            <a:r>
              <a:rPr lang="en-US" sz="4400" dirty="0" smtClean="0"/>
              <a:t>The Senate </a:t>
            </a:r>
            <a:r>
              <a:rPr lang="en-US" sz="4400" dirty="0"/>
              <a:t>approved the revised policy, as amended.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70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>
                <a:hlinkClick r:id="rId2"/>
              </a:rPr>
              <a:t>Undergraduate Admissions Procedures Related to Criminal Background (Senate Document #16-17-29)</a:t>
            </a:r>
            <a:endParaRPr lang="en-US" sz="3200" dirty="0"/>
          </a:p>
          <a:p>
            <a:pPr lvl="0">
              <a:lnSpc>
                <a:spcPct val="110000"/>
              </a:lnSpc>
            </a:pPr>
            <a:r>
              <a:rPr lang="en-US" dirty="0"/>
              <a:t>Senators discussed the committee’s recommendations extensively. </a:t>
            </a:r>
          </a:p>
          <a:p>
            <a:pPr lvl="0">
              <a:lnSpc>
                <a:spcPct val="110000"/>
              </a:lnSpc>
            </a:pPr>
            <a:r>
              <a:rPr lang="en-US" dirty="0"/>
              <a:t>Concerns were raised about the impact of the questions on underrepresented minorities and whether they discouraged students from applying to the University. </a:t>
            </a:r>
            <a:endParaRPr lang="en-US" dirty="0" smtClean="0"/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0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449" y="64084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500" u="sng" dirty="0">
                <a:hlinkClick r:id="rId2"/>
              </a:rPr>
              <a:t>Undergraduate Admissions Procedures Related to Criminal Background (Senate Document #16-17-29)</a:t>
            </a:r>
            <a:endParaRPr lang="en-US" sz="3500" dirty="0"/>
          </a:p>
          <a:p>
            <a:pPr lvl="0">
              <a:lnSpc>
                <a:spcPct val="120000"/>
              </a:lnSpc>
            </a:pPr>
            <a:r>
              <a:rPr lang="en-US" sz="3000" dirty="0" smtClean="0"/>
              <a:t>Senators </a:t>
            </a:r>
            <a:r>
              <a:rPr lang="en-US" sz="3000" dirty="0"/>
              <a:t>discussed safety concerns, the severity of activities that would result in a denial of admission, and the relative impact on the campus community.</a:t>
            </a:r>
          </a:p>
          <a:p>
            <a:pPr lvl="0">
              <a:lnSpc>
                <a:spcPct val="120000"/>
              </a:lnSpc>
            </a:pPr>
            <a:r>
              <a:rPr lang="en-US" sz="3000" dirty="0"/>
              <a:t>The Senate voted to recommit the recommendations back to the Academic Procedures &amp; Standards (APAS) Committee for further review of the financial implications of the various options considered by the committee.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8" name="Picture 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70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5223" y="801021"/>
            <a:ext cx="11702062" cy="1155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Relevant Links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5222" y="1751508"/>
            <a:ext cx="11702062" cy="479443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7200" dirty="0" smtClean="0"/>
              <a:t>University of Maryland Campus Events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u="sng" dirty="0" smtClean="0">
                <a:hlinkClick r:id="rId3"/>
              </a:rPr>
              <a:t>https</a:t>
            </a:r>
            <a:r>
              <a:rPr lang="en-US" sz="7200" u="sng" dirty="0">
                <a:hlinkClick r:id="rId3"/>
              </a:rPr>
              <a:t>://</a:t>
            </a:r>
            <a:r>
              <a:rPr lang="en-US" sz="7200" u="sng" dirty="0" smtClean="0">
                <a:hlinkClick r:id="rId3"/>
              </a:rPr>
              <a:t>calendar.umd.edu/cal/main/showEventList</a:t>
            </a:r>
            <a:r>
              <a:rPr lang="en-US" sz="7200" dirty="0" smtClean="0">
                <a:hlinkClick r:id="rId3"/>
              </a:rPr>
              <a:t> </a:t>
            </a:r>
            <a:endParaRPr lang="en-US" sz="8000" dirty="0" smtClean="0"/>
          </a:p>
          <a:p>
            <a:pPr>
              <a:lnSpc>
                <a:spcPct val="120000"/>
              </a:lnSpc>
            </a:pPr>
            <a:r>
              <a:rPr lang="en-US" sz="7200" dirty="0" smtClean="0"/>
              <a:t>Volunteer to Join a Senate Committee</a:t>
            </a:r>
            <a:br>
              <a:rPr lang="en-US" sz="7200" dirty="0" smtClean="0"/>
            </a:br>
            <a:r>
              <a:rPr lang="en-US" sz="7200" u="sng" dirty="0" smtClean="0">
                <a:hlinkClick r:id="rId4"/>
              </a:rPr>
              <a:t>https://www.senate.umd.edu/join-committee</a:t>
            </a:r>
            <a:endParaRPr lang="en-US" sz="7200" u="sng" dirty="0" smtClean="0"/>
          </a:p>
          <a:p>
            <a:pPr>
              <a:lnSpc>
                <a:spcPct val="120000"/>
              </a:lnSpc>
            </a:pPr>
            <a:r>
              <a:rPr lang="en-US" sz="7200" dirty="0" smtClean="0"/>
              <a:t>Spring </a:t>
            </a:r>
            <a:r>
              <a:rPr lang="en-US" sz="7200" dirty="0"/>
              <a:t>Senate Meetings 2018</a:t>
            </a:r>
            <a:br>
              <a:rPr lang="en-US" sz="7200" dirty="0"/>
            </a:br>
            <a:r>
              <a:rPr lang="en-US" sz="7200" u="sng" dirty="0">
                <a:hlinkClick r:id="rId5"/>
              </a:rPr>
              <a:t>https://</a:t>
            </a:r>
            <a:r>
              <a:rPr lang="en-US" sz="7200" u="sng" dirty="0" smtClean="0">
                <a:hlinkClick r:id="rId5"/>
              </a:rPr>
              <a:t>www.senate.umd.edu/senate-meetings</a:t>
            </a:r>
            <a:endParaRPr lang="en-US" sz="7200" dirty="0"/>
          </a:p>
          <a:p>
            <a:pPr>
              <a:lnSpc>
                <a:spcPct val="120000"/>
              </a:lnSpc>
            </a:pPr>
            <a:r>
              <a:rPr lang="en-US" sz="7200" dirty="0" smtClean="0"/>
              <a:t>Review of the Interim University of Maryland Web Accessibility Policy (Senate Document #17-18-22)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u="sng" dirty="0" smtClean="0">
                <a:hlinkClick r:id="rId6"/>
              </a:rPr>
              <a:t>https</a:t>
            </a:r>
            <a:r>
              <a:rPr lang="en-US" sz="7200" u="sng" dirty="0">
                <a:hlinkClick r:id="rId6"/>
              </a:rPr>
              <a:t>://</a:t>
            </a:r>
            <a:r>
              <a:rPr lang="en-US" sz="7200" u="sng" dirty="0" smtClean="0">
                <a:hlinkClick r:id="rId6"/>
              </a:rPr>
              <a:t>www.senate.umd.edu/system/files/resources/billDocuments/17-18-22/stage3/ITC_WebAccessibility_Policy_17-18-22.pdf</a:t>
            </a:r>
            <a:endParaRPr lang="en-US" sz="7200" u="sng" dirty="0" smtClean="0"/>
          </a:p>
          <a:p>
            <a:pPr>
              <a:lnSpc>
                <a:spcPct val="120000"/>
              </a:lnSpc>
            </a:pPr>
            <a:r>
              <a:rPr lang="en-US" sz="7200" dirty="0" smtClean="0"/>
              <a:t>Senate Review of the University of Maryland College Park Policies and Procedures Governing Faculty Grievances (Senate Document # 17-18-13)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u="sng" dirty="0">
                <a:hlinkClick r:id="rId7"/>
              </a:rPr>
              <a:t>https://</a:t>
            </a:r>
            <a:r>
              <a:rPr lang="en-US" sz="7200" u="sng" dirty="0" smtClean="0">
                <a:hlinkClick r:id="rId7"/>
              </a:rPr>
              <a:t>www.senate.umd.edu/system/files/resources/billDocuments/17-18-13/stage4/FAC_Grievance_Policy_17-18-13_Senate_Amended.pdf</a:t>
            </a:r>
            <a:endParaRPr lang="en-US" sz="7200" u="sng" dirty="0" smtClean="0"/>
          </a:p>
          <a:p>
            <a:pPr>
              <a:lnSpc>
                <a:spcPct val="120000"/>
              </a:lnSpc>
            </a:pPr>
            <a:r>
              <a:rPr lang="en-US" sz="7200" dirty="0" smtClean="0"/>
              <a:t>Undergraduate Admissions Procedures Related to Criminal Background (Senate </a:t>
            </a:r>
            <a:r>
              <a:rPr lang="en-US" sz="7200" dirty="0"/>
              <a:t>Document # </a:t>
            </a:r>
            <a:r>
              <a:rPr lang="en-US" sz="7200" dirty="0" smtClean="0"/>
              <a:t>16-17-29)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u="sng" dirty="0">
                <a:hlinkClick r:id="rId8"/>
              </a:rPr>
              <a:t>https://</a:t>
            </a:r>
            <a:r>
              <a:rPr lang="en-US" sz="7200" u="sng" dirty="0" smtClean="0">
                <a:hlinkClick r:id="rId8"/>
              </a:rPr>
              <a:t>www.senate.umd.edu/system/files/resources/MeetingMaterials/04042018/APAS_Crim_Bckrnd_16-17-29.pdf</a:t>
            </a:r>
            <a:endParaRPr lang="en-US" sz="7200" dirty="0"/>
          </a:p>
          <a:p>
            <a:pPr>
              <a:lnSpc>
                <a:spcPct val="120000"/>
              </a:lnSpc>
            </a:pPr>
            <a:endParaRPr lang="en-US" u="sng" dirty="0"/>
          </a:p>
          <a:p>
            <a:endParaRPr lang="en-US" u="sng" dirty="0"/>
          </a:p>
          <a:p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92996B6C-FDB2-46E2-AF13-222F3CC8EEFF}"/>
              </a:ext>
            </a:extLst>
          </p:cNvPr>
          <p:cNvGrpSpPr/>
          <p:nvPr/>
        </p:nvGrpSpPr>
        <p:grpSpPr>
          <a:xfrm>
            <a:off x="218313" y="185205"/>
            <a:ext cx="11738972" cy="1000657"/>
            <a:chOff x="351818" y="3706049"/>
            <a:chExt cx="7629334" cy="650342"/>
          </a:xfrm>
        </p:grpSpPr>
        <p:sp>
          <p:nvSpPr>
            <p:cNvPr id="15" name="Text Box 2">
              <a:extLst>
                <a:ext uri="{FF2B5EF4-FFF2-40B4-BE49-F238E27FC236}">
                  <a16:creationId xmlns:a16="http://schemas.microsoft.com/office/drawing/2014/main" xmlns="" id="{928D9384-46D1-42E2-A590-614B4FE79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304" y="3863997"/>
              <a:ext cx="3078324" cy="339316"/>
            </a:xfrm>
            <a:prstGeom prst="rect">
              <a:avLst/>
            </a:prstGeom>
            <a:solidFill>
              <a:srgbClr val="B20E17"/>
            </a:solidFill>
            <a:ln w="3175">
              <a:noFill/>
              <a:miter lim="800000"/>
              <a:headEnd/>
              <a:tailEnd/>
            </a:ln>
          </p:spPr>
          <p:txBody>
            <a:bodyPr rot="0" vert="horz" wrap="none" lIns="0" tIns="0" rIns="0" bIns="0" anchor="ctr" anchorCtr="0">
              <a:noAutofit/>
            </a:bodyPr>
            <a:lstStyle/>
            <a:p>
              <a:pPr marL="631825">
                <a:spcBef>
                  <a:spcPts val="1200"/>
                </a:spcBef>
              </a:pPr>
              <a:endParaRPr lang="en-US" sz="4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457200">
                <a:spcBef>
                  <a:spcPts val="12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</a:t>
              </a:r>
              <a:r>
                <a:rPr lang="en-US" sz="2000" b="1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UNIVERSITY SENATE</a:t>
              </a:r>
            </a:p>
            <a:p>
              <a:pPr>
                <a:spcBef>
                  <a:spcPts val="225"/>
                </a:spcBef>
              </a:pPr>
              <a:endParaRPr lang="en-US" sz="105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2">
              <a:extLst>
                <a:ext uri="{FF2B5EF4-FFF2-40B4-BE49-F238E27FC236}">
                  <a16:creationId xmlns:a16="http://schemas.microsoft.com/office/drawing/2014/main" xmlns="" id="{501D8E2B-DDAE-41CC-9348-88DC80CDB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4918" y="3864001"/>
              <a:ext cx="4166234" cy="339317"/>
            </a:xfrm>
            <a:prstGeom prst="rect">
              <a:avLst/>
            </a:prstGeom>
            <a:blipFill>
              <a:blip r:embed="rId9"/>
              <a:stretch>
                <a:fillRect/>
              </a:stretch>
            </a:blipFill>
            <a:ln w="3175">
              <a:noFill/>
              <a:miter lim="800000"/>
              <a:headEnd/>
              <a:tailEnd/>
            </a:ln>
          </p:spPr>
          <p:txBody>
            <a:bodyPr rot="0" vert="horz" wrap="square" lIns="0" tIns="0" rIns="0" bIns="0" anchor="t" anchorCtr="0">
              <a:noAutofit/>
            </a:bodyPr>
            <a:lstStyle/>
            <a:p>
              <a:pPr marL="89059" marR="68580" algn="ctr">
                <a:spcBef>
                  <a:spcPts val="225"/>
                </a:spcBef>
              </a:pPr>
              <a:endParaRPr lang="en-US" sz="5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endParaRPr lang="en-US" sz="400" b="1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89059" marR="68580" algn="ctr"/>
              <a:r>
                <a:rPr lang="en-US" sz="2000" b="1" dirty="0" smtClean="0">
                  <a:solidFill>
                    <a:srgbClr val="FFFFFF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APRIL 4, 2018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spcBef>
                  <a:spcPts val="225"/>
                </a:spcBef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xmlns="" id="{DFF87279-6BBB-4DA7-ADEE-28A824B0A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06" y="3706049"/>
              <a:ext cx="662395" cy="6503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25400">
                  <a:solidFill>
                    <a:schemeClr val="dk1">
                      <a:lumMod val="0"/>
                      <a:lumOff val="0"/>
                    </a:schemeClr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dk1">
                        <a:lumMod val="0"/>
                        <a:lumOff val="0"/>
                      </a:schemeClr>
                    </a:outerShdw>
                  </a:effectLst>
                </a14:hiddenEffects>
              </a:ext>
            </a:extLst>
          </p:spPr>
          <p:txBody>
            <a:bodyPr rot="0" vert="horz" wrap="square" lIns="27432" tIns="27432" rIns="27432" bIns="27432" anchor="t" anchorCtr="0" upright="1">
              <a:noAutofit/>
            </a:bodyPr>
            <a:lstStyle/>
            <a:p>
              <a:endParaRPr lang="en-US" sz="1350" dirty="0"/>
            </a:p>
          </p:txBody>
        </p:sp>
        <p:pic>
          <p:nvPicPr>
            <p:cNvPr id="18" name="Picture 17" descr="A drawing of a face&#10;&#10;Description generated with high confidence">
              <a:extLst>
                <a:ext uri="{FF2B5EF4-FFF2-40B4-BE49-F238E27FC236}">
                  <a16:creationId xmlns:a16="http://schemas.microsoft.com/office/drawing/2014/main" xmlns="" id="{4A636564-0717-44C3-9ECD-CF1338D782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818" y="3725666"/>
              <a:ext cx="625811" cy="6177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187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10497672-b765-41bd-aa25-a4f93b71a9fd"/>
  <p:tag name="WASPOLLED" val="B66E01EFC7A14AFC8282E51FAD903040"/>
  <p:tag name="TPVERSION" val="6"/>
  <p:tag name="TPFULLVERSION" val="7.5.8.4"/>
  <p:tag name="PPTVERSION" val="16"/>
  <p:tag name="TPOS" val="2"/>
  <p:tag name="TPLASTSAVEVERSION" val="6.2 PC"/>
</p:tagLst>
</file>

<file path=ppt/theme/theme1.xml><?xml version="1.0" encoding="utf-8"?>
<a:theme xmlns:a="http://schemas.openxmlformats.org/drawingml/2006/main" name="Senate">
  <a:themeElements>
    <a:clrScheme name="Sena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FFC000"/>
      </a:accent2>
      <a:accent3>
        <a:srgbClr val="000000"/>
      </a:accent3>
      <a:accent4>
        <a:srgbClr val="FFC000"/>
      </a:accent4>
      <a:accent5>
        <a:srgbClr val="5B9BD5"/>
      </a:accent5>
      <a:accent6>
        <a:srgbClr val="70AD47"/>
      </a:accent6>
      <a:hlink>
        <a:srgbClr val="C00000"/>
      </a:hlink>
      <a:folHlink>
        <a:srgbClr val="C000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nate" id="{2D616F40-BC23-4586-8C16-C951F3592D13}" vid="{88D69AA8-767A-49E2-9451-86C3910ADB9A}"/>
    </a:ext>
  </a:extLst>
</a:theme>
</file>

<file path=ppt/theme/theme10.xml><?xml version="1.0" encoding="utf-8"?>
<a:theme xmlns:a="http://schemas.openxmlformats.org/drawingml/2006/main" name="15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11.xml><?xml version="1.0" encoding="utf-8"?>
<a:theme xmlns:a="http://schemas.openxmlformats.org/drawingml/2006/main" name="16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12.xml><?xml version="1.0" encoding="utf-8"?>
<a:theme xmlns:a="http://schemas.openxmlformats.org/drawingml/2006/main" name="17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13.xml><?xml version="1.0" encoding="utf-8"?>
<a:theme xmlns:a="http://schemas.openxmlformats.org/drawingml/2006/main" name="18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14.xml><?xml version="1.0" encoding="utf-8"?>
<a:theme xmlns:a="http://schemas.openxmlformats.org/drawingml/2006/main" name="19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15.xml><?xml version="1.0" encoding="utf-8"?>
<a:theme xmlns:a="http://schemas.openxmlformats.org/drawingml/2006/main" name="20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3.xml><?xml version="1.0" encoding="utf-8"?>
<a:theme xmlns:a="http://schemas.openxmlformats.org/drawingml/2006/main" name="8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4.xml><?xml version="1.0" encoding="utf-8"?>
<a:theme xmlns:a="http://schemas.openxmlformats.org/drawingml/2006/main" name="9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5.xml><?xml version="1.0" encoding="utf-8"?>
<a:theme xmlns:a="http://schemas.openxmlformats.org/drawingml/2006/main" name="10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6.xml><?xml version="1.0" encoding="utf-8"?>
<a:theme xmlns:a="http://schemas.openxmlformats.org/drawingml/2006/main" name="11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7.xml><?xml version="1.0" encoding="utf-8"?>
<a:theme xmlns:a="http://schemas.openxmlformats.org/drawingml/2006/main" name="12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8.xml><?xml version="1.0" encoding="utf-8"?>
<a:theme xmlns:a="http://schemas.openxmlformats.org/drawingml/2006/main" name="13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ppt/theme/theme9.xml><?xml version="1.0" encoding="utf-8"?>
<a:theme xmlns:a="http://schemas.openxmlformats.org/drawingml/2006/main" name="14_MCQ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2D0D585-C4EC-EA4B-835C-782976849514}" vid="{8BBB69E0-F12D-4E4F-8A8A-1D22C8CD62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Senate Slides 2017</Template>
  <TotalTime>625</TotalTime>
  <Words>590</Words>
  <Application>Microsoft Office PowerPoint</Application>
  <PresentationFormat>Widescreen</PresentationFormat>
  <Paragraphs>97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9</vt:i4>
      </vt:variant>
    </vt:vector>
  </HeadingPairs>
  <TitlesOfParts>
    <vt:vector size="29" baseType="lpstr">
      <vt:lpstr>MS PGothic</vt:lpstr>
      <vt:lpstr>MS PGothic</vt:lpstr>
      <vt:lpstr>Arial</vt:lpstr>
      <vt:lpstr>Calibri</vt:lpstr>
      <vt:lpstr>Times New Roman</vt:lpstr>
      <vt:lpstr>Senate</vt:lpstr>
      <vt:lpstr>7_MCQ</vt:lpstr>
      <vt:lpstr>8_MCQ</vt:lpstr>
      <vt:lpstr>9_MCQ</vt:lpstr>
      <vt:lpstr>10_MCQ</vt:lpstr>
      <vt:lpstr>11_MCQ</vt:lpstr>
      <vt:lpstr>12_MCQ</vt:lpstr>
      <vt:lpstr>13_MCQ</vt:lpstr>
      <vt:lpstr>14_MCQ</vt:lpstr>
      <vt:lpstr>15_MCQ</vt:lpstr>
      <vt:lpstr>16_MCQ</vt:lpstr>
      <vt:lpstr>17_MCQ</vt:lpstr>
      <vt:lpstr>18_MCQ</vt:lpstr>
      <vt:lpstr>19_MCQ</vt:lpstr>
      <vt:lpstr>20_MCQ</vt:lpstr>
      <vt:lpstr>Senate Meeting 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Relevant Links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Reka Montfort</dc:creator>
  <cp:lastModifiedBy>Senate</cp:lastModifiedBy>
  <cp:revision>90</cp:revision>
  <dcterms:created xsi:type="dcterms:W3CDTF">2017-09-04T22:41:22Z</dcterms:created>
  <dcterms:modified xsi:type="dcterms:W3CDTF">2018-04-09T20:29:56Z</dcterms:modified>
</cp:coreProperties>
</file>