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198D-3C46-4A2B-B461-4A8E5C2DC5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DD169-3F6A-4CF9-8B4E-1C4B7C7472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5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FC709-0061-43B7-9C1F-B91E6CDB2A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53CB2-DC21-4EE5-83C5-7D6FD35EDB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09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B1EDE-1F02-4A95-B7B8-06E9C4674C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E372C-3FCB-4C70-89D3-9DF8DFA648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63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C263F-D180-40F6-91A8-D824642F28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CEF7C-0302-409C-94BF-15B20F139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9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67E3-B4E3-4DB1-B3EC-53E74D17D0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6FF7D-D913-4A6E-9E19-93965CF350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63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AC020-694C-48E0-9513-5397B890F9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41EC9-ACBC-4496-BFFF-3CAA17BB41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65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9A46E-60EE-470B-8FAD-957CF476B55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9B53C-2AD3-4683-9EA1-2A8C85B246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09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E4B3-A5A5-4FD2-922F-79BA67083C6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3B725-165F-4CB6-827B-E44C5F8456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67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62CBA-2531-47E7-B6F1-A27EA1E3C81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72F28-3E87-4097-B06D-EA765E8DBF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19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CF740-AC2F-46E8-BE87-B003971354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258DE-F851-45D8-A6DD-0FC853268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13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BB41A-213C-4829-AE2D-F9FC91884F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C8459-7874-4923-AC13-36B307FD7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03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A293C-0D2A-49A9-9646-7E68EC4032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9938F-E31E-459B-A078-48E7E0327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2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0"/>
            <a:ext cx="122237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28A136-E0C4-45B4-B547-B80A55713D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18BAD-BDF4-450E-BB94-3E93114440D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pic>
        <p:nvPicPr>
          <p:cNvPr id="1032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106363"/>
            <a:ext cx="1211263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Box 8"/>
          <p:cNvSpPr txBox="1">
            <a:spLocks noChangeArrowheads="1"/>
          </p:cNvSpPr>
          <p:nvPr userDrawn="1"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smtClean="0">
                <a:solidFill>
                  <a:prstClr val="white"/>
                </a:solidFill>
                <a:latin typeface="Arial Black" pitchFamily="34" charset="0"/>
                <a:ea typeface="Arial Black" pitchFamily="34" charset="0"/>
                <a:cs typeface="Arial Black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373691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se.umd.edu/" TargetMode="External"/><Relationship Id="rId2" Type="http://schemas.openxmlformats.org/officeDocument/2006/relationships/hyperlink" Target="https://www.marchforscien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nate.umd.edu/committees/volunteer.cfm" TargetMode="External"/><Relationship Id="rId5" Type="http://schemas.openxmlformats.org/officeDocument/2006/relationships/hyperlink" Target="https://senate.umd.edu/committees/index.cfm" TargetMode="External"/><Relationship Id="rId4" Type="http://schemas.openxmlformats.org/officeDocument/2006/relationships/hyperlink" Target="http://pub.lucidpress.com/Apr1Senate17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enate.umd.edu/sms/index.cfm?event=publicViewBill&amp;billId=613" TargetMode="External"/><Relationship Id="rId2" Type="http://schemas.openxmlformats.org/officeDocument/2006/relationships/hyperlink" Target="https://senate.umd.edu/sms/index.cfm?event=publicViewBill&amp;billId=17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nate.umd.edu/sms/index.cfm?event=publicViewBill&amp;billId=43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enate.umd.edu/meetings/materials/2016to2017/040617/IT_Council_Presentation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enate.umd.edu/sms/index.cfm?event=publicViewBill&amp;billId=613" TargetMode="External"/><Relationship Id="rId3" Type="http://schemas.openxmlformats.org/officeDocument/2006/relationships/hyperlink" Target="https://www.marchforscience.com/" TargetMode="External"/><Relationship Id="rId7" Type="http://schemas.openxmlformats.org/officeDocument/2006/relationships/hyperlink" Target="https://senate.umd.edu/sms/index.cfm?event=publicViewBill&amp;billId=177" TargetMode="External"/><Relationship Id="rId2" Type="http://schemas.openxmlformats.org/officeDocument/2006/relationships/hyperlink" Target="http://pub.lucidpress.com/Apr1Senate1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nate.umd.edu/committees/volunteer.cfm" TargetMode="External"/><Relationship Id="rId5" Type="http://schemas.openxmlformats.org/officeDocument/2006/relationships/hyperlink" Target="https://senate.umd.edu/committees/index.cfm" TargetMode="External"/><Relationship Id="rId10" Type="http://schemas.openxmlformats.org/officeDocument/2006/relationships/hyperlink" Target="https://senate.umd.edu/meetings/materials/2016to2017/040617/IT_Council_Presentation.pdf" TargetMode="External"/><Relationship Id="rId4" Type="http://schemas.openxmlformats.org/officeDocument/2006/relationships/hyperlink" Target="http://case.umd.edu/" TargetMode="External"/><Relationship Id="rId9" Type="http://schemas.openxmlformats.org/officeDocument/2006/relationships/hyperlink" Target="https://senate.umd.edu/sms/index.cfm?event=publicViewBill&amp;billId=4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524000" y="1957388"/>
            <a:ext cx="9144000" cy="1552575"/>
          </a:xfrm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venir Black"/>
                <a:ea typeface="Avenir Black"/>
                <a:cs typeface="Avenir Black"/>
              </a:rPr>
              <a:t>Senate Meeting Summary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428750" y="3463925"/>
            <a:ext cx="9144000" cy="1139825"/>
          </a:xfrm>
        </p:spPr>
        <p:txBody>
          <a:bodyPr/>
          <a:lstStyle/>
          <a:p>
            <a:pPr eaLnBrk="1" hangingPunct="1"/>
            <a:r>
              <a:rPr lang="en-US" altLang="en-US" sz="5400" dirty="0" smtClean="0">
                <a:solidFill>
                  <a:srgbClr val="E03A3E"/>
                </a:solidFill>
                <a:latin typeface="Avenir Black"/>
                <a:ea typeface="Avenir Black"/>
                <a:cs typeface="Avenir Black"/>
              </a:rPr>
              <a:t>April 6, 2017</a:t>
            </a: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prstClr val="white"/>
                </a:solidFill>
                <a:latin typeface="Arial Black" panose="020B0A04020102020204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30304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1260475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>
                <a:solidFill>
                  <a:srgbClr val="C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6, 2017 Summary</a:t>
            </a:r>
          </a:p>
        </p:txBody>
      </p:sp>
      <p:sp>
        <p:nvSpPr>
          <p:cNvPr id="3075" name="Subtitle 2"/>
          <p:cNvSpPr>
            <a:spLocks noGrp="1"/>
          </p:cNvSpPr>
          <p:nvPr>
            <p:ph idx="1"/>
          </p:nvPr>
        </p:nvSpPr>
        <p:spPr>
          <a:xfrm>
            <a:off x="306388" y="2003425"/>
            <a:ext cx="11588750" cy="4325938"/>
          </a:xfrm>
        </p:spPr>
        <p:txBody>
          <a:bodyPr/>
          <a:lstStyle/>
          <a:p>
            <a:pPr lvl="0"/>
            <a:r>
              <a:rPr lang="en-US" dirty="0"/>
              <a:t>Special Order:  Presidential Briefing</a:t>
            </a:r>
            <a:endParaRPr lang="en-US" sz="2400" dirty="0"/>
          </a:p>
          <a:p>
            <a:pPr lvl="1"/>
            <a:r>
              <a:rPr lang="en-US" dirty="0"/>
              <a:t>President </a:t>
            </a:r>
            <a:r>
              <a:rPr lang="en-US" dirty="0" err="1"/>
              <a:t>Loh</a:t>
            </a:r>
            <a:r>
              <a:rPr lang="en-US" dirty="0"/>
              <a:t> took questions from Senators on a variety of topics including the future of the Purple Line, the state legislative session, student groups at the University, and the importance of voting.</a:t>
            </a:r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prstClr val="white"/>
                </a:solidFill>
                <a:latin typeface="Arial Black" panose="020B0A04020102020204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121619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1260475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>
                <a:solidFill>
                  <a:srgbClr val="C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6, 2017 Summary</a:t>
            </a:r>
          </a:p>
        </p:txBody>
      </p:sp>
      <p:sp>
        <p:nvSpPr>
          <p:cNvPr id="3075" name="Subtitle 2"/>
          <p:cNvSpPr>
            <a:spLocks noGrp="1"/>
          </p:cNvSpPr>
          <p:nvPr>
            <p:ph idx="1"/>
          </p:nvPr>
        </p:nvSpPr>
        <p:spPr>
          <a:xfrm>
            <a:off x="306388" y="2003425"/>
            <a:ext cx="11588750" cy="4325938"/>
          </a:xfrm>
        </p:spPr>
        <p:txBody>
          <a:bodyPr/>
          <a:lstStyle/>
          <a:p>
            <a:pPr lvl="0"/>
            <a:r>
              <a:rPr lang="en-US" sz="2000" dirty="0"/>
              <a:t>Senate Chair’s Report</a:t>
            </a:r>
          </a:p>
          <a:p>
            <a:pPr lvl="1"/>
            <a:r>
              <a:rPr lang="en-US" sz="2000" dirty="0"/>
              <a:t>The Senate Chair spoke about the importance of federal research funding to the University. He encouraged Senators to attend the </a:t>
            </a:r>
            <a:r>
              <a:rPr lang="en-US" sz="2000" u="sng" dirty="0">
                <a:hlinkClick r:id="rId2"/>
              </a:rPr>
              <a:t>March for Science</a:t>
            </a:r>
            <a:r>
              <a:rPr lang="en-US" sz="2000" dirty="0"/>
              <a:t> in Washington, DC on April 22nd and the </a:t>
            </a:r>
            <a:r>
              <a:rPr lang="en-US" sz="2000" u="sng" dirty="0">
                <a:hlinkClick r:id="rId3"/>
              </a:rPr>
              <a:t>Celebration of American Science &amp; Engineering (CASE)</a:t>
            </a:r>
            <a:r>
              <a:rPr lang="en-US" sz="2000" dirty="0"/>
              <a:t> on campus on April 21st. For the full text of his remarks, please see the </a:t>
            </a:r>
            <a:r>
              <a:rPr lang="en-US" sz="2000" u="sng" dirty="0">
                <a:hlinkClick r:id="rId4"/>
              </a:rPr>
              <a:t>First April Senate Newsletter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Members of the campus community can sign up to serve on a </a:t>
            </a:r>
            <a:r>
              <a:rPr lang="en-US" sz="2000" u="sng" dirty="0">
                <a:hlinkClick r:id="rId5"/>
              </a:rPr>
              <a:t>Senate committee</a:t>
            </a:r>
            <a:r>
              <a:rPr lang="en-US" sz="2000" dirty="0"/>
              <a:t> in 2017-2018 through May 1st. There are openings for faculty, staff, and students. </a:t>
            </a:r>
            <a:r>
              <a:rPr lang="en-US" sz="2000"/>
              <a:t>For information on how to submit your application, please visit the Senate </a:t>
            </a:r>
            <a:r>
              <a:rPr lang="en-US" sz="2000" u="sng">
                <a:hlinkClick r:id="rId6"/>
              </a:rPr>
              <a:t>website</a:t>
            </a:r>
            <a:r>
              <a:rPr lang="en-US" sz="2000"/>
              <a:t>.</a:t>
            </a:r>
          </a:p>
          <a:p>
            <a:pPr lvl="1"/>
            <a:r>
              <a:rPr lang="en-US" sz="2000" smtClean="0"/>
              <a:t>The </a:t>
            </a:r>
            <a:r>
              <a:rPr lang="en-US" sz="2000" dirty="0"/>
              <a:t>April 19</a:t>
            </a:r>
            <a:r>
              <a:rPr lang="en-US" sz="2000" baseline="30000" dirty="0"/>
              <a:t>th</a:t>
            </a:r>
            <a:r>
              <a:rPr lang="en-US" sz="2000" dirty="0"/>
              <a:t> Senate meeting is the last meeting for outgoing Senators. All incoming and continuing Senators will be seated at the Senate Transition Meeting on May 4</a:t>
            </a:r>
            <a:r>
              <a:rPr lang="en-US" sz="2000" baseline="30000" dirty="0"/>
              <a:t>th</a:t>
            </a:r>
            <a:r>
              <a:rPr lang="en-US" sz="2000" dirty="0"/>
              <a:t>. At the May 4</a:t>
            </a:r>
            <a:r>
              <a:rPr lang="en-US" sz="2000" baseline="30000" dirty="0"/>
              <a:t>th</a:t>
            </a:r>
            <a:r>
              <a:rPr lang="en-US" sz="2000" dirty="0"/>
              <a:t> meeting, Senators will vote for the Chair-Elect, the Senate Executive Committee, the Committee on Committees, and the Senate-elected membership of various councils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Vin </a:t>
            </a:r>
            <a:r>
              <a:rPr lang="en-US" sz="2000" dirty="0" smtClean="0"/>
              <a:t>Novara, past Senate Chair, </a:t>
            </a:r>
            <a:r>
              <a:rPr lang="en-US" sz="2000" dirty="0"/>
              <a:t>will serve as Senate Parliamentarian for the remainder of the semester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prstClr val="white"/>
                </a:solidFill>
                <a:latin typeface="Arial Black" panose="020B0A04020102020204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195237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1260475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>
                <a:solidFill>
                  <a:srgbClr val="C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6, 2017 Summary</a:t>
            </a:r>
          </a:p>
        </p:txBody>
      </p:sp>
      <p:sp>
        <p:nvSpPr>
          <p:cNvPr id="3075" name="Subtitle 2"/>
          <p:cNvSpPr>
            <a:spLocks noGrp="1"/>
          </p:cNvSpPr>
          <p:nvPr>
            <p:ph idx="1"/>
          </p:nvPr>
        </p:nvSpPr>
        <p:spPr>
          <a:xfrm>
            <a:off x="306388" y="2003425"/>
            <a:ext cx="11588750" cy="4325938"/>
          </a:xfrm>
        </p:spPr>
        <p:txBody>
          <a:bodyPr/>
          <a:lstStyle/>
          <a:p>
            <a:pPr lvl="0"/>
            <a:r>
              <a:rPr lang="en-US" u="sng" dirty="0">
                <a:hlinkClick r:id="rId2"/>
              </a:rPr>
              <a:t>Review of the Policy on Intellectual Property (Senate Doc. No. 10-11-36) (Action)</a:t>
            </a:r>
            <a:endParaRPr lang="en-US" sz="2400" dirty="0"/>
          </a:p>
          <a:p>
            <a:pPr lvl="1"/>
            <a:r>
              <a:rPr lang="en-US" dirty="0"/>
              <a:t>The Senate voted to approve the proposal.</a:t>
            </a:r>
            <a:endParaRPr lang="en-US" sz="2000" dirty="0"/>
          </a:p>
          <a:p>
            <a:pPr lvl="0"/>
            <a:r>
              <a:rPr lang="en-US" u="sng" dirty="0">
                <a:hlinkClick r:id="rId3"/>
              </a:rPr>
              <a:t>The University of Maryland Climate Action Plan 2.0 (Senate Doc. No. 16-17-30) (Action)</a:t>
            </a:r>
            <a:endParaRPr lang="en-US" sz="2400" dirty="0"/>
          </a:p>
          <a:p>
            <a:pPr lvl="1"/>
            <a:r>
              <a:rPr lang="en-US" dirty="0"/>
              <a:t>The Senate voted to approve the proposal.</a:t>
            </a:r>
            <a:endParaRPr lang="en-US" sz="2000" dirty="0"/>
          </a:p>
          <a:p>
            <a:pPr lvl="0"/>
            <a:r>
              <a:rPr lang="en-US" u="sng" dirty="0">
                <a:hlinkClick r:id="rId4"/>
              </a:rPr>
              <a:t>Policies and Procedures Governing Preferred/Primary Names and Sex/Gender Markers in University Databases (Senate Doc. No. 14-15-03) (Action)</a:t>
            </a:r>
            <a:endParaRPr lang="en-US" sz="2400" dirty="0"/>
          </a:p>
          <a:p>
            <a:pPr lvl="1"/>
            <a:r>
              <a:rPr lang="en-US" dirty="0"/>
              <a:t>The Senate voted to approve the proposal.</a:t>
            </a:r>
            <a:endParaRPr lang="en-US" sz="2000" dirty="0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prstClr val="white"/>
                </a:solidFill>
                <a:latin typeface="Arial Black" panose="020B0A04020102020204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38658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1260475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>
                <a:solidFill>
                  <a:srgbClr val="C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6, 2017 Summary</a:t>
            </a:r>
          </a:p>
        </p:txBody>
      </p:sp>
      <p:sp>
        <p:nvSpPr>
          <p:cNvPr id="3075" name="Subtitle 2"/>
          <p:cNvSpPr>
            <a:spLocks noGrp="1"/>
          </p:cNvSpPr>
          <p:nvPr>
            <p:ph idx="1"/>
          </p:nvPr>
        </p:nvSpPr>
        <p:spPr>
          <a:xfrm>
            <a:off x="306388" y="2003425"/>
            <a:ext cx="11588750" cy="4325938"/>
          </a:xfrm>
        </p:spPr>
        <p:txBody>
          <a:bodyPr/>
          <a:lstStyle/>
          <a:p>
            <a:pPr lvl="0"/>
            <a:r>
              <a:rPr lang="en-US" dirty="0"/>
              <a:t>Special Order of the Day, William Bowerman, Professor &amp; Chair, Environmental Science &amp; Technology &amp; Chair, Information Technology Council   </a:t>
            </a:r>
            <a:endParaRPr lang="en-US" sz="2400" dirty="0"/>
          </a:p>
          <a:p>
            <a:pPr marL="0" indent="0">
              <a:buNone/>
            </a:pPr>
            <a:r>
              <a:rPr lang="en-US" i="1" u="sng" dirty="0" smtClean="0">
                <a:hlinkClick r:id="rId2"/>
              </a:rPr>
              <a:t>ITC </a:t>
            </a:r>
            <a:r>
              <a:rPr lang="en-US" i="1" u="sng" dirty="0">
                <a:hlinkClick r:id="rId2"/>
              </a:rPr>
              <a:t>Report for 2016-2017</a:t>
            </a:r>
            <a:endParaRPr lang="en-US" sz="2400" dirty="0"/>
          </a:p>
          <a:p>
            <a:pPr lvl="1"/>
            <a:r>
              <a:rPr lang="en-US" dirty="0"/>
              <a:t>William Bowerman gave an overview of the work of the IT Council this year. </a:t>
            </a:r>
            <a:endParaRPr lang="en-US" dirty="0" smtClean="0"/>
          </a:p>
          <a:p>
            <a:pPr lvl="1"/>
            <a:r>
              <a:rPr lang="en-US" dirty="0" smtClean="0"/>
              <a:t>He </a:t>
            </a:r>
            <a:r>
              <a:rPr lang="en-US" dirty="0"/>
              <a:t>explained the progress that has been made in improving wireless service on campus, creating IT Council bylaws, and improving classroom technology.</a:t>
            </a:r>
          </a:p>
          <a:p>
            <a:pPr lvl="1"/>
            <a:r>
              <a:rPr lang="en-US" dirty="0"/>
              <a:t>He encouraged Senators to serve on the IT Council as some members are rotating off this year. </a:t>
            </a:r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prstClr val="white"/>
                </a:solidFill>
                <a:latin typeface="Arial Black" panose="020B0A04020102020204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259577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1260475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>
                <a:solidFill>
                  <a:srgbClr val="C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Links</a:t>
            </a:r>
          </a:p>
        </p:txBody>
      </p:sp>
      <p:sp>
        <p:nvSpPr>
          <p:cNvPr id="3075" name="Subtitle 2"/>
          <p:cNvSpPr>
            <a:spLocks noGrp="1"/>
          </p:cNvSpPr>
          <p:nvPr>
            <p:ph idx="1"/>
          </p:nvPr>
        </p:nvSpPr>
        <p:spPr>
          <a:xfrm>
            <a:off x="306388" y="2003425"/>
            <a:ext cx="11588750" cy="4325938"/>
          </a:xfrm>
        </p:spPr>
        <p:txBody>
          <a:bodyPr/>
          <a:lstStyle/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pub.lucidpress.com/Apr1Senate17/</a:t>
            </a:r>
            <a:r>
              <a:rPr lang="en-US" sz="2400" dirty="0" smtClean="0"/>
              <a:t> </a:t>
            </a:r>
          </a:p>
          <a:p>
            <a:r>
              <a:rPr lang="en-US" sz="2400" u="sng" dirty="0">
                <a:hlinkClick r:id="rId3"/>
              </a:rPr>
              <a:t>https://www.marchforscience.com/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u="sng">
                <a:hlinkClick r:id="rId4"/>
              </a:rPr>
              <a:t>http://case.umd.edu/</a:t>
            </a:r>
            <a:r>
              <a:rPr lang="en-US" sz="2400"/>
              <a:t> </a:t>
            </a:r>
            <a:r>
              <a:rPr lang="en-US" sz="2400" smtClean="0"/>
              <a:t>  </a:t>
            </a:r>
            <a:endParaRPr lang="en-US" sz="2400" dirty="0"/>
          </a:p>
          <a:p>
            <a:r>
              <a:rPr lang="en-US" sz="2400" u="sng" dirty="0" smtClean="0">
                <a:hlinkClick r:id="rId5"/>
              </a:rPr>
              <a:t>https</a:t>
            </a:r>
            <a:r>
              <a:rPr lang="en-US" sz="2400" u="sng" dirty="0">
                <a:hlinkClick r:id="rId5"/>
              </a:rPr>
              <a:t>://senate.umd.edu/committees/index.cfm</a:t>
            </a:r>
            <a:endParaRPr lang="en-US" sz="2400" dirty="0"/>
          </a:p>
          <a:p>
            <a:r>
              <a:rPr lang="en-US" sz="2400" dirty="0" smtClean="0">
                <a:hlinkClick r:id="rId6"/>
              </a:rPr>
              <a:t>https</a:t>
            </a:r>
            <a:r>
              <a:rPr lang="en-US" sz="2400" dirty="0">
                <a:hlinkClick r:id="rId6"/>
              </a:rPr>
              <a:t>://</a:t>
            </a:r>
            <a:r>
              <a:rPr lang="en-US" sz="2400" dirty="0" smtClean="0">
                <a:hlinkClick r:id="rId6"/>
              </a:rPr>
              <a:t>senate.umd.edu/committees/volunteer.cfm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u="sng" dirty="0" smtClean="0">
                <a:hlinkClick r:id="rId7"/>
              </a:rPr>
              <a:t>https</a:t>
            </a:r>
            <a:r>
              <a:rPr lang="en-US" sz="2400" u="sng" dirty="0">
                <a:hlinkClick r:id="rId7"/>
              </a:rPr>
              <a:t>://senate.umd.edu/sms/index.cfm?event=publicViewBill&amp;billId=177</a:t>
            </a:r>
            <a:r>
              <a:rPr lang="en-US" sz="2400" dirty="0"/>
              <a:t> </a:t>
            </a:r>
          </a:p>
          <a:p>
            <a:r>
              <a:rPr lang="en-US" sz="2400" u="sng" dirty="0" smtClean="0">
                <a:hlinkClick r:id="rId8"/>
              </a:rPr>
              <a:t>https</a:t>
            </a:r>
            <a:r>
              <a:rPr lang="en-US" sz="2400" u="sng" dirty="0">
                <a:hlinkClick r:id="rId8"/>
              </a:rPr>
              <a:t>://senate.umd.edu/sms/index.cfm?event=publicViewBill&amp;billId=613</a:t>
            </a:r>
            <a:r>
              <a:rPr lang="en-US" sz="2400" dirty="0"/>
              <a:t> </a:t>
            </a:r>
          </a:p>
          <a:p>
            <a:r>
              <a:rPr lang="en-US" sz="2400" u="sng" dirty="0" smtClean="0">
                <a:hlinkClick r:id="rId9"/>
              </a:rPr>
              <a:t>https</a:t>
            </a:r>
            <a:r>
              <a:rPr lang="en-US" sz="2400" u="sng" dirty="0">
                <a:hlinkClick r:id="rId9"/>
              </a:rPr>
              <a:t>://senate.umd.edu/sms/index.cfm?event=publicViewBill&amp;billId=437</a:t>
            </a:r>
            <a:r>
              <a:rPr lang="en-US" sz="2400" dirty="0"/>
              <a:t> </a:t>
            </a:r>
          </a:p>
          <a:p>
            <a:r>
              <a:rPr lang="en-US" sz="2400" u="sng" dirty="0" smtClean="0">
                <a:hlinkClick r:id="rId10"/>
              </a:rPr>
              <a:t>https</a:t>
            </a:r>
            <a:r>
              <a:rPr lang="en-US" sz="2400" u="sng" dirty="0">
                <a:hlinkClick r:id="rId10"/>
              </a:rPr>
              <a:t>://senate.umd.edu/meetings/materials/2016to2017/040617/IT_Council_Presentation.pdf</a:t>
            </a:r>
            <a:r>
              <a:rPr lang="en-US" sz="2400" dirty="0"/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2900363" y="77788"/>
            <a:ext cx="610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prstClr val="white"/>
                </a:solidFill>
                <a:latin typeface="Arial Black" panose="020B0A04020102020204" pitchFamily="34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7507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412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Avenir Black</vt:lpstr>
      <vt:lpstr>Calibri</vt:lpstr>
      <vt:lpstr>Calibri Light</vt:lpstr>
      <vt:lpstr>Times New Roman</vt:lpstr>
      <vt:lpstr>1_Office Theme</vt:lpstr>
      <vt:lpstr>Senate Meeting Summary</vt:lpstr>
      <vt:lpstr>April 6, 2017 Summary</vt:lpstr>
      <vt:lpstr>April 6, 2017 Summary</vt:lpstr>
      <vt:lpstr>April 6, 2017 Summary</vt:lpstr>
      <vt:lpstr>April 6, 2017 Summary</vt:lpstr>
      <vt:lpstr>Relevant Links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Meeting Summary</dc:title>
  <dc:creator>Jeanette C. Gaida</dc:creator>
  <cp:lastModifiedBy>Jeanette C. Gaida</cp:lastModifiedBy>
  <cp:revision>8</cp:revision>
  <dcterms:created xsi:type="dcterms:W3CDTF">2017-03-15T12:35:38Z</dcterms:created>
  <dcterms:modified xsi:type="dcterms:W3CDTF">2017-04-12T13:30:41Z</dcterms:modified>
</cp:coreProperties>
</file>