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9" r:id="rId3"/>
    <p:sldId id="260" r:id="rId4"/>
    <p:sldId id="265" r:id="rId5"/>
    <p:sldId id="262" r:id="rId6"/>
    <p:sldId id="264"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025" autoAdjust="0"/>
    <p:restoredTop sz="94660"/>
  </p:normalViewPr>
  <p:slideViewPr>
    <p:cSldViewPr snapToGrid="0">
      <p:cViewPr varScale="1">
        <p:scale>
          <a:sx n="119" d="100"/>
          <a:sy n="119" d="100"/>
        </p:scale>
        <p:origin x="10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404355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69409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271363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28059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399163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96165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4/21/2017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4087098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4/21/2017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160467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4/21/2017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281419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4/21/2017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278613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4/21/2017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16290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4/21/2017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13442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4/21/2017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3736919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enate.umd.edu/committees/volunteer.cfm" TargetMode="External"/><Relationship Id="rId2" Type="http://schemas.openxmlformats.org/officeDocument/2006/relationships/hyperlink" Target="https://senate.umd.edu/committees/index.cfm" TargetMode="External"/><Relationship Id="rId1" Type="http://schemas.openxmlformats.org/officeDocument/2006/relationships/slideLayout" Target="../slideLayouts/slideLayout2.xml"/><Relationship Id="rId4" Type="http://schemas.openxmlformats.org/officeDocument/2006/relationships/hyperlink" Target="http://pub.lucidpress.com/Apr2Senate17/"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senate.umd.edu/sms/index.cfm?event=publicViewBill&amp;billId=489" TargetMode="External"/><Relationship Id="rId2" Type="http://schemas.openxmlformats.org/officeDocument/2006/relationships/hyperlink" Target="https://senate.umd.edu/sms/index.cfm?event=publicViewBill&amp;billId=550"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enate.umd.edu/sms/index.cfm?event=publicViewBill&amp;billId=594"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senate.umd.edu/meetings/materials/2016to2017/041917/Science_March_CASE_Presentation.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senate.umd.edu/sms/index.cfm?event=publicViewBill&amp;billId=550" TargetMode="External"/><Relationship Id="rId3" Type="http://schemas.openxmlformats.org/officeDocument/2006/relationships/hyperlink" Target="https://www.marchforscience.com/" TargetMode="External"/><Relationship Id="rId7" Type="http://schemas.openxmlformats.org/officeDocument/2006/relationships/hyperlink" Target="https://senate.umd.edu/committees/volunteer.cfm" TargetMode="External"/><Relationship Id="rId2" Type="http://schemas.openxmlformats.org/officeDocument/2006/relationships/hyperlink" Target="http://pub.lucidpress.com/Apr2Senate17/" TargetMode="External"/><Relationship Id="rId1" Type="http://schemas.openxmlformats.org/officeDocument/2006/relationships/slideLayout" Target="../slideLayouts/slideLayout2.xml"/><Relationship Id="rId6" Type="http://schemas.openxmlformats.org/officeDocument/2006/relationships/hyperlink" Target="https://senate.umd.edu/committees/index.cfm" TargetMode="External"/><Relationship Id="rId11" Type="http://schemas.openxmlformats.org/officeDocument/2006/relationships/hyperlink" Target="https://senate.umd.edu/meetings/materials/2016to2017/041917/Science_March_CASE_Presentation.pdf" TargetMode="External"/><Relationship Id="rId5" Type="http://schemas.openxmlformats.org/officeDocument/2006/relationships/hyperlink" Target="http://case.umd.edu/" TargetMode="External"/><Relationship Id="rId10" Type="http://schemas.openxmlformats.org/officeDocument/2006/relationships/hyperlink" Target="https://senate.umd.edu/sms/index.cfm?event=publicViewBill&amp;billId=594" TargetMode="External"/><Relationship Id="rId4" Type="http://schemas.openxmlformats.org/officeDocument/2006/relationships/hyperlink" Target="https://www.nanocenter.umd.edu/events/march-for-science/" TargetMode="External"/><Relationship Id="rId9" Type="http://schemas.openxmlformats.org/officeDocument/2006/relationships/hyperlink" Target="https://senate.umd.edu/sms/index.cfm?event=publicViewBill&amp;billId=489"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April 19, 2017</a:t>
            </a: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03043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April 19, 2017 Summary</a:t>
            </a:r>
          </a:p>
        </p:txBody>
      </p:sp>
      <p:sp>
        <p:nvSpPr>
          <p:cNvPr id="3075" name="Subtitle 2"/>
          <p:cNvSpPr>
            <a:spLocks noGrp="1"/>
          </p:cNvSpPr>
          <p:nvPr>
            <p:ph idx="1"/>
          </p:nvPr>
        </p:nvSpPr>
        <p:spPr>
          <a:xfrm>
            <a:off x="306388" y="2003425"/>
            <a:ext cx="11588750" cy="4325938"/>
          </a:xfrm>
        </p:spPr>
        <p:txBody>
          <a:bodyPr/>
          <a:lstStyle/>
          <a:p>
            <a:pPr lvl="0"/>
            <a:r>
              <a:rPr lang="en-US" sz="2000" dirty="0"/>
              <a:t>Senate Chair’s Report</a:t>
            </a:r>
          </a:p>
          <a:p>
            <a:pPr lvl="1"/>
            <a:r>
              <a:rPr lang="en-US" sz="2000" dirty="0"/>
              <a:t>Members of the campus community can sign up to serve on a </a:t>
            </a:r>
            <a:r>
              <a:rPr lang="en-US" sz="2000" u="sng" dirty="0">
                <a:hlinkClick r:id="rId2"/>
              </a:rPr>
              <a:t>Senate committee</a:t>
            </a:r>
            <a:r>
              <a:rPr lang="en-US" sz="2000" dirty="0"/>
              <a:t> in 2017-2018 through May 1st. There are openings for faculty, staff, and students. For information on how to submit your application, please visit the Senate </a:t>
            </a:r>
            <a:r>
              <a:rPr lang="en-US" sz="2000" u="sng" dirty="0">
                <a:hlinkClick r:id="rId3"/>
              </a:rPr>
              <a:t>website</a:t>
            </a:r>
            <a:r>
              <a:rPr lang="en-US" sz="2000" dirty="0"/>
              <a:t>.</a:t>
            </a:r>
          </a:p>
          <a:p>
            <a:pPr lvl="1"/>
            <a:r>
              <a:rPr lang="en-US" sz="2000" dirty="0"/>
              <a:t>The April 19th Senate meeting was the last meeting for outgoing Senators. All incoming and continuing Senators will be seated at the Senate Transition Meeting on May 4th. At the May 4th meeting, Senators will vote for the Chair-Elect, the Senate Executive Committee, the Committee on Committees, and the Senate-elected membership of various councils. </a:t>
            </a:r>
          </a:p>
          <a:p>
            <a:pPr lvl="1"/>
            <a:r>
              <a:rPr lang="en-US" sz="2000" dirty="0"/>
              <a:t>The Senate Chair spoke about the importance of the work of the Sexual Assault Prevention Task Force and the problems of sexual assault on college campuses. He also thanked the committees, committee chairs, task forces, and committees of the Research Council for all of their work on the important issues brought to the Senate this year. He recognized the Senate staff for their work on all of the issues and making everything run smoothly. For the full text of his remarks, please see the </a:t>
            </a:r>
            <a:r>
              <a:rPr lang="en-US" sz="2000" u="sng" dirty="0">
                <a:hlinkClick r:id="rId4"/>
              </a:rPr>
              <a:t>2</a:t>
            </a:r>
            <a:r>
              <a:rPr lang="en-US" sz="2000" u="sng" baseline="30000" dirty="0">
                <a:hlinkClick r:id="rId4"/>
              </a:rPr>
              <a:t>nd</a:t>
            </a:r>
            <a:r>
              <a:rPr lang="en-US" sz="2000" u="sng" dirty="0">
                <a:hlinkClick r:id="rId4"/>
              </a:rPr>
              <a:t> April Senate Newsletter</a:t>
            </a:r>
            <a:r>
              <a:rPr lang="en-US" sz="2000" dirty="0"/>
              <a:t>.</a:t>
            </a: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9523738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April 19, 2017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Telework Guidelines and Protocol (Senate Doc. No. 15-16-25) (Information)</a:t>
            </a:r>
            <a:endParaRPr lang="en-US" sz="2400" dirty="0"/>
          </a:p>
          <a:p>
            <a:pPr lvl="1"/>
            <a:r>
              <a:rPr lang="en-US" dirty="0"/>
              <a:t>The Senate reviewed the telework guidelines provided by University Human Resources (UHR) as an informational item. </a:t>
            </a:r>
            <a:r>
              <a:rPr lang="en-US" dirty="0"/>
              <a:t>The guidelines and associated resources will be available on UHR’s website for members of the campus community</a:t>
            </a:r>
            <a:r>
              <a:rPr lang="en-US" dirty="0" smtClean="0"/>
              <a:t>.</a:t>
            </a:r>
          </a:p>
          <a:p>
            <a:r>
              <a:rPr lang="en-US" u="sng" dirty="0" smtClean="0">
                <a:hlinkClick r:id="rId3"/>
              </a:rPr>
              <a:t>Revisions </a:t>
            </a:r>
            <a:r>
              <a:rPr lang="en-US" u="sng" dirty="0">
                <a:hlinkClick r:id="rId3"/>
              </a:rPr>
              <a:t>to the School of Architecture, Planning, and Preservation (ARCH) Plan of Organization (Senate Doc. No. 14-15-38) (Action)</a:t>
            </a:r>
            <a:endParaRPr lang="en-US" sz="2800" dirty="0"/>
          </a:p>
          <a:p>
            <a:pPr lvl="1"/>
            <a:r>
              <a:rPr lang="en-US" dirty="0"/>
              <a:t>The Senate voted to approve the revisions to the Plan.</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6586164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April 19, 2017 Summary</a:t>
            </a: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Sexual Assault Prevention at the University of Maryland (Senate Doc. No. 16-17-11) (Action)</a:t>
            </a:r>
            <a:r>
              <a:rPr lang="en-US" dirty="0"/>
              <a:t> </a:t>
            </a:r>
            <a:endParaRPr lang="en-US" sz="2400" dirty="0"/>
          </a:p>
          <a:p>
            <a:pPr lvl="1"/>
            <a:r>
              <a:rPr lang="en-US" dirty="0" smtClean="0"/>
              <a:t>The </a:t>
            </a:r>
            <a:r>
              <a:rPr lang="en-US" dirty="0"/>
              <a:t>Senate voted to approve the report as amended.</a:t>
            </a:r>
          </a:p>
          <a:p>
            <a:pPr lvl="1"/>
            <a:r>
              <a:rPr lang="en-US" dirty="0" smtClean="0"/>
              <a:t>The </a:t>
            </a:r>
            <a:r>
              <a:rPr lang="en-US" dirty="0"/>
              <a:t>Senate approved two amendments that added a member with sexual assault prevention research expertise to the Sexual Assault Prevention Committee and clarified the role of the Office of Planning and Evaluation in the School of Public Health in data analysis.</a:t>
            </a:r>
          </a:p>
          <a:p>
            <a:pPr lvl="1"/>
            <a:r>
              <a:rPr lang="en-US" dirty="0" smtClean="0"/>
              <a:t>The </a:t>
            </a:r>
            <a:r>
              <a:rPr lang="en-US" dirty="0"/>
              <a:t>Senate rejected five amendments regarding the content of student leader training, creation of a sexual violence prevention fund, creation of a new oversight committee, religious exemptions from required programming, and lobbying for primary and secondary education that failed.</a:t>
            </a: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661756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April 19, 2017 Summary</a:t>
            </a:r>
          </a:p>
        </p:txBody>
      </p:sp>
      <p:sp>
        <p:nvSpPr>
          <p:cNvPr id="3075" name="Subtitle 2"/>
          <p:cNvSpPr>
            <a:spLocks noGrp="1"/>
          </p:cNvSpPr>
          <p:nvPr>
            <p:ph idx="1"/>
          </p:nvPr>
        </p:nvSpPr>
        <p:spPr>
          <a:xfrm>
            <a:off x="306388" y="2003425"/>
            <a:ext cx="11588750" cy="4325938"/>
          </a:xfrm>
        </p:spPr>
        <p:txBody>
          <a:bodyPr/>
          <a:lstStyle/>
          <a:p>
            <a:pPr lvl="0"/>
            <a:r>
              <a:rPr lang="en-US" dirty="0"/>
              <a:t>Special Order of the Day, Pamela </a:t>
            </a:r>
            <a:r>
              <a:rPr lang="en-US" dirty="0" err="1"/>
              <a:t>Abshire</a:t>
            </a:r>
            <a:r>
              <a:rPr lang="en-US" dirty="0"/>
              <a:t>, Associate Professor, Electrical &amp; Computer Engineering and Jennifer </a:t>
            </a:r>
            <a:r>
              <a:rPr lang="en-US" dirty="0" err="1"/>
              <a:t>Golbeck</a:t>
            </a:r>
            <a:r>
              <a:rPr lang="en-US" dirty="0"/>
              <a:t>, Associate Professor, College of Information </a:t>
            </a:r>
            <a:r>
              <a:rPr lang="en-US" dirty="0" smtClean="0"/>
              <a:t>Studies</a:t>
            </a:r>
            <a:endParaRPr lang="en-US" sz="2400" dirty="0"/>
          </a:p>
          <a:p>
            <a:pPr marL="0" lvl="0" indent="0">
              <a:buNone/>
            </a:pPr>
            <a:r>
              <a:rPr lang="en-US" i="1" u="sng" dirty="0" smtClean="0">
                <a:hlinkClick r:id="rId2"/>
              </a:rPr>
              <a:t>In </a:t>
            </a:r>
            <a:r>
              <a:rPr lang="en-US" i="1" u="sng" dirty="0">
                <a:hlinkClick r:id="rId2"/>
              </a:rPr>
              <a:t>Support of Science: The March for Science &amp; CASE</a:t>
            </a:r>
            <a:r>
              <a:rPr lang="en-US" i="1" dirty="0"/>
              <a:t> </a:t>
            </a:r>
            <a:endParaRPr lang="en-US" sz="2400" dirty="0"/>
          </a:p>
          <a:p>
            <a:pPr lvl="1"/>
            <a:r>
              <a:rPr lang="en-US" dirty="0" smtClean="0"/>
              <a:t>Pamela </a:t>
            </a:r>
            <a:r>
              <a:rPr lang="en-US" dirty="0" err="1"/>
              <a:t>Abshire</a:t>
            </a:r>
            <a:r>
              <a:rPr lang="en-US" dirty="0"/>
              <a:t> and Jennifer </a:t>
            </a:r>
            <a:r>
              <a:rPr lang="en-US" dirty="0" err="1"/>
              <a:t>Golbeck</a:t>
            </a:r>
            <a:r>
              <a:rPr lang="en-US" dirty="0"/>
              <a:t> discussed UMD’s participation in the March for Science on April 22, 2017 and the University’s event, Celebration of American Science &amp; Engineering (CASE), on April 21, 2017. </a:t>
            </a:r>
          </a:p>
          <a:p>
            <a:pPr lvl="1"/>
            <a:r>
              <a:rPr lang="en-US" dirty="0" err="1" smtClean="0"/>
              <a:t>Abshire</a:t>
            </a:r>
            <a:r>
              <a:rPr lang="en-US" dirty="0" smtClean="0"/>
              <a:t> </a:t>
            </a:r>
            <a:r>
              <a:rPr lang="en-US" dirty="0"/>
              <a:t>explained that the March for Science is non-partisan but aims to change policy. She provided an overview of the March’s events and logistics for UMD’s participation.</a:t>
            </a:r>
          </a:p>
          <a:p>
            <a:pPr lvl="1"/>
            <a:r>
              <a:rPr lang="en-US" dirty="0" err="1" smtClean="0"/>
              <a:t>Golbeck</a:t>
            </a:r>
            <a:r>
              <a:rPr lang="en-US" dirty="0" smtClean="0"/>
              <a:t> </a:t>
            </a:r>
            <a:r>
              <a:rPr lang="en-US" dirty="0"/>
              <a:t>discussed the speakers at the Celebration of American Science &amp; Engineering (CASE) and encouraged Senators to attend.</a:t>
            </a:r>
            <a:endParaRPr lang="en-US"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957720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p>
        </p:txBody>
      </p:sp>
      <p:sp>
        <p:nvSpPr>
          <p:cNvPr id="3075" name="Subtitle 2"/>
          <p:cNvSpPr>
            <a:spLocks noGrp="1"/>
          </p:cNvSpPr>
          <p:nvPr>
            <p:ph idx="1"/>
          </p:nvPr>
        </p:nvSpPr>
        <p:spPr>
          <a:xfrm>
            <a:off x="306388" y="2003425"/>
            <a:ext cx="11588750" cy="4325938"/>
          </a:xfrm>
        </p:spPr>
        <p:txBody>
          <a:bodyPr/>
          <a:lstStyle/>
          <a:p>
            <a:r>
              <a:rPr lang="en-US" sz="2000" dirty="0" smtClean="0">
                <a:hlinkClick r:id="rId2"/>
              </a:rPr>
              <a:t>http</a:t>
            </a:r>
            <a:r>
              <a:rPr lang="en-US" sz="2000" dirty="0">
                <a:hlinkClick r:id="rId2"/>
              </a:rPr>
              <a:t>://</a:t>
            </a:r>
            <a:r>
              <a:rPr lang="en-US" sz="2000" dirty="0" smtClean="0">
                <a:hlinkClick r:id="rId2"/>
              </a:rPr>
              <a:t>pub.lucidpress.com/Apr2Senate17/</a:t>
            </a:r>
            <a:r>
              <a:rPr lang="en-US" sz="2000" dirty="0" smtClean="0"/>
              <a:t> </a:t>
            </a:r>
          </a:p>
          <a:p>
            <a:r>
              <a:rPr lang="en-US" sz="2000" u="sng" dirty="0">
                <a:hlinkClick r:id="rId3"/>
              </a:rPr>
              <a:t>https://www.marchforscience.com/</a:t>
            </a:r>
            <a:r>
              <a:rPr lang="en-US" sz="2000" dirty="0"/>
              <a:t> </a:t>
            </a:r>
            <a:endParaRPr lang="en-US" sz="2000" dirty="0" smtClean="0"/>
          </a:p>
          <a:p>
            <a:r>
              <a:rPr lang="en-US" sz="2000" u="sng" dirty="0" smtClean="0">
                <a:hlinkClick r:id="rId4"/>
              </a:rPr>
              <a:t>https</a:t>
            </a:r>
            <a:r>
              <a:rPr lang="en-US" sz="2000" u="sng" dirty="0">
                <a:hlinkClick r:id="rId4"/>
              </a:rPr>
              <a:t>://www.nanocenter.umd.edu/events/march-for-science/</a:t>
            </a:r>
            <a:r>
              <a:rPr lang="en-US" sz="2000" dirty="0"/>
              <a:t> </a:t>
            </a:r>
            <a:endParaRPr lang="en-US" sz="2000" dirty="0" smtClean="0"/>
          </a:p>
          <a:p>
            <a:r>
              <a:rPr lang="en-US" sz="2000" u="sng" dirty="0">
                <a:hlinkClick r:id="rId5"/>
              </a:rPr>
              <a:t>http://case.umd.edu/</a:t>
            </a:r>
            <a:r>
              <a:rPr lang="en-US" sz="2000" dirty="0"/>
              <a:t> </a:t>
            </a:r>
            <a:r>
              <a:rPr lang="en-US" sz="2000" dirty="0" smtClean="0"/>
              <a:t>  </a:t>
            </a:r>
            <a:endParaRPr lang="en-US" sz="2000" dirty="0"/>
          </a:p>
          <a:p>
            <a:r>
              <a:rPr lang="en-US" sz="2000" u="sng" dirty="0" smtClean="0">
                <a:hlinkClick r:id="rId6"/>
              </a:rPr>
              <a:t>https</a:t>
            </a:r>
            <a:r>
              <a:rPr lang="en-US" sz="2000" u="sng" dirty="0">
                <a:hlinkClick r:id="rId6"/>
              </a:rPr>
              <a:t>://senate.umd.edu/committees/index.cfm</a:t>
            </a:r>
            <a:endParaRPr lang="en-US" sz="2000" dirty="0"/>
          </a:p>
          <a:p>
            <a:r>
              <a:rPr lang="en-US" sz="2000" dirty="0" smtClean="0">
                <a:hlinkClick r:id="rId7"/>
              </a:rPr>
              <a:t>https</a:t>
            </a:r>
            <a:r>
              <a:rPr lang="en-US" sz="2000" dirty="0">
                <a:hlinkClick r:id="rId7"/>
              </a:rPr>
              <a:t>://</a:t>
            </a:r>
            <a:r>
              <a:rPr lang="en-US" sz="2000" dirty="0" smtClean="0">
                <a:hlinkClick r:id="rId7"/>
              </a:rPr>
              <a:t>senate.umd.edu/committees/volunteer.cfm</a:t>
            </a:r>
            <a:r>
              <a:rPr lang="en-US" sz="2000" dirty="0" smtClean="0"/>
              <a:t> </a:t>
            </a:r>
            <a:endParaRPr lang="en-US" sz="2000" dirty="0"/>
          </a:p>
          <a:p>
            <a:r>
              <a:rPr lang="en-US" sz="2000" u="sng" dirty="0">
                <a:hlinkClick r:id="rId8"/>
              </a:rPr>
              <a:t>https://senate.umd.edu/sms/index.cfm?event=publicViewBill&amp;billId=550</a:t>
            </a:r>
            <a:endParaRPr lang="en-US" sz="2000" dirty="0"/>
          </a:p>
          <a:p>
            <a:r>
              <a:rPr lang="en-US" sz="2000" u="sng" dirty="0" smtClean="0">
                <a:hlinkClick r:id="rId9"/>
              </a:rPr>
              <a:t>https</a:t>
            </a:r>
            <a:r>
              <a:rPr lang="en-US" sz="2000" u="sng" dirty="0">
                <a:hlinkClick r:id="rId9"/>
              </a:rPr>
              <a:t>://senate.umd.edu/sms/index.cfm?event=publicViewBill&amp;billId=489</a:t>
            </a:r>
            <a:r>
              <a:rPr lang="en-US" sz="2000" dirty="0"/>
              <a:t>  </a:t>
            </a:r>
          </a:p>
          <a:p>
            <a:r>
              <a:rPr lang="en-US" sz="2000" u="sng" dirty="0" smtClean="0">
                <a:hlinkClick r:id="rId10"/>
              </a:rPr>
              <a:t>https</a:t>
            </a:r>
            <a:r>
              <a:rPr lang="en-US" sz="2000" u="sng" dirty="0">
                <a:hlinkClick r:id="rId10"/>
              </a:rPr>
              <a:t>://senate.umd.edu/sms/index.cfm?event=publicViewBill&amp;billId=594</a:t>
            </a:r>
            <a:endParaRPr lang="en-US" sz="2000" dirty="0"/>
          </a:p>
          <a:p>
            <a:r>
              <a:rPr lang="en-US" sz="2000" u="sng" dirty="0" smtClean="0">
                <a:hlinkClick r:id="rId11"/>
              </a:rPr>
              <a:t>https</a:t>
            </a:r>
            <a:r>
              <a:rPr lang="en-US" sz="2000" u="sng" dirty="0">
                <a:hlinkClick r:id="rId11"/>
              </a:rPr>
              <a:t>://senate.umd.edu/meetings/materials/2016to2017/041917/Science_March_CASE_Presentation.pdf</a:t>
            </a:r>
            <a:r>
              <a:rPr lang="en-US" sz="2000" dirty="0"/>
              <a:t> </a:t>
            </a:r>
          </a:p>
          <a:p>
            <a:pPr marL="0" indent="0">
              <a:buNone/>
            </a:pPr>
            <a:r>
              <a:rPr lang="en-US" dirty="0" smtClean="0"/>
              <a:t> </a:t>
            </a:r>
            <a:endParaRPr lang="en-US" sz="24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75072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21</TotalTime>
  <Words>614</Words>
  <Application>Microsoft Office PowerPoint</Application>
  <PresentationFormat>Widescreen</PresentationFormat>
  <Paragraphs>41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Arial Black</vt:lpstr>
      <vt:lpstr>Avenir Black</vt:lpstr>
      <vt:lpstr>Calibri</vt:lpstr>
      <vt:lpstr>Calibri Light</vt:lpstr>
      <vt:lpstr>1_Office Theme</vt:lpstr>
      <vt:lpstr>Senate Meeting Summary</vt:lpstr>
      <vt:lpstr>April 19, 2017 Summary</vt:lpstr>
      <vt:lpstr>April 19, 2017 Summary</vt:lpstr>
      <vt:lpstr>April 19, 2017 Summary</vt:lpstr>
      <vt:lpstr>April 19, 2017 Summary</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10</cp:revision>
  <dcterms:created xsi:type="dcterms:W3CDTF">2017-03-15T12:35:38Z</dcterms:created>
  <dcterms:modified xsi:type="dcterms:W3CDTF">2017-04-21T15:13:04Z</dcterms:modified>
</cp:coreProperties>
</file>