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3"/>
  </p:notesMasterIdLst>
  <p:sldIdLst>
    <p:sldId id="321" r:id="rId16"/>
    <p:sldId id="378" r:id="rId17"/>
    <p:sldId id="364" r:id="rId18"/>
    <p:sldId id="350" r:id="rId19"/>
    <p:sldId id="381" r:id="rId20"/>
    <p:sldId id="357" r:id="rId21"/>
    <p:sldId id="339" r:id="rId22"/>
  </p:sldIdLst>
  <p:sldSz cx="12192000" cy="6858000"/>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524"/>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6.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ags" Target="tags/tag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3802832"/>
        <c:axId val="263803392"/>
        <c:axId val="128459488"/>
      </c:bar3DChart>
      <c:catAx>
        <c:axId val="263802832"/>
        <c:scaling>
          <c:orientation val="minMax"/>
        </c:scaling>
        <c:delete val="0"/>
        <c:axPos val="b"/>
        <c:numFmt formatCode="General" sourceLinked="1"/>
        <c:majorTickMark val="out"/>
        <c:minorTickMark val="none"/>
        <c:tickLblPos val="nextTo"/>
        <c:crossAx val="263803392"/>
        <c:crosses val="autoZero"/>
        <c:auto val="1"/>
        <c:lblAlgn val="ctr"/>
        <c:lblOffset val="100"/>
        <c:noMultiLvlLbl val="0"/>
      </c:catAx>
      <c:valAx>
        <c:axId val="263803392"/>
        <c:scaling>
          <c:orientation val="minMax"/>
        </c:scaling>
        <c:delete val="0"/>
        <c:axPos val="l"/>
        <c:majorGridlines/>
        <c:numFmt formatCode="General" sourceLinked="1"/>
        <c:majorTickMark val="out"/>
        <c:minorTickMark val="none"/>
        <c:tickLblPos val="nextTo"/>
        <c:crossAx val="263802832"/>
        <c:crosses val="autoZero"/>
        <c:crossBetween val="between"/>
      </c:valAx>
      <c:serAx>
        <c:axId val="128459488"/>
        <c:scaling>
          <c:orientation val="minMax"/>
        </c:scaling>
        <c:delete val="0"/>
        <c:axPos val="b"/>
        <c:majorTickMark val="out"/>
        <c:minorTickMark val="none"/>
        <c:tickLblPos val="nextTo"/>
        <c:crossAx val="26380339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3609440"/>
        <c:axId val="263610000"/>
        <c:axId val="128460112"/>
      </c:bar3DChart>
      <c:catAx>
        <c:axId val="263609440"/>
        <c:scaling>
          <c:orientation val="minMax"/>
        </c:scaling>
        <c:delete val="0"/>
        <c:axPos val="b"/>
        <c:numFmt formatCode="General" sourceLinked="1"/>
        <c:majorTickMark val="out"/>
        <c:minorTickMark val="none"/>
        <c:tickLblPos val="nextTo"/>
        <c:crossAx val="263610000"/>
        <c:crosses val="autoZero"/>
        <c:auto val="1"/>
        <c:lblAlgn val="ctr"/>
        <c:lblOffset val="100"/>
        <c:noMultiLvlLbl val="0"/>
      </c:catAx>
      <c:valAx>
        <c:axId val="263610000"/>
        <c:scaling>
          <c:orientation val="minMax"/>
        </c:scaling>
        <c:delete val="0"/>
        <c:axPos val="l"/>
        <c:majorGridlines/>
        <c:numFmt formatCode="General" sourceLinked="1"/>
        <c:majorTickMark val="out"/>
        <c:minorTickMark val="none"/>
        <c:tickLblPos val="nextTo"/>
        <c:crossAx val="263609440"/>
        <c:crosses val="autoZero"/>
        <c:crossBetween val="between"/>
      </c:valAx>
      <c:serAx>
        <c:axId val="128460112"/>
        <c:scaling>
          <c:orientation val="minMax"/>
        </c:scaling>
        <c:delete val="0"/>
        <c:axPos val="b"/>
        <c:majorTickMark val="out"/>
        <c:minorTickMark val="none"/>
        <c:tickLblPos val="nextTo"/>
        <c:crossAx val="26361000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4/26/2019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449855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2530857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2694405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3389741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3548813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92269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985360-EFBB-43F0-89C6-6A465E09648E}" type="datetimeFigureOut">
              <a:rPr lang="en-US" smtClean="0"/>
              <a:t>4/26/2019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4/26/2019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4/26/2019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4/26/2019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4/26/2019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4/26/2019</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4/26/2019</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enate.umd.edu/join-committee"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enate.umd.edu/system/files/resources/billDocuments/17-18-20/stage6/ERG_Planning_Resources_17-18-20.pdf"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enate.umd.edu/system/files/resources/billDocuments/18-19-09/stage4/APAS_Repeat_Policy_18-19-09.pdf"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enate.umd.edu/system/files/resources/billDocuments/16-17-24/stage8/APAS_Course_Eval_16-17-24.pdf"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hyperlink" Target="https://senate.umd.edu/system/files/resources/billDocuments/16-17-24/stage8/APAS_Course_Eval_16-17-24.pdf" TargetMode="External"/><Relationship Id="rId3" Type="http://schemas.openxmlformats.org/officeDocument/2006/relationships/image" Target="../media/image1.png"/><Relationship Id="rId7" Type="http://schemas.openxmlformats.org/officeDocument/2006/relationships/hyperlink" Target="https://senate.umd.edu/system/files/resources/billDocuments/18-19-09/stage4/APAS_Repeat_Policy_18-19-09.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senate.umd.edu/system/files/resources/billDocuments/17-18-20/stage6/ERG_Planning_Resources_17-18-20.pdf" TargetMode="External"/><Relationship Id="rId5" Type="http://schemas.openxmlformats.org/officeDocument/2006/relationships/hyperlink" Target="https://senate.umd.edu/join-committee"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Meeting Summary</a:t>
            </a:r>
          </a:p>
        </p:txBody>
      </p:sp>
      <p:sp>
        <p:nvSpPr>
          <p:cNvPr id="3" name="Subtitle 2"/>
          <p:cNvSpPr>
            <a:spLocks noGrp="1"/>
          </p:cNvSpPr>
          <p:nvPr>
            <p:ph type="subTitle" idx="1"/>
          </p:nvPr>
        </p:nvSpPr>
        <p:spPr/>
        <p:txBody>
          <a:bodyPr>
            <a:normAutofit/>
          </a:bodyPr>
          <a:lstStyle/>
          <a:p>
            <a:r>
              <a:rPr lang="en-US" sz="4000" dirty="0">
                <a:latin typeface="Arial" panose="020B0604020202020204" pitchFamily="34" charset="0"/>
                <a:cs typeface="Arial" panose="020B0604020202020204" pitchFamily="34" charset="0"/>
              </a:rPr>
              <a:t>April </a:t>
            </a:r>
            <a:r>
              <a:rPr lang="en-US" sz="4000" dirty="0" smtClean="0">
                <a:latin typeface="Arial" panose="020B0604020202020204" pitchFamily="34" charset="0"/>
                <a:cs typeface="Arial" panose="020B0604020202020204" pitchFamily="34" charset="0"/>
              </a:rPr>
              <a:t>24</a:t>
            </a:r>
            <a:r>
              <a:rPr lang="en-US" sz="4000" dirty="0">
                <a:latin typeface="Arial" panose="020B0604020202020204" pitchFamily="34" charset="0"/>
                <a:cs typeface="Arial" panose="020B0604020202020204" pitchFamily="34" charset="0"/>
              </a:rPr>
              <a:t>, 2019</a:t>
            </a:r>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APRIL 24,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APRIL 24,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a:latin typeface="Arial" charset="0"/>
                <a:ea typeface="Arial" charset="0"/>
                <a:cs typeface="Arial" charset="0"/>
              </a:rPr>
              <a:t>Summary</a:t>
            </a:r>
          </a:p>
        </p:txBody>
      </p:sp>
      <p:sp>
        <p:nvSpPr>
          <p:cNvPr id="4" name="Content Placeholder 3"/>
          <p:cNvSpPr>
            <a:spLocks noGrp="1"/>
          </p:cNvSpPr>
          <p:nvPr>
            <p:ph idx="1"/>
          </p:nvPr>
        </p:nvSpPr>
        <p:spPr>
          <a:xfrm>
            <a:off x="255222" y="1558644"/>
            <a:ext cx="11702062" cy="4994556"/>
          </a:xfrm>
        </p:spPr>
        <p:txBody>
          <a:bodyPr>
            <a:normAutofit/>
          </a:bodyPr>
          <a:lstStyle/>
          <a:p>
            <a:pPr marL="0" indent="0">
              <a:lnSpc>
                <a:spcPct val="110000"/>
              </a:lnSpc>
              <a:spcBef>
                <a:spcPts val="1800"/>
              </a:spcBef>
              <a:buNone/>
            </a:pPr>
            <a:r>
              <a:rPr lang="en-US" u="sng" dirty="0"/>
              <a:t>Senate Chair’s Report</a:t>
            </a:r>
            <a:endParaRPr lang="en-US" dirty="0"/>
          </a:p>
          <a:p>
            <a:pPr>
              <a:spcBef>
                <a:spcPts val="1800"/>
              </a:spcBef>
            </a:pPr>
            <a:r>
              <a:rPr lang="en-US" dirty="0" smtClean="0"/>
              <a:t>Chair </a:t>
            </a:r>
            <a:r>
              <a:rPr lang="en-US" dirty="0"/>
              <a:t>Walsh reminded Senators to </a:t>
            </a:r>
            <a:r>
              <a:rPr lang="en-US" dirty="0">
                <a:hlinkClick r:id="rId5"/>
              </a:rPr>
              <a:t>volunteer</a:t>
            </a:r>
            <a:r>
              <a:rPr lang="en-US" dirty="0"/>
              <a:t> to serve on a Senate committee. He noted that the deadline to volunteer is April 30th. </a:t>
            </a:r>
          </a:p>
          <a:p>
            <a:pPr>
              <a:spcBef>
                <a:spcPts val="1800"/>
              </a:spcBef>
            </a:pPr>
            <a:r>
              <a:rPr lang="en-US" dirty="0" smtClean="0"/>
              <a:t>Walsh </a:t>
            </a:r>
            <a:r>
              <a:rPr lang="en-US" dirty="0"/>
              <a:t>reminded Senators that this was the final meeting for outgoing Senators. The Senate Transition Meeting on May 7th will be for all continuing and incoming Senators. </a:t>
            </a:r>
          </a:p>
          <a:p>
            <a:pPr>
              <a:spcBef>
                <a:spcPts val="1800"/>
              </a:spcBef>
            </a:pPr>
            <a:r>
              <a:rPr lang="en-US" dirty="0" smtClean="0"/>
              <a:t>Walsh </a:t>
            </a:r>
            <a:r>
              <a:rPr lang="en-US" dirty="0"/>
              <a:t>noted that the Senate would elect a Chair-Elect and vote on elected committees, and Pam Lanford would take over as Chair at the May 7th meeting. </a:t>
            </a:r>
          </a:p>
        </p:txBody>
      </p:sp>
    </p:spTree>
    <p:extLst>
      <p:ext uri="{BB962C8B-B14F-4D97-AF65-F5344CB8AC3E}">
        <p14:creationId xmlns:p14="http://schemas.microsoft.com/office/powerpoint/2010/main" val="2887572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APRIL 24,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a:latin typeface="Arial" charset="0"/>
                <a:ea typeface="Arial" charset="0"/>
                <a:cs typeface="Arial" charset="0"/>
              </a:rPr>
              <a:t>Summary</a:t>
            </a:r>
          </a:p>
        </p:txBody>
      </p:sp>
      <p:sp>
        <p:nvSpPr>
          <p:cNvPr id="4" name="Content Placeholder 3"/>
          <p:cNvSpPr>
            <a:spLocks noGrp="1"/>
          </p:cNvSpPr>
          <p:nvPr>
            <p:ph idx="1"/>
          </p:nvPr>
        </p:nvSpPr>
        <p:spPr>
          <a:xfrm>
            <a:off x="255222" y="1558644"/>
            <a:ext cx="11702062" cy="4842172"/>
          </a:xfrm>
        </p:spPr>
        <p:txBody>
          <a:bodyPr>
            <a:normAutofit lnSpcReduction="10000"/>
          </a:bodyPr>
          <a:lstStyle/>
          <a:p>
            <a:pPr marL="0" indent="0">
              <a:lnSpc>
                <a:spcPct val="110000"/>
              </a:lnSpc>
              <a:spcBef>
                <a:spcPts val="1600"/>
              </a:spcBef>
              <a:buNone/>
            </a:pPr>
            <a:r>
              <a:rPr lang="en-US" u="sng" dirty="0"/>
              <a:t>Senate Chair’s Report</a:t>
            </a:r>
            <a:endParaRPr lang="en-US" dirty="0"/>
          </a:p>
          <a:p>
            <a:pPr>
              <a:spcBef>
                <a:spcPts val="1800"/>
              </a:spcBef>
            </a:pPr>
            <a:r>
              <a:rPr lang="en-US" dirty="0" smtClean="0"/>
              <a:t>Chair Walsh </a:t>
            </a:r>
            <a:r>
              <a:rPr lang="en-US" dirty="0"/>
              <a:t>reported that Chancellor Caret has announced the membership of the presidential search committee. He noted that Regent Gary </a:t>
            </a:r>
            <a:r>
              <a:rPr lang="en-US" dirty="0" err="1"/>
              <a:t>Attman</a:t>
            </a:r>
            <a:r>
              <a:rPr lang="en-US" dirty="0"/>
              <a:t> will chair the committee, and Dean Ball of the College of Behavioral &amp; Social Sciences has been appointed Vice Chair of the committee. Former UMD President and USM Chancellor, William Kirwan, has also agreed to serve on the committee. The membership of the committee also includes several faculty, staff, and students suggested by the Senate. </a:t>
            </a:r>
          </a:p>
          <a:p>
            <a:pPr>
              <a:spcBef>
                <a:spcPts val="1800"/>
              </a:spcBef>
            </a:pPr>
            <a:r>
              <a:rPr lang="en-US" dirty="0" smtClean="0"/>
              <a:t>Walsh </a:t>
            </a:r>
            <a:r>
              <a:rPr lang="en-US" dirty="0"/>
              <a:t>noted that the presidential search committee would hold a campus-wide open forum on Wednesday, May 8, 2019. </a:t>
            </a:r>
          </a:p>
        </p:txBody>
      </p:sp>
    </p:spTree>
    <p:extLst>
      <p:ext uri="{BB962C8B-B14F-4D97-AF65-F5344CB8AC3E}">
        <p14:creationId xmlns:p14="http://schemas.microsoft.com/office/powerpoint/2010/main" val="3772209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APRIL 24,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a:latin typeface="Arial" charset="0"/>
                <a:ea typeface="Arial" charset="0"/>
                <a:cs typeface="Arial" charset="0"/>
              </a:rPr>
              <a:t>Summary</a:t>
            </a:r>
          </a:p>
        </p:txBody>
      </p:sp>
      <p:sp>
        <p:nvSpPr>
          <p:cNvPr id="4" name="Content Placeholder 3"/>
          <p:cNvSpPr>
            <a:spLocks noGrp="1"/>
          </p:cNvSpPr>
          <p:nvPr>
            <p:ph idx="1"/>
          </p:nvPr>
        </p:nvSpPr>
        <p:spPr>
          <a:xfrm>
            <a:off x="218313" y="1771494"/>
            <a:ext cx="11702062" cy="4888386"/>
          </a:xfrm>
        </p:spPr>
        <p:txBody>
          <a:bodyPr>
            <a:normAutofit/>
          </a:bodyPr>
          <a:lstStyle/>
          <a:p>
            <a:pPr marL="0" indent="0">
              <a:buNone/>
            </a:pPr>
            <a:r>
              <a:rPr lang="en-US" u="sng" dirty="0" smtClean="0">
                <a:hlinkClick r:id="rId5"/>
              </a:rPr>
              <a:t>Enhancing Senate Input on University Planning and Resources (Senate Document #17-18-20)</a:t>
            </a:r>
            <a:endParaRPr lang="en-US" dirty="0" smtClean="0"/>
          </a:p>
          <a:p>
            <a:pPr>
              <a:spcBef>
                <a:spcPts val="1800"/>
              </a:spcBef>
            </a:pPr>
            <a:r>
              <a:rPr lang="en-US" dirty="0" smtClean="0"/>
              <a:t>The </a:t>
            </a:r>
            <a:r>
              <a:rPr lang="en-US" dirty="0"/>
              <a:t>Senate discussed the membership of the committee and how the committee could help educate the Senate and the wider campus community about the budgeting process. </a:t>
            </a:r>
            <a:endParaRPr lang="en-US" dirty="0" smtClean="0"/>
          </a:p>
          <a:p>
            <a:pPr>
              <a:spcBef>
                <a:spcPts val="1800"/>
              </a:spcBef>
            </a:pPr>
            <a:r>
              <a:rPr lang="en-US" dirty="0" smtClean="0"/>
              <a:t>The </a:t>
            </a:r>
            <a:r>
              <a:rPr lang="en-US" dirty="0"/>
              <a:t>Senate voted to approve the establishment of the Special Committee on University Finance. </a:t>
            </a:r>
          </a:p>
          <a:p>
            <a:pPr marL="0" indent="0">
              <a:buNone/>
            </a:pPr>
            <a:endParaRPr lang="en-US" dirty="0"/>
          </a:p>
        </p:txBody>
      </p:sp>
    </p:spTree>
    <p:extLst>
      <p:ext uri="{BB962C8B-B14F-4D97-AF65-F5344CB8AC3E}">
        <p14:creationId xmlns:p14="http://schemas.microsoft.com/office/powerpoint/2010/main" val="4018832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APRIL 24,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a:latin typeface="Arial" charset="0"/>
                <a:ea typeface="Arial" charset="0"/>
                <a:cs typeface="Arial" charset="0"/>
              </a:rPr>
              <a:t>Summary</a:t>
            </a:r>
          </a:p>
        </p:txBody>
      </p:sp>
      <p:sp>
        <p:nvSpPr>
          <p:cNvPr id="4" name="Content Placeholder 3"/>
          <p:cNvSpPr>
            <a:spLocks noGrp="1"/>
          </p:cNvSpPr>
          <p:nvPr>
            <p:ph idx="1"/>
          </p:nvPr>
        </p:nvSpPr>
        <p:spPr>
          <a:xfrm>
            <a:off x="218313" y="1771494"/>
            <a:ext cx="11702062" cy="4888386"/>
          </a:xfrm>
        </p:spPr>
        <p:txBody>
          <a:bodyPr>
            <a:normAutofit/>
          </a:bodyPr>
          <a:lstStyle/>
          <a:p>
            <a:pPr marL="0" indent="0">
              <a:buNone/>
            </a:pPr>
            <a:r>
              <a:rPr lang="en-US" u="sng" dirty="0" smtClean="0">
                <a:hlinkClick r:id="rId5"/>
              </a:rPr>
              <a:t>Proposal to Establish a University Policy on Repeating Undergraduate Courses (Senate Document #18-19-09)</a:t>
            </a:r>
            <a:endParaRPr lang="en-US" dirty="0" smtClean="0"/>
          </a:p>
          <a:p>
            <a:r>
              <a:rPr lang="en-US" dirty="0" smtClean="0"/>
              <a:t>The Senate voted to approve the proposed new policy.</a:t>
            </a:r>
            <a:endParaRPr lang="en-US" dirty="0"/>
          </a:p>
        </p:txBody>
      </p:sp>
    </p:spTree>
    <p:extLst>
      <p:ext uri="{BB962C8B-B14F-4D97-AF65-F5344CB8AC3E}">
        <p14:creationId xmlns:p14="http://schemas.microsoft.com/office/powerpoint/2010/main" val="1825672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APRIL 24,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a:latin typeface="Arial" charset="0"/>
                <a:ea typeface="Arial" charset="0"/>
                <a:cs typeface="Arial" charset="0"/>
              </a:rPr>
              <a:t>Summary</a:t>
            </a: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smtClean="0">
                <a:hlinkClick r:id="rId5"/>
              </a:rPr>
              <a:t>Student Course Evaluation Improvement Project (Senate Document #16-17-24)</a:t>
            </a:r>
            <a:endParaRPr lang="en-US" dirty="0"/>
          </a:p>
          <a:p>
            <a:pPr>
              <a:spcBef>
                <a:spcPts val="1800"/>
              </a:spcBef>
            </a:pPr>
            <a:r>
              <a:rPr lang="en-US" dirty="0" smtClean="0"/>
              <a:t>The </a:t>
            </a:r>
            <a:r>
              <a:rPr lang="en-US" dirty="0"/>
              <a:t>Senate discussed and rejected an amendment to remove a recommendation regarding the release of grade distributions to students. </a:t>
            </a:r>
          </a:p>
          <a:p>
            <a:pPr>
              <a:spcBef>
                <a:spcPts val="1800"/>
              </a:spcBef>
            </a:pPr>
            <a:r>
              <a:rPr lang="en-US" dirty="0" smtClean="0"/>
              <a:t>The </a:t>
            </a:r>
            <a:r>
              <a:rPr lang="en-US" dirty="0"/>
              <a:t>Senate was unable to complete discussion of the proposal due to time constraints. The proposal will be discussed at a future Senate meeting. </a:t>
            </a:r>
          </a:p>
          <a:p>
            <a:pPr marL="0" indent="0">
              <a:buNone/>
            </a:pPr>
            <a:endParaRPr lang="en-US" dirty="0"/>
          </a:p>
          <a:p>
            <a:pPr>
              <a:lnSpc>
                <a:spcPct val="110000"/>
              </a:lnSpc>
              <a:spcBef>
                <a:spcPts val="1600"/>
              </a:spcBef>
            </a:pPr>
            <a:endParaRPr lang="en-US" dirty="0"/>
          </a:p>
        </p:txBody>
      </p:sp>
    </p:spTree>
    <p:extLst>
      <p:ext uri="{BB962C8B-B14F-4D97-AF65-F5344CB8AC3E}">
        <p14:creationId xmlns:p14="http://schemas.microsoft.com/office/powerpoint/2010/main" val="189025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APRIL 24,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2019</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a:latin typeface="Arial" charset="0"/>
                <a:ea typeface="Arial" charset="0"/>
                <a:cs typeface="Arial" charset="0"/>
              </a:rPr>
              <a:t>Relevant Links</a:t>
            </a:r>
          </a:p>
        </p:txBody>
      </p:sp>
      <p:sp>
        <p:nvSpPr>
          <p:cNvPr id="4" name="Content Placeholder 3"/>
          <p:cNvSpPr>
            <a:spLocks noGrp="1"/>
          </p:cNvSpPr>
          <p:nvPr>
            <p:ph idx="1"/>
          </p:nvPr>
        </p:nvSpPr>
        <p:spPr>
          <a:xfrm>
            <a:off x="255222" y="1751508"/>
            <a:ext cx="11702062" cy="4877892"/>
          </a:xfrm>
        </p:spPr>
        <p:txBody>
          <a:bodyPr>
            <a:normAutofit/>
          </a:bodyPr>
          <a:lstStyle/>
          <a:p>
            <a:pPr lvl="0"/>
            <a:r>
              <a:rPr lang="en-US" sz="2400" dirty="0"/>
              <a:t>Volunteer to serve on a Senate committee.</a:t>
            </a:r>
            <a:br>
              <a:rPr lang="en-US" sz="2400" dirty="0"/>
            </a:br>
            <a:r>
              <a:rPr lang="en-US" sz="2400" u="sng" dirty="0">
                <a:hlinkClick r:id="rId5"/>
              </a:rPr>
              <a:t>https://senate.umd.edu/join-committee</a:t>
            </a:r>
            <a:endParaRPr lang="en-US" sz="2400" dirty="0"/>
          </a:p>
          <a:p>
            <a:pPr lvl="0"/>
            <a:r>
              <a:rPr lang="en-US" sz="2400" dirty="0"/>
              <a:t>Enhancing Senate Input on University Planning and Resources (Senate Document #17-18-20)</a:t>
            </a:r>
            <a:br>
              <a:rPr lang="en-US" sz="2400" dirty="0"/>
            </a:br>
            <a:r>
              <a:rPr lang="en-US" sz="2400" u="sng" dirty="0">
                <a:hlinkClick r:id="rId6"/>
              </a:rPr>
              <a:t>https://senate.umd.edu/system/files/resources/billDocuments/17-18-20/stage6/ERG_Planning_Resources_17-18-20.pdf</a:t>
            </a:r>
            <a:endParaRPr lang="en-US" sz="2400" dirty="0"/>
          </a:p>
          <a:p>
            <a:pPr lvl="0"/>
            <a:r>
              <a:rPr lang="en-US" sz="2400" dirty="0"/>
              <a:t>Proposal to Establish a University Policy on Repeating Undergraduate Courses (Senate Document #18-19-09)</a:t>
            </a:r>
            <a:br>
              <a:rPr lang="en-US" sz="2400" dirty="0"/>
            </a:br>
            <a:r>
              <a:rPr lang="en-US" sz="2400" u="sng" dirty="0">
                <a:hlinkClick r:id="rId7"/>
              </a:rPr>
              <a:t>https://senate.umd.edu/system/files/resources/billDocuments/18-19-09/stage4/APAS_Repeat_Policy_18-19-09.pdf</a:t>
            </a:r>
            <a:endParaRPr lang="en-US" sz="2400" dirty="0"/>
          </a:p>
          <a:p>
            <a:pPr lvl="0"/>
            <a:r>
              <a:rPr lang="en-US" sz="2400" dirty="0"/>
              <a:t>Student Course Evaluation Improvement Project (Senate Document #16-17-24)</a:t>
            </a:r>
            <a:br>
              <a:rPr lang="en-US" sz="2400" dirty="0"/>
            </a:br>
            <a:r>
              <a:rPr lang="en-US" sz="2400" u="sng" dirty="0">
                <a:hlinkClick r:id="rId8"/>
              </a:rPr>
              <a:t>https://senate.umd.edu/system/files/resources/billDocuments/16-17-24/stage8/APAS_Course_Eval_16-17-24.pdf</a:t>
            </a:r>
            <a:endParaRPr lang="en-US" sz="2400" dirty="0"/>
          </a:p>
        </p:txBody>
      </p:sp>
    </p:spTree>
    <p:extLst>
      <p:ext uri="{BB962C8B-B14F-4D97-AF65-F5344CB8AC3E}">
        <p14:creationId xmlns:p14="http://schemas.microsoft.com/office/powerpoint/2010/main" val="16397679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857</TotalTime>
  <Words>410</Words>
  <Application>Microsoft Office PowerPoint</Application>
  <PresentationFormat>Widescreen</PresentationFormat>
  <Paragraphs>75</Paragraphs>
  <Slides>7</Slides>
  <Notes>6</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7</vt:i4>
      </vt:variant>
    </vt:vector>
  </HeadingPairs>
  <TitlesOfParts>
    <vt:vector size="27" baseType="lpstr">
      <vt:lpstr>ＭＳ Ｐゴシック</vt:lpstr>
      <vt:lpstr>ＭＳ Ｐゴシック</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97</cp:revision>
  <dcterms:created xsi:type="dcterms:W3CDTF">2017-09-04T22:41:22Z</dcterms:created>
  <dcterms:modified xsi:type="dcterms:W3CDTF">2019-04-26T21:11:58Z</dcterms:modified>
</cp:coreProperties>
</file>