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6" r:id="rId4"/>
    <p:sldId id="260" r:id="rId5"/>
    <p:sldId id="262"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10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8C0198D-3C46-4A2B-B461-4A8E5C2DC5E0}" type="datetimeFigureOut">
              <a:rPr lang="en-US">
                <a:solidFill>
                  <a:prstClr val="black">
                    <a:tint val="75000"/>
                  </a:prstClr>
                </a:solidFill>
              </a:rPr>
              <a:pPr>
                <a:defRPr/>
              </a:pPr>
              <a:t>5/11/2017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E6DD169-3F6A-4CF9-8B4E-1C4B7C747215}" type="slidenum">
              <a:rPr lang="en-US" altLang="en-US"/>
              <a:pPr/>
              <a:t>‹#›</a:t>
            </a:fld>
            <a:endParaRPr lang="en-US" altLang="en-US"/>
          </a:p>
        </p:txBody>
      </p:sp>
    </p:spTree>
    <p:extLst>
      <p:ext uri="{BB962C8B-B14F-4D97-AF65-F5344CB8AC3E}">
        <p14:creationId xmlns:p14="http://schemas.microsoft.com/office/powerpoint/2010/main" val="404355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F9FC709-0061-43B7-9C1F-B91E6CDB2A2A}" type="datetimeFigureOut">
              <a:rPr lang="en-US">
                <a:solidFill>
                  <a:prstClr val="black">
                    <a:tint val="75000"/>
                  </a:prstClr>
                </a:solidFill>
              </a:rPr>
              <a:pPr>
                <a:defRPr/>
              </a:pPr>
              <a:t>5/11/2017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9053CB2-DC21-4EE5-83C5-7D6FD35EDB34}" type="slidenum">
              <a:rPr lang="en-US" altLang="en-US"/>
              <a:pPr/>
              <a:t>‹#›</a:t>
            </a:fld>
            <a:endParaRPr lang="en-US" altLang="en-US"/>
          </a:p>
        </p:txBody>
      </p:sp>
    </p:spTree>
    <p:extLst>
      <p:ext uri="{BB962C8B-B14F-4D97-AF65-F5344CB8AC3E}">
        <p14:creationId xmlns:p14="http://schemas.microsoft.com/office/powerpoint/2010/main" val="369409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EFB1EDE-1F02-4A95-B7B8-06E9C4674C8E}" type="datetimeFigureOut">
              <a:rPr lang="en-US">
                <a:solidFill>
                  <a:prstClr val="black">
                    <a:tint val="75000"/>
                  </a:prstClr>
                </a:solidFill>
              </a:rPr>
              <a:pPr>
                <a:defRPr/>
              </a:pPr>
              <a:t>5/11/2017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BFE372C-3FCB-4C70-89D3-9DF8DFA64867}" type="slidenum">
              <a:rPr lang="en-US" altLang="en-US"/>
              <a:pPr/>
              <a:t>‹#›</a:t>
            </a:fld>
            <a:endParaRPr lang="en-US" altLang="en-US"/>
          </a:p>
        </p:txBody>
      </p:sp>
    </p:spTree>
    <p:extLst>
      <p:ext uri="{BB962C8B-B14F-4D97-AF65-F5344CB8AC3E}">
        <p14:creationId xmlns:p14="http://schemas.microsoft.com/office/powerpoint/2010/main" val="2713634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C263F-D180-40F6-91A8-D824642F2897}" type="datetimeFigureOut">
              <a:rPr lang="en-US">
                <a:solidFill>
                  <a:prstClr val="black">
                    <a:tint val="75000"/>
                  </a:prstClr>
                </a:solidFill>
              </a:rPr>
              <a:pPr>
                <a:defRPr/>
              </a:pPr>
              <a:t>5/11/2017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57CEF7C-0302-409C-94BF-15B20F139E96}" type="slidenum">
              <a:rPr lang="en-US" altLang="en-US"/>
              <a:pPr/>
              <a:t>‹#›</a:t>
            </a:fld>
            <a:endParaRPr lang="en-US" altLang="en-US"/>
          </a:p>
        </p:txBody>
      </p:sp>
    </p:spTree>
    <p:extLst>
      <p:ext uri="{BB962C8B-B14F-4D97-AF65-F5344CB8AC3E}">
        <p14:creationId xmlns:p14="http://schemas.microsoft.com/office/powerpoint/2010/main" val="280597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A167E3-B4E3-4DB1-B3EC-53E74D17D051}" type="datetimeFigureOut">
              <a:rPr lang="en-US">
                <a:solidFill>
                  <a:prstClr val="black">
                    <a:tint val="75000"/>
                  </a:prstClr>
                </a:solidFill>
              </a:rPr>
              <a:pPr>
                <a:defRPr/>
              </a:pPr>
              <a:t>5/11/2017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266FF7D-D913-4A6E-9E19-93965CF350EB}" type="slidenum">
              <a:rPr lang="en-US" altLang="en-US"/>
              <a:pPr/>
              <a:t>‹#›</a:t>
            </a:fld>
            <a:endParaRPr lang="en-US" altLang="en-US"/>
          </a:p>
        </p:txBody>
      </p:sp>
    </p:spTree>
    <p:extLst>
      <p:ext uri="{BB962C8B-B14F-4D97-AF65-F5344CB8AC3E}">
        <p14:creationId xmlns:p14="http://schemas.microsoft.com/office/powerpoint/2010/main" val="399163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6AC020-694C-48E0-9513-5397B890F9E9}" type="datetimeFigureOut">
              <a:rPr lang="en-US">
                <a:solidFill>
                  <a:prstClr val="black">
                    <a:tint val="75000"/>
                  </a:prstClr>
                </a:solidFill>
              </a:rPr>
              <a:pPr>
                <a:defRPr/>
              </a:pPr>
              <a:t>5/11/2017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6941EC9-ACBC-4496-BFFF-3CAA17BB4117}" type="slidenum">
              <a:rPr lang="en-US" altLang="en-US"/>
              <a:pPr/>
              <a:t>‹#›</a:t>
            </a:fld>
            <a:endParaRPr lang="en-US" altLang="en-US"/>
          </a:p>
        </p:txBody>
      </p:sp>
    </p:spTree>
    <p:extLst>
      <p:ext uri="{BB962C8B-B14F-4D97-AF65-F5344CB8AC3E}">
        <p14:creationId xmlns:p14="http://schemas.microsoft.com/office/powerpoint/2010/main" val="3961651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0C9A46E-60EE-470B-8FAD-957CF476B55B}" type="datetimeFigureOut">
              <a:rPr lang="en-US">
                <a:solidFill>
                  <a:prstClr val="black">
                    <a:tint val="75000"/>
                  </a:prstClr>
                </a:solidFill>
              </a:rPr>
              <a:pPr>
                <a:defRPr/>
              </a:pPr>
              <a:t>5/11/2017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E29B53C-2AD3-4683-9EA1-2A8C85B246B1}" type="slidenum">
              <a:rPr lang="en-US" altLang="en-US"/>
              <a:pPr/>
              <a:t>‹#›</a:t>
            </a:fld>
            <a:endParaRPr lang="en-US" altLang="en-US"/>
          </a:p>
        </p:txBody>
      </p:sp>
    </p:spTree>
    <p:extLst>
      <p:ext uri="{BB962C8B-B14F-4D97-AF65-F5344CB8AC3E}">
        <p14:creationId xmlns:p14="http://schemas.microsoft.com/office/powerpoint/2010/main" val="4087098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792E4B3-A5A5-4FD2-922F-79BA67083C67}" type="datetimeFigureOut">
              <a:rPr lang="en-US">
                <a:solidFill>
                  <a:prstClr val="black">
                    <a:tint val="75000"/>
                  </a:prstClr>
                </a:solidFill>
              </a:rPr>
              <a:pPr>
                <a:defRPr/>
              </a:pPr>
              <a:t>5/11/2017</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EA73B725-165F-4CB6-827B-E44C5F845614}" type="slidenum">
              <a:rPr lang="en-US" altLang="en-US"/>
              <a:pPr/>
              <a:t>‹#›</a:t>
            </a:fld>
            <a:endParaRPr lang="en-US" altLang="en-US"/>
          </a:p>
        </p:txBody>
      </p:sp>
    </p:spTree>
    <p:extLst>
      <p:ext uri="{BB962C8B-B14F-4D97-AF65-F5344CB8AC3E}">
        <p14:creationId xmlns:p14="http://schemas.microsoft.com/office/powerpoint/2010/main" val="160467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0862CBA-2531-47E7-B6F1-A27EA1E3C81E}" type="datetimeFigureOut">
              <a:rPr lang="en-US">
                <a:solidFill>
                  <a:prstClr val="black">
                    <a:tint val="75000"/>
                  </a:prstClr>
                </a:solidFill>
              </a:rPr>
              <a:pPr>
                <a:defRPr/>
              </a:pPr>
              <a:t>5/11/2017</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8D572F28-3E87-4097-B06D-EA765E8DBF3F}" type="slidenum">
              <a:rPr lang="en-US" altLang="en-US"/>
              <a:pPr/>
              <a:t>‹#›</a:t>
            </a:fld>
            <a:endParaRPr lang="en-US" altLang="en-US"/>
          </a:p>
        </p:txBody>
      </p:sp>
    </p:spTree>
    <p:extLst>
      <p:ext uri="{BB962C8B-B14F-4D97-AF65-F5344CB8AC3E}">
        <p14:creationId xmlns:p14="http://schemas.microsoft.com/office/powerpoint/2010/main" val="281419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DBCF740-AC2F-46E8-BE87-B003971354B0}" type="datetimeFigureOut">
              <a:rPr lang="en-US">
                <a:solidFill>
                  <a:prstClr val="black">
                    <a:tint val="75000"/>
                  </a:prstClr>
                </a:solidFill>
              </a:rPr>
              <a:pPr>
                <a:defRPr/>
              </a:pPr>
              <a:t>5/11/2017</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19258DE-F851-45D8-A6DD-0FC853268D93}" type="slidenum">
              <a:rPr lang="en-US" altLang="en-US"/>
              <a:pPr/>
              <a:t>‹#›</a:t>
            </a:fld>
            <a:endParaRPr lang="en-US" altLang="en-US"/>
          </a:p>
        </p:txBody>
      </p:sp>
    </p:spTree>
    <p:extLst>
      <p:ext uri="{BB962C8B-B14F-4D97-AF65-F5344CB8AC3E}">
        <p14:creationId xmlns:p14="http://schemas.microsoft.com/office/powerpoint/2010/main" val="278613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1BB41A-213C-4829-AE2D-F9FC91884FB7}" type="datetimeFigureOut">
              <a:rPr lang="en-US">
                <a:solidFill>
                  <a:prstClr val="black">
                    <a:tint val="75000"/>
                  </a:prstClr>
                </a:solidFill>
              </a:rPr>
              <a:pPr>
                <a:defRPr/>
              </a:pPr>
              <a:t>5/11/2017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43CC8459-7874-4923-AC13-36B307FD76EB}" type="slidenum">
              <a:rPr lang="en-US" altLang="en-US"/>
              <a:pPr/>
              <a:t>‹#›</a:t>
            </a:fld>
            <a:endParaRPr lang="en-US" altLang="en-US"/>
          </a:p>
        </p:txBody>
      </p:sp>
    </p:spTree>
    <p:extLst>
      <p:ext uri="{BB962C8B-B14F-4D97-AF65-F5344CB8AC3E}">
        <p14:creationId xmlns:p14="http://schemas.microsoft.com/office/powerpoint/2010/main" val="162903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EA293C-0D2A-49A9-9646-7E68EC40326F}" type="datetimeFigureOut">
              <a:rPr lang="en-US">
                <a:solidFill>
                  <a:prstClr val="black">
                    <a:tint val="75000"/>
                  </a:prstClr>
                </a:solidFill>
              </a:rPr>
              <a:pPr>
                <a:defRPr/>
              </a:pPr>
              <a:t>5/11/2017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B59938F-E31E-459B-A078-48E7E0327EE8}" type="slidenum">
              <a:rPr lang="en-US" altLang="en-US"/>
              <a:pPr/>
              <a:t>‹#›</a:t>
            </a:fld>
            <a:endParaRPr lang="en-US" altLang="en-US"/>
          </a:p>
        </p:txBody>
      </p:sp>
    </p:spTree>
    <p:extLst>
      <p:ext uri="{BB962C8B-B14F-4D97-AF65-F5344CB8AC3E}">
        <p14:creationId xmlns:p14="http://schemas.microsoft.com/office/powerpoint/2010/main" val="134423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50" y="0"/>
            <a:ext cx="12223750" cy="2030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E28A136-E0C4-45B4-B547-B80A55713D0E}" type="datetimeFigureOut">
              <a:rPr lang="en-US">
                <a:solidFill>
                  <a:prstClr val="black">
                    <a:tint val="75000"/>
                  </a:prstClr>
                </a:solidFill>
              </a:rPr>
              <a:pPr>
                <a:defRPr/>
              </a:pPr>
              <a:t>5/11/2017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86D18BAD-BDF4-450E-BB94-3E93114440DD}" type="slidenum">
              <a:rPr lang="en-US" altLang="en-US">
                <a:cs typeface="Arial" panose="020B0604020202020204" pitchFamily="34" charset="0"/>
              </a:rPr>
              <a:pPr fontAlgn="base">
                <a:spcBef>
                  <a:spcPct val="0"/>
                </a:spcBef>
                <a:spcAft>
                  <a:spcPct val="0"/>
                </a:spcAft>
              </a:pPr>
              <a:t>‹#›</a:t>
            </a:fld>
            <a:endParaRPr lang="en-US" altLang="en-US">
              <a:cs typeface="Arial" panose="020B0604020202020204" pitchFamily="34" charset="0"/>
            </a:endParaRPr>
          </a:p>
        </p:txBody>
      </p:sp>
      <p:pic>
        <p:nvPicPr>
          <p:cNvPr id="1032" name="Picture 7"/>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9375" y="106363"/>
            <a:ext cx="1211263"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3" name="TextBox 8"/>
          <p:cNvSpPr txBox="1">
            <a:spLocks noChangeArrowheads="1"/>
          </p:cNvSpPr>
          <p:nvPr userDrawn="1"/>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defRPr/>
            </a:pPr>
            <a:r>
              <a:rPr lang="en-US" altLang="en-US" sz="2800" smtClean="0">
                <a:solidFill>
                  <a:prstClr val="white"/>
                </a:solidFill>
                <a:latin typeface="Arial Black" pitchFamily="34" charset="0"/>
                <a:ea typeface="Arial Black" pitchFamily="34" charset="0"/>
                <a:cs typeface="Arial Black" pitchFamily="34" charset="0"/>
              </a:rPr>
              <a:t>University Senate</a:t>
            </a:r>
          </a:p>
        </p:txBody>
      </p:sp>
    </p:spTree>
    <p:extLst>
      <p:ext uri="{BB962C8B-B14F-4D97-AF65-F5344CB8AC3E}">
        <p14:creationId xmlns:p14="http://schemas.microsoft.com/office/powerpoint/2010/main" val="3736919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a:ea typeface="+mn-ea"/>
          <a:cs typeface="Arial"/>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a:ea typeface="+mn-ea"/>
          <a:cs typeface="Arial"/>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a:ea typeface="+mn-ea"/>
          <a:cs typeface="Arial"/>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senate.umd.edu/elections/transition.cf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enate.umd.edu/meetings/schedule.cf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enate.umd.edu/meetings/materials/2016to2017/050417/Faculty_Donor_Relations_Presentatio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enate.umd.edu/meetings/schedule.cfm" TargetMode="External"/><Relationship Id="rId2" Type="http://schemas.openxmlformats.org/officeDocument/2006/relationships/hyperlink" Target="https://senate.umd.edu/elections/transition.cfm" TargetMode="External"/><Relationship Id="rId1" Type="http://schemas.openxmlformats.org/officeDocument/2006/relationships/slideLayout" Target="../slideLayouts/slideLayout2.xml"/><Relationship Id="rId4" Type="http://schemas.openxmlformats.org/officeDocument/2006/relationships/hyperlink" Target="https://senate.umd.edu/meetings/materials/2016to2017/050417/Faculty_Donor_Relations_Presentatio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1957388"/>
            <a:ext cx="9144000" cy="1552575"/>
          </a:xfrm>
        </p:spPr>
        <p:txBody>
          <a:bodyPr/>
          <a:lstStyle/>
          <a:p>
            <a:pPr eaLnBrk="1" hangingPunct="1"/>
            <a:r>
              <a:rPr lang="en-US" altLang="en-US" sz="8800" dirty="0" smtClean="0">
                <a:latin typeface="Avenir Black"/>
                <a:ea typeface="Avenir Black"/>
                <a:cs typeface="Avenir Black"/>
              </a:rPr>
              <a:t>Senate Meeting Summary</a:t>
            </a:r>
          </a:p>
        </p:txBody>
      </p:sp>
      <p:sp>
        <p:nvSpPr>
          <p:cNvPr id="2051" name="Subtitle 2"/>
          <p:cNvSpPr>
            <a:spLocks noGrp="1"/>
          </p:cNvSpPr>
          <p:nvPr>
            <p:ph type="subTitle" idx="1"/>
          </p:nvPr>
        </p:nvSpPr>
        <p:spPr>
          <a:xfrm>
            <a:off x="1428750" y="3463925"/>
            <a:ext cx="9144000" cy="1139825"/>
          </a:xfrm>
        </p:spPr>
        <p:txBody>
          <a:bodyPr/>
          <a:lstStyle/>
          <a:p>
            <a:pPr eaLnBrk="1" hangingPunct="1"/>
            <a:r>
              <a:rPr lang="en-US" altLang="en-US" sz="5400" dirty="0" smtClean="0">
                <a:solidFill>
                  <a:srgbClr val="E03A3E"/>
                </a:solidFill>
                <a:latin typeface="Avenir Black"/>
                <a:ea typeface="Avenir Black"/>
                <a:cs typeface="Avenir Black"/>
              </a:rPr>
              <a:t>May 4, </a:t>
            </a:r>
            <a:r>
              <a:rPr lang="en-US" altLang="en-US" sz="5400" dirty="0" smtClean="0">
                <a:solidFill>
                  <a:srgbClr val="E03A3E"/>
                </a:solidFill>
                <a:latin typeface="Avenir Black"/>
                <a:ea typeface="Avenir Black"/>
                <a:cs typeface="Avenir Black"/>
              </a:rPr>
              <a:t>2017</a:t>
            </a:r>
          </a:p>
        </p:txBody>
      </p:sp>
      <p:sp>
        <p:nvSpPr>
          <p:cNvPr id="2052" name="TextBox 8"/>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030438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May 4, </a:t>
            </a:r>
            <a:r>
              <a:rPr lang="en-US" altLang="en-US" sz="5400" dirty="0" smtClean="0">
                <a:solidFill>
                  <a:srgbClr val="CD2A33"/>
                </a:solidFill>
                <a:latin typeface="Arial" panose="020B0604020202020204" pitchFamily="34" charset="0"/>
                <a:cs typeface="Arial" panose="020B0604020202020204" pitchFamily="34" charset="0"/>
              </a:rPr>
              <a:t>2017 Summary</a:t>
            </a:r>
          </a:p>
        </p:txBody>
      </p:sp>
      <p:sp>
        <p:nvSpPr>
          <p:cNvPr id="3075" name="Subtitle 2"/>
          <p:cNvSpPr>
            <a:spLocks noGrp="1"/>
          </p:cNvSpPr>
          <p:nvPr>
            <p:ph idx="1"/>
          </p:nvPr>
        </p:nvSpPr>
        <p:spPr>
          <a:xfrm>
            <a:off x="306388" y="2003425"/>
            <a:ext cx="11588750" cy="4325938"/>
          </a:xfrm>
        </p:spPr>
        <p:txBody>
          <a:bodyPr/>
          <a:lstStyle/>
          <a:p>
            <a:pPr lvl="0"/>
            <a:r>
              <a:rPr lang="en-US" dirty="0"/>
              <a:t>Election of the Chair-Elect</a:t>
            </a:r>
          </a:p>
          <a:p>
            <a:pPr lvl="1"/>
            <a:r>
              <a:rPr lang="en-US" dirty="0"/>
              <a:t>Christopher Walsh, College of Agriculture &amp; Natural Resources was elected to be the next Chair-Elect.</a:t>
            </a:r>
          </a:p>
          <a:p>
            <a:pPr lvl="0"/>
            <a:r>
              <a:rPr lang="en-US" dirty="0"/>
              <a:t>Special Elections </a:t>
            </a:r>
          </a:p>
          <a:p>
            <a:pPr lvl="1"/>
            <a:r>
              <a:rPr lang="en-US" u="sng" dirty="0">
                <a:hlinkClick r:id="rId2"/>
              </a:rPr>
              <a:t>Transition Meeting Election Results</a:t>
            </a:r>
            <a:endParaRPr lang="en-US" dirty="0"/>
          </a:p>
          <a:p>
            <a:pPr lvl="0"/>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952373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May 4, </a:t>
            </a:r>
            <a:r>
              <a:rPr lang="en-US" altLang="en-US" sz="5400" dirty="0" smtClean="0">
                <a:solidFill>
                  <a:srgbClr val="CD2A33"/>
                </a:solidFill>
                <a:latin typeface="Arial" panose="020B0604020202020204" pitchFamily="34" charset="0"/>
                <a:cs typeface="Arial" panose="020B0604020202020204" pitchFamily="34" charset="0"/>
              </a:rPr>
              <a:t>2017 Summary</a:t>
            </a:r>
          </a:p>
        </p:txBody>
      </p:sp>
      <p:sp>
        <p:nvSpPr>
          <p:cNvPr id="3075" name="Subtitle 2"/>
          <p:cNvSpPr>
            <a:spLocks noGrp="1"/>
          </p:cNvSpPr>
          <p:nvPr>
            <p:ph idx="1"/>
          </p:nvPr>
        </p:nvSpPr>
        <p:spPr>
          <a:xfrm>
            <a:off x="306388" y="2003425"/>
            <a:ext cx="11588750" cy="4325938"/>
          </a:xfrm>
        </p:spPr>
        <p:txBody>
          <a:bodyPr/>
          <a:lstStyle/>
          <a:p>
            <a:pPr lvl="0"/>
            <a:r>
              <a:rPr lang="en-US" dirty="0"/>
              <a:t>Report of the Outgoing Chair, Jordan Goodman</a:t>
            </a:r>
          </a:p>
          <a:p>
            <a:pPr lvl="1"/>
            <a:r>
              <a:rPr lang="en-US" dirty="0"/>
              <a:t>Goodman stated that he has been impressed by the work of the Senate and its committees this year and thanked committee members for their service.</a:t>
            </a:r>
          </a:p>
          <a:p>
            <a:pPr lvl="1"/>
            <a:r>
              <a:rPr lang="en-US" dirty="0"/>
              <a:t>Goodman noted that many improvements have been made to the communication between Senators and their constituents, among Senators, and between the Senate and the administration but added that there is still work to be done.</a:t>
            </a:r>
          </a:p>
          <a:p>
            <a:pPr lvl="1"/>
            <a:r>
              <a:rPr lang="en-US" dirty="0"/>
              <a:t>Goodman gave examples of effective and ineffective models for shared governance on our campus</a:t>
            </a:r>
            <a:r>
              <a:rPr lang="en-US" dirty="0" smtClean="0"/>
              <a:t>.</a:t>
            </a:r>
            <a:endParaRPr lang="en-US"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355715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May 4</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2017 Summary</a:t>
            </a:r>
          </a:p>
        </p:txBody>
      </p:sp>
      <p:sp>
        <p:nvSpPr>
          <p:cNvPr id="3075" name="Subtitle 2"/>
          <p:cNvSpPr>
            <a:spLocks noGrp="1"/>
          </p:cNvSpPr>
          <p:nvPr>
            <p:ph idx="1"/>
          </p:nvPr>
        </p:nvSpPr>
        <p:spPr>
          <a:xfrm>
            <a:off x="306388" y="2003425"/>
            <a:ext cx="11588750" cy="4325938"/>
          </a:xfrm>
        </p:spPr>
        <p:txBody>
          <a:bodyPr/>
          <a:lstStyle/>
          <a:p>
            <a:pPr lvl="0"/>
            <a:r>
              <a:rPr lang="en-US" sz="2000" dirty="0" smtClean="0"/>
              <a:t>Report of the Outgoing Chair, Jordan Goodman (continued)</a:t>
            </a:r>
            <a:endParaRPr lang="en-US" dirty="0"/>
          </a:p>
          <a:p>
            <a:pPr lvl="1"/>
            <a:r>
              <a:rPr lang="en-US" sz="2000" dirty="0"/>
              <a:t>Goodman expressed the value of the Senate as a forum for providing valuable perspectives in the decision-making process in order to increase buy-in from the campus community and broader understanding of decisions. He stated the importance of giving the Senate the appropriate context at an early stage in the process. </a:t>
            </a:r>
          </a:p>
          <a:p>
            <a:pPr lvl="1"/>
            <a:r>
              <a:rPr lang="en-US" sz="2000" dirty="0"/>
              <a:t>Goodman emphasized the importance of Senate input in setting budgetary priorities and academic planning.</a:t>
            </a:r>
          </a:p>
          <a:p>
            <a:pPr lvl="1"/>
            <a:r>
              <a:rPr lang="en-US" sz="2000" dirty="0"/>
              <a:t>Goodman encouraged Senators to strongly and clearly voice their opinions and work to engage their constituents.</a:t>
            </a:r>
          </a:p>
          <a:p>
            <a:pPr lvl="1"/>
            <a:r>
              <a:rPr lang="en-US" sz="2000" dirty="0"/>
              <a:t>Incoming Senate Chair </a:t>
            </a:r>
            <a:r>
              <a:rPr lang="en-US" sz="2000" dirty="0" err="1"/>
              <a:t>Falvey</a:t>
            </a:r>
            <a:r>
              <a:rPr lang="en-US" sz="2000" dirty="0"/>
              <a:t> thanked Goodman for his leadership and commitment to shared governance this past year.</a:t>
            </a:r>
          </a:p>
          <a:p>
            <a:pPr lvl="1"/>
            <a:r>
              <a:rPr lang="en-US" sz="2000" dirty="0" err="1"/>
              <a:t>Falvey</a:t>
            </a:r>
            <a:r>
              <a:rPr lang="en-US" sz="2000" dirty="0"/>
              <a:t> also noted that the 2017-2018 Senate meeting schedule was available on the Senate </a:t>
            </a:r>
            <a:r>
              <a:rPr lang="en-US" sz="2000" u="sng" dirty="0">
                <a:hlinkClick r:id="rId2"/>
              </a:rPr>
              <a:t>website</a:t>
            </a:r>
            <a:r>
              <a:rPr lang="en-US" sz="2000" dirty="0"/>
              <a:t>.</a:t>
            </a:r>
          </a:p>
          <a:p>
            <a:pPr lvl="1"/>
            <a:endParaRPr lang="en-US" sz="16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865861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May 4, </a:t>
            </a:r>
            <a:r>
              <a:rPr lang="en-US" altLang="en-US" sz="5400" dirty="0" smtClean="0">
                <a:solidFill>
                  <a:srgbClr val="CD2A33"/>
                </a:solidFill>
                <a:latin typeface="Arial" panose="020B0604020202020204" pitchFamily="34" charset="0"/>
                <a:cs typeface="Arial" panose="020B0604020202020204" pitchFamily="34" charset="0"/>
              </a:rPr>
              <a:t>2017 Summary</a:t>
            </a:r>
          </a:p>
        </p:txBody>
      </p:sp>
      <p:sp>
        <p:nvSpPr>
          <p:cNvPr id="3075" name="Subtitle 2"/>
          <p:cNvSpPr>
            <a:spLocks noGrp="1"/>
          </p:cNvSpPr>
          <p:nvPr>
            <p:ph idx="1"/>
          </p:nvPr>
        </p:nvSpPr>
        <p:spPr>
          <a:xfrm>
            <a:off x="306388" y="2003425"/>
            <a:ext cx="11588750" cy="4325938"/>
          </a:xfrm>
        </p:spPr>
        <p:txBody>
          <a:bodyPr/>
          <a:lstStyle/>
          <a:p>
            <a:pPr lvl="0"/>
            <a:r>
              <a:rPr lang="en-US" dirty="0"/>
              <a:t>Special Order of the Day, Mary Burke, Assistant Vice President, University Relations</a:t>
            </a:r>
          </a:p>
          <a:p>
            <a:r>
              <a:rPr lang="en-US" i="1" u="sng" dirty="0">
                <a:hlinkClick r:id="rId2"/>
              </a:rPr>
              <a:t>The Importance of Faculty in Donor Relations</a:t>
            </a:r>
            <a:endParaRPr lang="en-US" dirty="0"/>
          </a:p>
          <a:p>
            <a:pPr lvl="1"/>
            <a:r>
              <a:rPr lang="en-US" dirty="0"/>
              <a:t>Burke explained the University’s current fundraising goals and engagement strategies, including raising $1.5 billion in support with a goal of $200M in endowed faculty support. </a:t>
            </a:r>
          </a:p>
          <a:p>
            <a:pPr lvl="1"/>
            <a:r>
              <a:rPr lang="en-US" dirty="0"/>
              <a:t>Burke encouraged faculty members to work with their College/School development officers to identify donors and engage with them. </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595772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p>
        </p:txBody>
      </p:sp>
      <p:sp>
        <p:nvSpPr>
          <p:cNvPr id="3075" name="Subtitle 2"/>
          <p:cNvSpPr>
            <a:spLocks noGrp="1"/>
          </p:cNvSpPr>
          <p:nvPr>
            <p:ph idx="1"/>
          </p:nvPr>
        </p:nvSpPr>
        <p:spPr>
          <a:xfrm>
            <a:off x="306388" y="2003425"/>
            <a:ext cx="11588750" cy="4325938"/>
          </a:xfrm>
        </p:spPr>
        <p:txBody>
          <a:bodyPr/>
          <a:lstStyle/>
          <a:p>
            <a:r>
              <a:rPr lang="en-US" u="sng" dirty="0" smtClean="0">
                <a:hlinkClick r:id="rId2"/>
              </a:rPr>
              <a:t>https</a:t>
            </a:r>
            <a:r>
              <a:rPr lang="en-US" u="sng" dirty="0">
                <a:hlinkClick r:id="rId2"/>
              </a:rPr>
              <a:t>://senate.umd.edu/elections/transition.cfm</a:t>
            </a:r>
            <a:r>
              <a:rPr lang="en-US" dirty="0"/>
              <a:t>  </a:t>
            </a:r>
          </a:p>
          <a:p>
            <a:r>
              <a:rPr lang="en-US" u="sng" dirty="0" smtClean="0">
                <a:hlinkClick r:id="rId3"/>
              </a:rPr>
              <a:t>https</a:t>
            </a:r>
            <a:r>
              <a:rPr lang="en-US" u="sng" dirty="0">
                <a:hlinkClick r:id="rId3"/>
              </a:rPr>
              <a:t>://senate.umd.edu/meetings/schedule.cfm</a:t>
            </a:r>
            <a:r>
              <a:rPr lang="en-US" dirty="0"/>
              <a:t> </a:t>
            </a:r>
          </a:p>
          <a:p>
            <a:r>
              <a:rPr lang="en-US" u="sng" dirty="0" smtClean="0">
                <a:hlinkClick r:id="rId4"/>
              </a:rPr>
              <a:t>https</a:t>
            </a:r>
            <a:r>
              <a:rPr lang="en-US" u="sng" dirty="0">
                <a:hlinkClick r:id="rId4"/>
              </a:rPr>
              <a:t>://senate.umd.edu/meetings/materials/2016to2017/050417/Faculty_Donor_Relations_Presentation.pdf</a:t>
            </a:r>
            <a:r>
              <a:rPr lang="en-US" dirty="0"/>
              <a:t> </a:t>
            </a:r>
          </a:p>
          <a:p>
            <a:pPr marL="0" indent="0">
              <a:buNone/>
            </a:pPr>
            <a:r>
              <a:rPr lang="en-US" dirty="0" smtClean="0"/>
              <a:t> </a:t>
            </a:r>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750723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36</TotalTime>
  <Words>364</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Avenir Black</vt:lpstr>
      <vt:lpstr>Calibri</vt:lpstr>
      <vt:lpstr>Calibri Light</vt:lpstr>
      <vt:lpstr>1_Office Theme</vt:lpstr>
      <vt:lpstr>Senate Meeting Summary</vt:lpstr>
      <vt:lpstr>May 4, 2017 Summary</vt:lpstr>
      <vt:lpstr>May 4, 2017 Summary</vt:lpstr>
      <vt:lpstr>May 4, 2017 Summary</vt:lpstr>
      <vt:lpstr>May 4, 2017 Summary</vt:lpstr>
      <vt:lpstr>Relevant Links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 Summary</dc:title>
  <dc:creator>Jeanette C. Gaida</dc:creator>
  <cp:lastModifiedBy>Jeanette C. Gaida</cp:lastModifiedBy>
  <cp:revision>12</cp:revision>
  <dcterms:created xsi:type="dcterms:W3CDTF">2017-03-15T12:35:38Z</dcterms:created>
  <dcterms:modified xsi:type="dcterms:W3CDTF">2017-05-11T16:01:51Z</dcterms:modified>
</cp:coreProperties>
</file>