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4"/>
  </p:notesMasterIdLst>
  <p:sldIdLst>
    <p:sldId id="321" r:id="rId16"/>
    <p:sldId id="347" r:id="rId17"/>
    <p:sldId id="348" r:id="rId18"/>
    <p:sldId id="353" r:id="rId19"/>
    <p:sldId id="355" r:id="rId20"/>
    <p:sldId id="350" r:id="rId21"/>
    <p:sldId id="354" r:id="rId22"/>
    <p:sldId id="340" r:id="rId23"/>
  </p:sldIdLst>
  <p:sldSz cx="12192000" cy="6858000"/>
  <p:notesSz cx="6858000" cy="9144000"/>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B20E17"/>
    <a:srgbClr val="E4C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viewProps" Target="viewProps.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76580928"/>
        <c:axId val="176581488"/>
        <c:axId val="130917056"/>
      </c:bar3DChart>
      <c:catAx>
        <c:axId val="176580928"/>
        <c:scaling>
          <c:orientation val="minMax"/>
        </c:scaling>
        <c:delete val="0"/>
        <c:axPos val="b"/>
        <c:numFmt formatCode="General" sourceLinked="1"/>
        <c:majorTickMark val="out"/>
        <c:minorTickMark val="none"/>
        <c:tickLblPos val="nextTo"/>
        <c:crossAx val="176581488"/>
        <c:crosses val="autoZero"/>
        <c:auto val="1"/>
        <c:lblAlgn val="ctr"/>
        <c:lblOffset val="100"/>
        <c:noMultiLvlLbl val="0"/>
      </c:catAx>
      <c:valAx>
        <c:axId val="176581488"/>
        <c:scaling>
          <c:orientation val="minMax"/>
        </c:scaling>
        <c:delete val="0"/>
        <c:axPos val="l"/>
        <c:majorGridlines/>
        <c:numFmt formatCode="General" sourceLinked="1"/>
        <c:majorTickMark val="out"/>
        <c:minorTickMark val="none"/>
        <c:tickLblPos val="nextTo"/>
        <c:crossAx val="176580928"/>
        <c:crosses val="autoZero"/>
        <c:crossBetween val="between"/>
      </c:valAx>
      <c:serAx>
        <c:axId val="130917056"/>
        <c:scaling>
          <c:orientation val="minMax"/>
        </c:scaling>
        <c:delete val="0"/>
        <c:axPos val="b"/>
        <c:majorTickMark val="out"/>
        <c:minorTickMark val="none"/>
        <c:tickLblPos val="nextTo"/>
        <c:crossAx val="176581488"/>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76407200"/>
        <c:axId val="176407760"/>
        <c:axId val="178246336"/>
      </c:bar3DChart>
      <c:catAx>
        <c:axId val="176407200"/>
        <c:scaling>
          <c:orientation val="minMax"/>
        </c:scaling>
        <c:delete val="0"/>
        <c:axPos val="b"/>
        <c:numFmt formatCode="General" sourceLinked="1"/>
        <c:majorTickMark val="out"/>
        <c:minorTickMark val="none"/>
        <c:tickLblPos val="nextTo"/>
        <c:crossAx val="176407760"/>
        <c:crosses val="autoZero"/>
        <c:auto val="1"/>
        <c:lblAlgn val="ctr"/>
        <c:lblOffset val="100"/>
        <c:noMultiLvlLbl val="0"/>
      </c:catAx>
      <c:valAx>
        <c:axId val="176407760"/>
        <c:scaling>
          <c:orientation val="minMax"/>
        </c:scaling>
        <c:delete val="0"/>
        <c:axPos val="l"/>
        <c:majorGridlines/>
        <c:numFmt formatCode="General" sourceLinked="1"/>
        <c:majorTickMark val="out"/>
        <c:minorTickMark val="none"/>
        <c:tickLblPos val="nextTo"/>
        <c:crossAx val="176407200"/>
        <c:crosses val="autoZero"/>
        <c:crossBetween val="between"/>
      </c:valAx>
      <c:serAx>
        <c:axId val="178246336"/>
        <c:scaling>
          <c:orientation val="minMax"/>
        </c:scaling>
        <c:delete val="0"/>
        <c:axPos val="b"/>
        <c:majorTickMark val="out"/>
        <c:minorTickMark val="none"/>
        <c:tickLblPos val="nextTo"/>
        <c:crossAx val="17640776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5/14/2019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dirty="0"/>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dirty="0"/>
          </a:p>
        </p:txBody>
      </p:sp>
    </p:spTree>
    <p:extLst>
      <p:ext uri="{BB962C8B-B14F-4D97-AF65-F5344CB8AC3E}">
        <p14:creationId xmlns:p14="http://schemas.microsoft.com/office/powerpoint/2010/main" val="1405377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5/14/2019</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5/14/2019</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dirty="0"/>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5/14/2019</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enate.umd.edu/searchBills/view?billId=639"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enate.umd.edu/2019-2020-schedul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enate.umd.edu/results#transition_result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senate.umd.edu/searchBills/view?billId=639"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senate.umd.edu/system/files/resources/MeetingMaterials/05072019/State_of_Athletics_Overview.pdf" TargetMode="External"/><Relationship Id="rId5" Type="http://schemas.openxmlformats.org/officeDocument/2006/relationships/hyperlink" Target="https://senate.umd.edu/2019-2020-schedule" TargetMode="External"/><Relationship Id="rId4" Type="http://schemas.openxmlformats.org/officeDocument/2006/relationships/hyperlink" Target="https://senate.umd.edu/results#transition_resul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May </a:t>
            </a:r>
            <a:r>
              <a:rPr lang="en-US" sz="4000" dirty="0" smtClean="0">
                <a:latin typeface="Arial" panose="020B0604020202020204" pitchFamily="34" charset="0"/>
                <a:cs typeface="Arial" panose="020B0604020202020204" pitchFamily="34" charset="0"/>
              </a:rPr>
              <a:t>7, 2019</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056" y="1771494"/>
            <a:ext cx="10515600" cy="4351338"/>
          </a:xfrm>
        </p:spPr>
        <p:txBody>
          <a:bodyPr/>
          <a:lstStyle/>
          <a:p>
            <a:pPr marL="0" lvl="0" indent="0">
              <a:buNone/>
            </a:pPr>
            <a:r>
              <a:rPr lang="en-US" sz="3200" u="sng" dirty="0"/>
              <a:t>Election of the Chair-Elect</a:t>
            </a:r>
          </a:p>
          <a:p>
            <a:pPr>
              <a:lnSpc>
                <a:spcPct val="110000"/>
              </a:lnSpc>
            </a:pPr>
            <a:r>
              <a:rPr lang="en-US" dirty="0" smtClean="0"/>
              <a:t>Laura Dugan, College of Behavioral &amp; Social Sciences, was </a:t>
            </a:r>
            <a:r>
              <a:rPr lang="en-US" dirty="0"/>
              <a:t>elected to be the next Chair-Elect</a:t>
            </a:r>
            <a:r>
              <a:rPr lang="en-US" dirty="0" smtClean="0"/>
              <a:t>.</a:t>
            </a:r>
            <a:endParaRPr lang="en-US" dirty="0"/>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874307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07" y="1771494"/>
            <a:ext cx="10515600" cy="4789365"/>
          </a:xfrm>
        </p:spPr>
        <p:txBody>
          <a:bodyPr>
            <a:normAutofit/>
          </a:bodyPr>
          <a:lstStyle/>
          <a:p>
            <a:pPr marL="0" lvl="0" indent="0">
              <a:buNone/>
            </a:pPr>
            <a:r>
              <a:rPr lang="en-US" sz="3200" u="sng" dirty="0"/>
              <a:t>Report of the Outgoing Chair, </a:t>
            </a:r>
            <a:r>
              <a:rPr lang="en-US" sz="3200" u="sng" dirty="0" smtClean="0"/>
              <a:t>Christopher Walsh</a:t>
            </a:r>
            <a:endParaRPr lang="en-US" u="sng" dirty="0"/>
          </a:p>
          <a:p>
            <a:pPr lvl="0">
              <a:spcBef>
                <a:spcPts val="1800"/>
              </a:spcBef>
            </a:pPr>
            <a:r>
              <a:rPr lang="en-US" sz="2600" dirty="0"/>
              <a:t>Walsh commented on the work of the Senate over the course of the year, highlighting the special Senate meetings held during the fall semester to provide an opportunity to respond to the death of Jordan McNair. </a:t>
            </a:r>
          </a:p>
          <a:p>
            <a:pPr lvl="0">
              <a:spcBef>
                <a:spcPts val="1800"/>
              </a:spcBef>
            </a:pPr>
            <a:r>
              <a:rPr lang="en-US" sz="2600" dirty="0"/>
              <a:t>Walsh acknowledged the hard work of the Elections, Representation, &amp; Governance (ERG) Committee, which resulted in the creation of a </a:t>
            </a:r>
            <a:r>
              <a:rPr lang="en-US" sz="2600" u="sng" dirty="0">
                <a:hlinkClick r:id="rId2"/>
              </a:rPr>
              <a:t>Special Committee on University Finance</a:t>
            </a:r>
            <a:r>
              <a:rPr lang="en-US" sz="2600" dirty="0"/>
              <a:t> to enhance the Senate’s role in advising the administration on budgetary matters as they pertain to institutional priorities.</a:t>
            </a:r>
          </a:p>
          <a:p>
            <a:pPr lvl="1">
              <a:lnSpc>
                <a:spcPct val="110000"/>
              </a:lnSpc>
            </a:pPr>
            <a:endParaRPr lang="en-US" dirty="0"/>
          </a:p>
          <a:p>
            <a:pPr lvl="1"/>
            <a:endParaRPr lang="en-US" dirty="0"/>
          </a:p>
          <a:p>
            <a:pPr lvl="0"/>
            <a:endParaRPr lang="en-US" sz="2400" dirty="0"/>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3261729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07" y="1838653"/>
            <a:ext cx="10515600" cy="4722206"/>
          </a:xfrm>
        </p:spPr>
        <p:txBody>
          <a:bodyPr>
            <a:normAutofit fontScale="92500" lnSpcReduction="20000"/>
          </a:bodyPr>
          <a:lstStyle/>
          <a:p>
            <a:pPr marL="0" lvl="0" indent="0">
              <a:buNone/>
            </a:pPr>
            <a:r>
              <a:rPr lang="en-US" sz="3500" u="sng" dirty="0"/>
              <a:t>Report of the Outgoing Chair, </a:t>
            </a:r>
            <a:r>
              <a:rPr lang="en-US" sz="3500" u="sng" dirty="0" smtClean="0"/>
              <a:t>Christopher Walsh</a:t>
            </a:r>
            <a:endParaRPr lang="en-US" sz="3500" u="sng" dirty="0"/>
          </a:p>
          <a:p>
            <a:pPr lvl="0">
              <a:spcBef>
                <a:spcPts val="1800"/>
              </a:spcBef>
            </a:pPr>
            <a:r>
              <a:rPr lang="en-US" dirty="0"/>
              <a:t>Walsh commented on other legislation approved by the 2018-2019 Senate, including 17 items from the Programs, Curricula, &amp; Courses (PCC) Committee, six University policy revisions, and four College Plans of Organization. </a:t>
            </a:r>
          </a:p>
          <a:p>
            <a:pPr lvl="0">
              <a:spcBef>
                <a:spcPts val="1800"/>
              </a:spcBef>
            </a:pPr>
            <a:r>
              <a:rPr lang="en-US" dirty="0"/>
              <a:t>Walsh thanked the Senate Staff for their efforts and support throughout the year.</a:t>
            </a:r>
          </a:p>
          <a:p>
            <a:pPr lvl="0">
              <a:spcBef>
                <a:spcPts val="1800"/>
              </a:spcBef>
            </a:pPr>
            <a:r>
              <a:rPr lang="en-US" dirty="0"/>
              <a:t>Incoming Senate Chair Pamela Lanford thanked Walsh for his steady hand and positive attitude throughout the challenges faced by the Senate this year.</a:t>
            </a:r>
          </a:p>
          <a:p>
            <a:pPr lvl="0">
              <a:spcBef>
                <a:spcPts val="1800"/>
              </a:spcBef>
            </a:pPr>
            <a:r>
              <a:rPr lang="en-US" dirty="0"/>
              <a:t>Lanford noted that the </a:t>
            </a:r>
            <a:r>
              <a:rPr lang="en-US" u="sng" dirty="0">
                <a:hlinkClick r:id="rId2"/>
              </a:rPr>
              <a:t>2019-2020 Senate meeting schedule</a:t>
            </a:r>
            <a:r>
              <a:rPr lang="en-US" dirty="0"/>
              <a:t> has been finalized, and reviewed protocol for speaking during Senate meetings</a:t>
            </a:r>
            <a:r>
              <a:rPr lang="en-US" dirty="0" smtClean="0"/>
              <a:t>.</a:t>
            </a:r>
            <a:endParaRPr lang="en-US" dirty="0"/>
          </a:p>
          <a:p>
            <a:pPr lvl="1"/>
            <a:endParaRPr lang="en-US" dirty="0"/>
          </a:p>
          <a:p>
            <a:pPr lvl="0"/>
            <a:endParaRPr lang="en-US" sz="2400" dirty="0"/>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918788"/>
            <a:ext cx="11702062" cy="919865"/>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3112526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07" y="1838653"/>
            <a:ext cx="10515600" cy="4722206"/>
          </a:xfrm>
        </p:spPr>
        <p:txBody>
          <a:bodyPr>
            <a:normAutofit/>
          </a:bodyPr>
          <a:lstStyle/>
          <a:p>
            <a:pPr marL="0" lvl="0" indent="0">
              <a:buNone/>
            </a:pPr>
            <a:r>
              <a:rPr lang="en-US" sz="3500" u="sng" dirty="0" smtClean="0"/>
              <a:t>Special Elections</a:t>
            </a:r>
            <a:endParaRPr lang="en-US" sz="3500" u="sng" dirty="0"/>
          </a:p>
          <a:p>
            <a:r>
              <a:rPr lang="en-US" dirty="0">
                <a:hlinkClick r:id="rId2"/>
              </a:rPr>
              <a:t>Transition Meeting Election Results</a:t>
            </a:r>
            <a:endParaRPr lang="en-US" dirty="0"/>
          </a:p>
          <a:p>
            <a:pPr marL="457200" lvl="1" indent="0">
              <a:buNone/>
            </a:pPr>
            <a:endParaRPr lang="en-US" dirty="0"/>
          </a:p>
          <a:p>
            <a:pPr lvl="0"/>
            <a:endParaRPr lang="en-US" sz="2400" dirty="0"/>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918788"/>
            <a:ext cx="11702062" cy="919865"/>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2304315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313" y="1751508"/>
            <a:ext cx="10961649" cy="4619780"/>
          </a:xfrm>
        </p:spPr>
        <p:txBody>
          <a:bodyPr>
            <a:normAutofit lnSpcReduction="10000"/>
          </a:bodyPr>
          <a:lstStyle/>
          <a:p>
            <a:pPr marL="0" indent="0">
              <a:buNone/>
            </a:pPr>
            <a:r>
              <a:rPr lang="en-US" sz="3200" u="sng" dirty="0"/>
              <a:t>Special Order: </a:t>
            </a:r>
            <a:r>
              <a:rPr lang="en-US" sz="3200" i="1" u="sng" dirty="0" smtClean="0"/>
              <a:t>The State of the Athletic Department</a:t>
            </a:r>
            <a:endParaRPr lang="en-US" sz="3200" dirty="0"/>
          </a:p>
          <a:p>
            <a:pPr lvl="0">
              <a:spcBef>
                <a:spcPts val="1800"/>
              </a:spcBef>
            </a:pPr>
            <a:r>
              <a:rPr lang="en-US" sz="2600" dirty="0"/>
              <a:t>Damon Evans, Director of Athletics at the University of Maryland, provided an update on the state of the University Athletic Department.</a:t>
            </a:r>
          </a:p>
          <a:p>
            <a:pPr lvl="0">
              <a:spcBef>
                <a:spcPts val="1800"/>
              </a:spcBef>
            </a:pPr>
            <a:r>
              <a:rPr lang="en-US" sz="2600" dirty="0"/>
              <a:t>Evans commented that the mission of the Athletic Department should be to support student athletes in all aspects of their academic, athletic, and professional development and to reinforce the academic mission of the University.</a:t>
            </a:r>
          </a:p>
          <a:p>
            <a:pPr lvl="0">
              <a:spcBef>
                <a:spcPts val="1800"/>
              </a:spcBef>
            </a:pPr>
            <a:r>
              <a:rPr lang="en-US" sz="2600" dirty="0"/>
              <a:t>He noted that over half of the student athletes at the University have at least a 3.0 GPA, and that 100 student athletes over the past five years have pursued master’s degrees after graduation. He reviewed the professional successes of several University student </a:t>
            </a:r>
            <a:r>
              <a:rPr lang="en-US" sz="2600" dirty="0" smtClean="0"/>
              <a:t>athletes</a:t>
            </a:r>
            <a:r>
              <a:rPr lang="en-US" sz="2600" dirty="0"/>
              <a:t>.</a:t>
            </a:r>
            <a:endParaRPr lang="en-US" sz="2600" dirty="0"/>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194556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313" y="1751508"/>
            <a:ext cx="10961649" cy="4619780"/>
          </a:xfrm>
        </p:spPr>
        <p:txBody>
          <a:bodyPr/>
          <a:lstStyle/>
          <a:p>
            <a:pPr marL="0" indent="0">
              <a:buNone/>
            </a:pPr>
            <a:r>
              <a:rPr lang="en-US" sz="3200" u="sng" dirty="0"/>
              <a:t>Special Order: </a:t>
            </a:r>
            <a:r>
              <a:rPr lang="en-US" sz="3200" i="1" u="sng" dirty="0" smtClean="0"/>
              <a:t>The State of the Athletic Department</a:t>
            </a:r>
            <a:endParaRPr lang="en-US" sz="3200" dirty="0"/>
          </a:p>
          <a:p>
            <a:pPr lvl="0">
              <a:spcBef>
                <a:spcPts val="1800"/>
              </a:spcBef>
            </a:pPr>
            <a:r>
              <a:rPr lang="en-US" sz="2600" dirty="0"/>
              <a:t>Evans commented on the opportunities that have been provided by the University’s move to the Big 10 Conference and discussed the financial implications of the move to the Big 10.</a:t>
            </a:r>
          </a:p>
          <a:p>
            <a:pPr lvl="0">
              <a:spcBef>
                <a:spcPts val="1800"/>
              </a:spcBef>
            </a:pPr>
            <a:r>
              <a:rPr lang="en-US" sz="2600" dirty="0"/>
              <a:t>He shared that the Athletic Department has completed most of the recommendations made by the investigations into the death of Jordan McNair and the alleged toxic culture of the football program. He thanked the Senate Executive Committee for its review of the reports and for its own recommendations. </a:t>
            </a: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9"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Tree>
    <p:extLst>
      <p:ext uri="{BB962C8B-B14F-4D97-AF65-F5344CB8AC3E}">
        <p14:creationId xmlns:p14="http://schemas.microsoft.com/office/powerpoint/2010/main" val="438891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Relevant Links</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496466"/>
          </a:xfrm>
        </p:spPr>
        <p:txBody>
          <a:bodyPr>
            <a:normAutofit/>
          </a:bodyPr>
          <a:lstStyle/>
          <a:p>
            <a:pPr lvl="0"/>
            <a:r>
              <a:rPr lang="en-US" dirty="0"/>
              <a:t>Enhancing Senate Input on University Planning and Resources</a:t>
            </a:r>
            <a:br>
              <a:rPr lang="en-US" dirty="0"/>
            </a:br>
            <a:r>
              <a:rPr lang="en-US" u="sng" dirty="0">
                <a:hlinkClick r:id="rId3"/>
              </a:rPr>
              <a:t>https://senate.umd.edu/searchBills/view?billId=639</a:t>
            </a:r>
            <a:endParaRPr lang="en-US" dirty="0"/>
          </a:p>
          <a:p>
            <a:pPr lvl="0"/>
            <a:r>
              <a:rPr lang="en-US" dirty="0"/>
              <a:t>Transition Meeting Election Results</a:t>
            </a:r>
            <a:endParaRPr lang="en-US" dirty="0"/>
          </a:p>
          <a:p>
            <a:pPr marL="0" indent="228600">
              <a:buNone/>
            </a:pPr>
            <a:r>
              <a:rPr lang="en-US" u="sng" dirty="0" smtClean="0">
                <a:hlinkClick r:id="rId4"/>
              </a:rPr>
              <a:t>https</a:t>
            </a:r>
            <a:r>
              <a:rPr lang="en-US" u="sng" dirty="0">
                <a:hlinkClick r:id="rId4"/>
              </a:rPr>
              <a:t>://senate.umd.edu/results#transition_results</a:t>
            </a:r>
            <a:endParaRPr lang="en-US" dirty="0"/>
          </a:p>
          <a:p>
            <a:pPr lvl="0"/>
            <a:r>
              <a:rPr lang="en-US" dirty="0"/>
              <a:t>2019-2020 Senate Meeting Schedule</a:t>
            </a:r>
            <a:br>
              <a:rPr lang="en-US" dirty="0"/>
            </a:br>
            <a:r>
              <a:rPr lang="en-US" u="sng" dirty="0">
                <a:hlinkClick r:id="rId5"/>
              </a:rPr>
              <a:t>https://senate.umd.edu/2019-2020-schedule</a:t>
            </a:r>
            <a:endParaRPr lang="en-US" dirty="0"/>
          </a:p>
          <a:p>
            <a:pPr lvl="0"/>
            <a:r>
              <a:rPr lang="en-US" u="sng" dirty="0"/>
              <a:t>The State of the Athletic Department</a:t>
            </a:r>
            <a:br>
              <a:rPr lang="en-US" u="sng" dirty="0"/>
            </a:br>
            <a:r>
              <a:rPr lang="en-US" u="sng" dirty="0">
                <a:hlinkClick r:id="rId6"/>
              </a:rPr>
              <a:t>https://senate.umd.edu/system/files/resources/MeetingMaterials/05072019/State_of_Athletics_Overview.pdf</a:t>
            </a:r>
            <a:endParaRPr lang="en-US" dirty="0"/>
          </a:p>
          <a:p>
            <a:pPr marL="0" lvl="0" indent="0">
              <a:buNone/>
            </a:pPr>
            <a:endParaRPr lang="en-US" dirty="0"/>
          </a:p>
        </p:txBody>
      </p:sp>
      <p:grpSp>
        <p:nvGrpSpPr>
          <p:cNvPr id="14" name="Group 1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7"/>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MAY 7,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42218740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605</TotalTime>
  <Words>516</Words>
  <Application>Microsoft Office PowerPoint</Application>
  <PresentationFormat>Widescreen</PresentationFormat>
  <Paragraphs>83</Paragraphs>
  <Slides>8</Slides>
  <Notes>1</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8</vt:i4>
      </vt:variant>
    </vt:vector>
  </HeadingPairs>
  <TitlesOfParts>
    <vt:vector size="28" baseType="lpstr">
      <vt:lpstr>ＭＳ Ｐゴシック</vt:lpstr>
      <vt:lpstr>ＭＳ Ｐゴシック</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91</cp:revision>
  <dcterms:created xsi:type="dcterms:W3CDTF">2017-09-04T22:41:22Z</dcterms:created>
  <dcterms:modified xsi:type="dcterms:W3CDTF">2019-05-14T17:25:02Z</dcterms:modified>
</cp:coreProperties>
</file>