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2"/>
  </p:notesMasterIdLst>
  <p:sldIdLst>
    <p:sldId id="321" r:id="rId16"/>
    <p:sldId id="256" r:id="rId17"/>
    <p:sldId id="341" r:id="rId18"/>
    <p:sldId id="342" r:id="rId19"/>
    <p:sldId id="343" r:id="rId20"/>
    <p:sldId id="339" r:id="rId21"/>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16" autoAdjust="0"/>
    <p:restoredTop sz="94660"/>
  </p:normalViewPr>
  <p:slideViewPr>
    <p:cSldViewPr snapToGrid="0">
      <p:cViewPr varScale="1">
        <p:scale>
          <a:sx n="131" d="100"/>
          <a:sy n="131" d="100"/>
        </p:scale>
        <p:origin x="-104" y="-256"/>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9.xml"/><Relationship Id="rId20" Type="http://schemas.openxmlformats.org/officeDocument/2006/relationships/slide" Target="slides/slide5.xml"/><Relationship Id="rId21" Type="http://schemas.openxmlformats.org/officeDocument/2006/relationships/slide" Target="slides/slide6.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tags" Target="tags/tag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0" Type="http://schemas.microsoft.com/office/2015/10/relationships/revisionInfo" Target="revisionInfo.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 Target="slides/slide1.xml"/><Relationship Id="rId17" Type="http://schemas.openxmlformats.org/officeDocument/2006/relationships/slide" Target="slides/slide2.xml"/><Relationship Id="rId18" Type="http://schemas.openxmlformats.org/officeDocument/2006/relationships/slide" Target="slides/slide3.xml"/><Relationship Id="rId19" Type="http://schemas.openxmlformats.org/officeDocument/2006/relationships/slide" Target="slides/slide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125991576"/>
        <c:axId val="2128285432"/>
        <c:axId val="2128299352"/>
      </c:bar3DChart>
      <c:catAx>
        <c:axId val="2125991576"/>
        <c:scaling>
          <c:orientation val="minMax"/>
        </c:scaling>
        <c:delete val="0"/>
        <c:axPos val="b"/>
        <c:numFmt formatCode="General" sourceLinked="1"/>
        <c:majorTickMark val="out"/>
        <c:minorTickMark val="none"/>
        <c:tickLblPos val="nextTo"/>
        <c:crossAx val="2128285432"/>
        <c:crosses val="autoZero"/>
        <c:auto val="1"/>
        <c:lblAlgn val="ctr"/>
        <c:lblOffset val="100"/>
        <c:noMultiLvlLbl val="0"/>
      </c:catAx>
      <c:valAx>
        <c:axId val="2128285432"/>
        <c:scaling>
          <c:orientation val="minMax"/>
        </c:scaling>
        <c:delete val="0"/>
        <c:axPos val="l"/>
        <c:majorGridlines/>
        <c:numFmt formatCode="General" sourceLinked="1"/>
        <c:majorTickMark val="out"/>
        <c:minorTickMark val="none"/>
        <c:tickLblPos val="nextTo"/>
        <c:crossAx val="2125991576"/>
        <c:crosses val="autoZero"/>
        <c:crossBetween val="between"/>
      </c:valAx>
      <c:serAx>
        <c:axId val="2128299352"/>
        <c:scaling>
          <c:orientation val="minMax"/>
        </c:scaling>
        <c:delete val="0"/>
        <c:axPos val="b"/>
        <c:majorTickMark val="out"/>
        <c:minorTickMark val="none"/>
        <c:tickLblPos val="nextTo"/>
        <c:crossAx val="212828543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142439736"/>
        <c:axId val="-2142436760"/>
        <c:axId val="-2142433576"/>
      </c:bar3DChart>
      <c:catAx>
        <c:axId val="-2142439736"/>
        <c:scaling>
          <c:orientation val="minMax"/>
        </c:scaling>
        <c:delete val="0"/>
        <c:axPos val="b"/>
        <c:numFmt formatCode="General" sourceLinked="1"/>
        <c:majorTickMark val="out"/>
        <c:minorTickMark val="none"/>
        <c:tickLblPos val="nextTo"/>
        <c:crossAx val="-2142436760"/>
        <c:crosses val="autoZero"/>
        <c:auto val="1"/>
        <c:lblAlgn val="ctr"/>
        <c:lblOffset val="100"/>
        <c:noMultiLvlLbl val="0"/>
      </c:catAx>
      <c:valAx>
        <c:axId val="-2142436760"/>
        <c:scaling>
          <c:orientation val="minMax"/>
        </c:scaling>
        <c:delete val="0"/>
        <c:axPos val="l"/>
        <c:majorGridlines/>
        <c:numFmt formatCode="General" sourceLinked="1"/>
        <c:majorTickMark val="out"/>
        <c:minorTickMark val="none"/>
        <c:tickLblPos val="nextTo"/>
        <c:crossAx val="-2142439736"/>
        <c:crosses val="autoZero"/>
        <c:crossBetween val="between"/>
      </c:valAx>
      <c:serAx>
        <c:axId val="-2142433576"/>
        <c:scaling>
          <c:orientation val="minMax"/>
        </c:scaling>
        <c:delete val="0"/>
        <c:axPos val="b"/>
        <c:majorTickMark val="out"/>
        <c:minorTickMark val="none"/>
        <c:tickLblPos val="nextTo"/>
        <c:crossAx val="-214243676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9/14/18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chart" Target="../charts/chart1.xml"/><Relationship Id="rId3" Type="http://schemas.openxmlformats.org/officeDocument/2006/relationships/chart" Target="../charts/chart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9/14/18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9/14/18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9/14/18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9/14/18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9/14/18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9/14/18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9/14/18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9/14/18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9/14/18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theme" Target="../theme/theme1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9/14/18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9/14/18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system/files/resources/MeetingMaterials/09052018/Senator_Orientation_Presentation_2018.pdf" TargetMode="External"/><Relationship Id="rId6" Type="http://schemas.openxmlformats.org/officeDocument/2006/relationships/hyperlink" Target="https://www.senate.umd.edu/system/files/resources/MeetingMaterials/09052018/2017-2018_Legislation_Log_18-19-01.pdf" TargetMode="External"/><Relationship Id="rId7" Type="http://schemas.openxmlformats.org/officeDocument/2006/relationships/hyperlink" Target="https://www.senate.umd.edu/system/files/resources/MeetingMaterials/09052018/Com_on_Com_Slates_18-19-02.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system/files/resources/MeetingMaterials/09052018/EDI_Gender-Inclusive_16-17-32.pdf" TargetMode="External"/><Relationship Id="rId6" Type="http://schemas.openxmlformats.org/officeDocument/2006/relationships/hyperlink" Target="https://www.senate.umd.edu/system/files/resources/MeetingMaterials/09052018/Ed-Aff_LEP_16-17-36.pdf" TargetMode="External"/><Relationship Id="rId7" Type="http://schemas.openxmlformats.org/officeDocument/2006/relationships/hyperlink" Target="https://www.senate.umd.edu/system/files/resources/MeetingMaterials/09052018/ERG_EDUC_PLAN_13-14-05.pdf"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system/files/resources/MeetingMaterials/09052018/Senator_Orientation_Presentation_2018.pdf" TargetMode="External"/><Relationship Id="rId6" Type="http://schemas.openxmlformats.org/officeDocument/2006/relationships/hyperlink" Target="https://www.senate.umd.edu/system/files/resources/MeetingMaterials/09052018/2017-2018_Legislation_Log_18-19-01.pdf" TargetMode="External"/><Relationship Id="rId7" Type="http://schemas.openxmlformats.org/officeDocument/2006/relationships/hyperlink" Target="https://www.senate.umd.edu/system/files/resources/MeetingMaterials/09052018/Com_on_Com_Slates_18-19-02.pdf" TargetMode="External"/><Relationship Id="rId8" Type="http://schemas.openxmlformats.org/officeDocument/2006/relationships/hyperlink" Target="https://www.senate.umd.edu/system/files/resources/MeetingMaterials/09052018/EDI_Gender-Inclusive_16-17-32.pdf" TargetMode="External"/><Relationship Id="rId9" Type="http://schemas.openxmlformats.org/officeDocument/2006/relationships/hyperlink" Target="https://www.senate.umd.edu/system/files/resources/MeetingMaterials/09052018/Ed-Aff_LEP_16-17-36.pdf" TargetMode="External"/><Relationship Id="rId10" Type="http://schemas.openxmlformats.org/officeDocument/2006/relationships/hyperlink" Target="https://www.senate.umd.edu/system/files/resources/MeetingMaterials/09052018/ERG_EDUC_PLAN_13-14-05.pdf"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a:latin typeface="Arial" panose="020B0604020202020204" pitchFamily="34" charset="0"/>
                <a:cs typeface="Arial" panose="020B0604020202020204" pitchFamily="34" charset="0"/>
              </a:rPr>
              <a:t>September </a:t>
            </a:r>
            <a:r>
              <a:rPr lang="en-US" sz="4000" dirty="0" smtClean="0">
                <a:latin typeface="Arial" panose="020B0604020202020204" pitchFamily="34" charset="0"/>
                <a:cs typeface="Arial" panose="020B0604020202020204" pitchFamily="34" charset="0"/>
              </a:rPr>
              <a:t>5, 2018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77500" lnSpcReduction="20000"/>
          </a:bodyPr>
          <a:lstStyle/>
          <a:p>
            <a:pPr marL="0" indent="0">
              <a:lnSpc>
                <a:spcPct val="110000"/>
              </a:lnSpc>
              <a:spcBef>
                <a:spcPts val="1600"/>
              </a:spcBef>
              <a:buNone/>
            </a:pPr>
            <a:r>
              <a:rPr lang="en-US" u="sng" dirty="0"/>
              <a:t>Senate Chair’s Report</a:t>
            </a:r>
            <a:endParaRPr lang="en-US" dirty="0"/>
          </a:p>
          <a:p>
            <a:pPr lvl="0">
              <a:lnSpc>
                <a:spcPct val="110000"/>
              </a:lnSpc>
              <a:spcBef>
                <a:spcPts val="1600"/>
              </a:spcBef>
            </a:pPr>
            <a:r>
              <a:rPr lang="en-US" dirty="0"/>
              <a:t>Chair Walsh welcomed Senators but also recognized that the campus community continues to heal from the tragic loss of one of our promising young student-athletes, Jordan McNair.</a:t>
            </a:r>
          </a:p>
          <a:p>
            <a:pPr lvl="0">
              <a:lnSpc>
                <a:spcPct val="110000"/>
              </a:lnSpc>
              <a:spcBef>
                <a:spcPts val="1600"/>
              </a:spcBef>
            </a:pPr>
            <a:r>
              <a:rPr lang="en-US" dirty="0"/>
              <a:t>Walsh noted that the Senate leadership had met with President Loh in August to better understand the circumstances and had a frank discussion about the steps that are being taken to investigate the matter and ensure the safety of our students in the future.</a:t>
            </a:r>
          </a:p>
          <a:p>
            <a:pPr lvl="0">
              <a:lnSpc>
                <a:spcPct val="110000"/>
              </a:lnSpc>
              <a:spcBef>
                <a:spcPts val="1600"/>
              </a:spcBef>
            </a:pPr>
            <a:r>
              <a:rPr lang="en-US" dirty="0"/>
              <a:t>Walsh stated that the Senate leadership had a discussion with the Senate Executive Committee (SEC) about ways in which the Senate could address these issues and provide recommendations for improved oversight. He noted that Pam Lanford would be presenting a motion on behalf of the SEC towards the end of the meeting under New Business.</a:t>
            </a:r>
          </a:p>
        </p:txBody>
      </p:sp>
    </p:spTree>
    <p:extLst>
      <p:ext uri="{BB962C8B-B14F-4D97-AF65-F5344CB8AC3E}">
        <p14:creationId xmlns:p14="http://schemas.microsoft.com/office/powerpoint/2010/main" val="34222763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85000" lnSpcReduction="10000"/>
          </a:bodyPr>
          <a:lstStyle/>
          <a:p>
            <a:pPr marL="0" indent="0">
              <a:lnSpc>
                <a:spcPct val="110000"/>
              </a:lnSpc>
              <a:spcBef>
                <a:spcPts val="1600"/>
              </a:spcBef>
              <a:buNone/>
            </a:pPr>
            <a:r>
              <a:rPr lang="en-US" u="sng" dirty="0"/>
              <a:t>Special Order: </a:t>
            </a:r>
            <a:r>
              <a:rPr lang="en-US" i="1" u="sng" dirty="0">
                <a:hlinkClick r:id="rId5"/>
              </a:rPr>
              <a:t>Orientation: Senators, Senate Meetings, and Shared Governance</a:t>
            </a:r>
            <a:endParaRPr lang="en-US" dirty="0"/>
          </a:p>
          <a:p>
            <a:pPr lvl="0">
              <a:lnSpc>
                <a:spcPct val="110000"/>
              </a:lnSpc>
              <a:spcBef>
                <a:spcPts val="1600"/>
              </a:spcBef>
            </a:pPr>
            <a:r>
              <a:rPr lang="en-US" dirty="0"/>
              <a:t>Reka Montfort, Director, University Senate, provided an overview of expectations of Senators, Senate meeting operations, and principles of shared governance</a:t>
            </a:r>
            <a:r>
              <a:rPr lang="en-US" dirty="0" smtClean="0"/>
              <a:t>.</a:t>
            </a:r>
            <a:endParaRPr lang="en-US" dirty="0"/>
          </a:p>
          <a:p>
            <a:pPr marL="0" indent="0">
              <a:lnSpc>
                <a:spcPct val="110000"/>
              </a:lnSpc>
              <a:spcBef>
                <a:spcPts val="1600"/>
              </a:spcBef>
              <a:buNone/>
            </a:pPr>
            <a:r>
              <a:rPr lang="en-US" u="sng" dirty="0">
                <a:hlinkClick r:id="rId6"/>
              </a:rPr>
              <a:t>2017-2018 Senate Legislation Log (Senate Document #18-19-01)</a:t>
            </a:r>
            <a:endParaRPr lang="en-US" dirty="0"/>
          </a:p>
          <a:p>
            <a:pPr lvl="0">
              <a:lnSpc>
                <a:spcPct val="110000"/>
              </a:lnSpc>
              <a:spcBef>
                <a:spcPts val="1600"/>
              </a:spcBef>
            </a:pPr>
            <a:r>
              <a:rPr lang="en-US" dirty="0"/>
              <a:t>Senate Chair Walsh presented the log as an informational item</a:t>
            </a:r>
            <a:r>
              <a:rPr lang="en-US" dirty="0" smtClean="0"/>
              <a:t>.</a:t>
            </a:r>
            <a:endParaRPr lang="en-US" dirty="0"/>
          </a:p>
          <a:p>
            <a:pPr marL="0" indent="0">
              <a:lnSpc>
                <a:spcPct val="110000"/>
              </a:lnSpc>
              <a:spcBef>
                <a:spcPts val="1600"/>
              </a:spcBef>
              <a:buNone/>
            </a:pPr>
            <a:r>
              <a:rPr lang="en-US" u="sng" dirty="0">
                <a:hlinkClick r:id="rId7"/>
              </a:rPr>
              <a:t>Approval of the 2018-2019 Committee &amp; Council Slates (Senate Doc. No. 18-19-02)</a:t>
            </a:r>
            <a:endParaRPr lang="en-US" dirty="0"/>
          </a:p>
          <a:p>
            <a:pPr lvl="0">
              <a:lnSpc>
                <a:spcPct val="110000"/>
              </a:lnSpc>
              <a:spcBef>
                <a:spcPts val="1600"/>
              </a:spcBef>
            </a:pPr>
            <a:r>
              <a:rPr lang="en-US" dirty="0"/>
              <a:t>The Senate voted to approve the revised slates.</a:t>
            </a:r>
          </a:p>
        </p:txBody>
      </p:sp>
    </p:spTree>
    <p:extLst>
      <p:ext uri="{BB962C8B-B14F-4D97-AF65-F5344CB8AC3E}">
        <p14:creationId xmlns:p14="http://schemas.microsoft.com/office/powerpoint/2010/main" val="25096701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20000"/>
          </a:bodyPr>
          <a:lstStyle/>
          <a:p>
            <a:pPr marL="0" indent="0">
              <a:lnSpc>
                <a:spcPct val="110000"/>
              </a:lnSpc>
              <a:spcBef>
                <a:spcPts val="1600"/>
              </a:spcBef>
              <a:buNone/>
            </a:pPr>
            <a:r>
              <a:rPr lang="en-US" u="sng" dirty="0">
                <a:hlinkClick r:id="rId5"/>
              </a:rPr>
              <a:t>Providing Gender-Inclusive Facilities (Senate Document #16-17-32)</a:t>
            </a:r>
            <a:r>
              <a:rPr lang="en-US" dirty="0"/>
              <a:t> </a:t>
            </a:r>
          </a:p>
          <a:p>
            <a:pPr lvl="0">
              <a:lnSpc>
                <a:spcPct val="110000"/>
              </a:lnSpc>
              <a:spcBef>
                <a:spcPts val="1600"/>
              </a:spcBef>
            </a:pPr>
            <a:r>
              <a:rPr lang="en-US" dirty="0"/>
              <a:t>The Senate voted to approve the new policy and associated recommendations</a:t>
            </a:r>
            <a:r>
              <a:rPr lang="en-US" dirty="0" smtClean="0"/>
              <a:t>.</a:t>
            </a:r>
            <a:endParaRPr lang="en-US" dirty="0"/>
          </a:p>
          <a:p>
            <a:pPr marL="0" indent="0">
              <a:lnSpc>
                <a:spcPct val="110000"/>
              </a:lnSpc>
              <a:spcBef>
                <a:spcPts val="1600"/>
              </a:spcBef>
              <a:buNone/>
            </a:pPr>
            <a:r>
              <a:rPr lang="en-US" u="sng" dirty="0">
                <a:hlinkClick r:id="rId6"/>
              </a:rPr>
              <a:t>University Expectations for Limited Enrollment Programs (Senate Document #16-17-36)</a:t>
            </a:r>
            <a:r>
              <a:rPr lang="en-US" dirty="0"/>
              <a:t> </a:t>
            </a:r>
          </a:p>
          <a:p>
            <a:pPr lvl="0">
              <a:lnSpc>
                <a:spcPct val="110000"/>
              </a:lnSpc>
              <a:spcBef>
                <a:spcPts val="1600"/>
              </a:spcBef>
            </a:pPr>
            <a:r>
              <a:rPr lang="en-US" dirty="0"/>
              <a:t>The Senate voted to approve the recommendations</a:t>
            </a:r>
            <a:r>
              <a:rPr lang="en-US" dirty="0" smtClean="0"/>
              <a:t>.</a:t>
            </a:r>
            <a:endParaRPr lang="en-US" dirty="0"/>
          </a:p>
          <a:p>
            <a:pPr marL="0" indent="0">
              <a:lnSpc>
                <a:spcPct val="110000"/>
              </a:lnSpc>
              <a:spcBef>
                <a:spcPts val="1600"/>
              </a:spcBef>
              <a:buNone/>
            </a:pPr>
            <a:r>
              <a:rPr lang="en-US" u="sng" dirty="0">
                <a:hlinkClick r:id="rId7"/>
              </a:rPr>
              <a:t>Revisions to the College of Education (EDUC) Plan of Organization (Senate Document #13-14-05)</a:t>
            </a:r>
            <a:endParaRPr lang="en-US" dirty="0"/>
          </a:p>
          <a:p>
            <a:pPr lvl="0">
              <a:lnSpc>
                <a:spcPct val="110000"/>
              </a:lnSpc>
              <a:spcBef>
                <a:spcPts val="1600"/>
              </a:spcBef>
            </a:pPr>
            <a:r>
              <a:rPr lang="en-US" dirty="0"/>
              <a:t>The Senate voted to approve the revised Plan</a:t>
            </a:r>
            <a:r>
              <a:rPr lang="en-US" dirty="0" smtClean="0"/>
              <a:t>.</a:t>
            </a:r>
            <a:endParaRPr lang="en-US" dirty="0"/>
          </a:p>
        </p:txBody>
      </p:sp>
    </p:spTree>
    <p:extLst>
      <p:ext uri="{BB962C8B-B14F-4D97-AF65-F5344CB8AC3E}">
        <p14:creationId xmlns:p14="http://schemas.microsoft.com/office/powerpoint/2010/main" val="41901109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New Business</a:t>
            </a:r>
            <a:endParaRPr lang="en-US" dirty="0"/>
          </a:p>
          <a:p>
            <a:pPr lvl="0"/>
            <a:r>
              <a:rPr lang="en-US" dirty="0"/>
              <a:t>The Senate approved a motion to charge the Senate Executive Committee (SEC) with reviewing the outcomes of the Board of Regents’ investigations of the Athletics Department and with providing recommendations to the Senate and President Loh, as appropriate.    </a:t>
            </a:r>
          </a:p>
        </p:txBody>
      </p:sp>
    </p:spTree>
    <p:extLst>
      <p:ext uri="{BB962C8B-B14F-4D97-AF65-F5344CB8AC3E}">
        <p14:creationId xmlns:p14="http://schemas.microsoft.com/office/powerpoint/2010/main" val="4947341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5, 2018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fontScale="92500"/>
          </a:bodyPr>
          <a:lstStyle/>
          <a:p>
            <a:pPr lvl="0">
              <a:spcBef>
                <a:spcPts val="1600"/>
              </a:spcBef>
            </a:pPr>
            <a:r>
              <a:rPr lang="en-US" sz="1800" dirty="0"/>
              <a:t>Senator </a:t>
            </a:r>
            <a:r>
              <a:rPr lang="en-US" sz="1800" dirty="0" smtClean="0"/>
              <a:t>Orientation</a:t>
            </a:r>
            <a:br>
              <a:rPr lang="en-US" sz="1800" dirty="0" smtClean="0"/>
            </a:br>
            <a:r>
              <a:rPr lang="en-US" sz="1800" u="sng" dirty="0" smtClean="0">
                <a:hlinkClick r:id="rId5"/>
              </a:rPr>
              <a:t>https</a:t>
            </a:r>
            <a:r>
              <a:rPr lang="en-US" sz="1800" u="sng" dirty="0">
                <a:hlinkClick r:id="rId5"/>
              </a:rPr>
              <a:t>://www.senate.umd.edu/system/files/resources/MeetingMaterials/09052018/Senator_Orientation_Presentation_2018.</a:t>
            </a:r>
            <a:r>
              <a:rPr lang="en-US" sz="1800" u="sng" dirty="0" smtClean="0">
                <a:hlinkClick r:id="rId5"/>
              </a:rPr>
              <a:t>pdf</a:t>
            </a:r>
            <a:endParaRPr lang="en-US" sz="1800" dirty="0"/>
          </a:p>
          <a:p>
            <a:pPr lvl="0">
              <a:spcBef>
                <a:spcPts val="1600"/>
              </a:spcBef>
            </a:pPr>
            <a:r>
              <a:rPr lang="en-US" sz="1800" dirty="0"/>
              <a:t>2017-2018 Senate Legislation Log (Senate Doc. No. 18-19-01</a:t>
            </a:r>
            <a:r>
              <a:rPr lang="en-US" sz="1800" dirty="0" smtClean="0"/>
              <a:t>)</a:t>
            </a:r>
            <a:r>
              <a:rPr lang="en-US" sz="1800" u="sng" dirty="0"/>
              <a:t/>
            </a:r>
            <a:br>
              <a:rPr lang="en-US" sz="1800" u="sng" dirty="0"/>
            </a:br>
            <a:r>
              <a:rPr lang="en-US" sz="1800" u="sng" dirty="0" smtClean="0">
                <a:hlinkClick r:id="rId6"/>
              </a:rPr>
              <a:t>https</a:t>
            </a:r>
            <a:r>
              <a:rPr lang="en-US" sz="1800" u="sng" dirty="0">
                <a:hlinkClick r:id="rId6"/>
              </a:rPr>
              <a:t>://www.senate.umd.edu/system/files/resources/MeetingMaterials/09052018/2017-2018_Legislation_Log_18-19-01.</a:t>
            </a:r>
            <a:r>
              <a:rPr lang="en-US" sz="1800" u="sng" dirty="0" smtClean="0">
                <a:hlinkClick r:id="rId6"/>
              </a:rPr>
              <a:t>pdf</a:t>
            </a:r>
            <a:endParaRPr lang="en-US" sz="1800" dirty="0"/>
          </a:p>
          <a:p>
            <a:pPr lvl="0">
              <a:spcBef>
                <a:spcPts val="1600"/>
              </a:spcBef>
            </a:pPr>
            <a:r>
              <a:rPr lang="en-US" sz="1800" dirty="0"/>
              <a:t>Approval of the 2018-2019 Committee &amp; Council Slates (Senate Doc. No. 18-19-02</a:t>
            </a:r>
            <a:r>
              <a:rPr lang="en-US" sz="1800" dirty="0" smtClean="0"/>
              <a:t>)</a:t>
            </a:r>
            <a:r>
              <a:rPr lang="en-US" sz="1800" u="sng" dirty="0"/>
              <a:t/>
            </a:r>
            <a:br>
              <a:rPr lang="en-US" sz="1800" u="sng" dirty="0"/>
            </a:br>
            <a:r>
              <a:rPr lang="en-US" sz="1800" u="sng" dirty="0" smtClean="0">
                <a:hlinkClick r:id="rId7"/>
              </a:rPr>
              <a:t>https</a:t>
            </a:r>
            <a:r>
              <a:rPr lang="en-US" sz="1800" u="sng" dirty="0">
                <a:hlinkClick r:id="rId7"/>
              </a:rPr>
              <a:t>://www.senate.umd.edu/system/files/resources/MeetingMaterials/09052018/Com_on_Com_Slates_18-19-02.</a:t>
            </a:r>
            <a:r>
              <a:rPr lang="en-US" sz="1800" u="sng" dirty="0" smtClean="0">
                <a:hlinkClick r:id="rId7"/>
              </a:rPr>
              <a:t>pdf</a:t>
            </a:r>
            <a:endParaRPr lang="en-US" sz="1800" dirty="0"/>
          </a:p>
          <a:p>
            <a:pPr lvl="0">
              <a:spcBef>
                <a:spcPts val="1600"/>
              </a:spcBef>
            </a:pPr>
            <a:r>
              <a:rPr lang="en-US" sz="1800" dirty="0"/>
              <a:t>Gender-Inclusive </a:t>
            </a:r>
            <a:r>
              <a:rPr lang="en-US" sz="1800" dirty="0" err="1"/>
              <a:t>Facilites</a:t>
            </a:r>
            <a:r>
              <a:rPr lang="en-US" sz="1800" dirty="0"/>
              <a:t>  (Senate Document #16-17-32</a:t>
            </a:r>
            <a:r>
              <a:rPr lang="en-US" sz="1800" dirty="0" smtClean="0"/>
              <a:t>)</a:t>
            </a:r>
            <a:r>
              <a:rPr lang="en-US" sz="1800" u="sng" dirty="0"/>
              <a:t/>
            </a:r>
            <a:br>
              <a:rPr lang="en-US" sz="1800" u="sng" dirty="0"/>
            </a:br>
            <a:r>
              <a:rPr lang="en-US" sz="1800" u="sng" dirty="0" smtClean="0">
                <a:hlinkClick r:id="rId8"/>
              </a:rPr>
              <a:t>https</a:t>
            </a:r>
            <a:r>
              <a:rPr lang="en-US" sz="1800" u="sng" dirty="0">
                <a:hlinkClick r:id="rId8"/>
              </a:rPr>
              <a:t>://www.senate.umd.edu/system/files/resources/MeetingMaterials/09052018/EDI_Gender-Inclusive_16-17-32.</a:t>
            </a:r>
            <a:r>
              <a:rPr lang="en-US" sz="1800" u="sng" dirty="0" smtClean="0">
                <a:hlinkClick r:id="rId8"/>
              </a:rPr>
              <a:t>pdf</a:t>
            </a:r>
            <a:endParaRPr lang="en-US" sz="1800" dirty="0"/>
          </a:p>
          <a:p>
            <a:pPr lvl="0">
              <a:spcBef>
                <a:spcPts val="1600"/>
              </a:spcBef>
            </a:pPr>
            <a:r>
              <a:rPr lang="en-US" sz="1800" dirty="0"/>
              <a:t>University Expectations for Limited Enrollment Programs (Senate Document #16-17-36</a:t>
            </a:r>
            <a:r>
              <a:rPr lang="en-US" sz="1800" dirty="0" smtClean="0"/>
              <a:t>)</a:t>
            </a:r>
            <a:r>
              <a:rPr lang="en-US" sz="1800" u="sng" dirty="0"/>
              <a:t/>
            </a:r>
            <a:br>
              <a:rPr lang="en-US" sz="1800" u="sng" dirty="0"/>
            </a:br>
            <a:r>
              <a:rPr lang="en-US" sz="1800" u="sng" dirty="0" smtClean="0">
                <a:hlinkClick r:id="rId9"/>
              </a:rPr>
              <a:t>https</a:t>
            </a:r>
            <a:r>
              <a:rPr lang="en-US" sz="1800" u="sng" dirty="0">
                <a:hlinkClick r:id="rId9"/>
              </a:rPr>
              <a:t>://www.senate.umd.edu/system/files/resources/MeetingMaterials/09052018/Ed-Aff_LEP_16-17-36.</a:t>
            </a:r>
            <a:r>
              <a:rPr lang="en-US" sz="1800" u="sng" dirty="0" smtClean="0">
                <a:hlinkClick r:id="rId9"/>
              </a:rPr>
              <a:t>pdf</a:t>
            </a:r>
            <a:endParaRPr lang="en-US" sz="1800" dirty="0"/>
          </a:p>
          <a:p>
            <a:pPr lvl="0">
              <a:spcBef>
                <a:spcPts val="1600"/>
              </a:spcBef>
            </a:pPr>
            <a:r>
              <a:rPr lang="en-US" sz="1800" dirty="0"/>
              <a:t>Revisions to the College of Education (EDUC) Plan of Organization (Senate Document #13-14-05</a:t>
            </a:r>
            <a:r>
              <a:rPr lang="en-US" sz="1800" dirty="0" smtClean="0"/>
              <a:t>)</a:t>
            </a:r>
            <a:r>
              <a:rPr lang="en-US" sz="1800" u="sng" dirty="0"/>
              <a:t/>
            </a:r>
            <a:br>
              <a:rPr lang="en-US" sz="1800" u="sng" dirty="0"/>
            </a:br>
            <a:r>
              <a:rPr lang="en-US" sz="1800" u="sng" dirty="0" smtClean="0">
                <a:hlinkClick r:id="rId10"/>
              </a:rPr>
              <a:t>https</a:t>
            </a:r>
            <a:r>
              <a:rPr lang="en-US" sz="1800" u="sng" dirty="0">
                <a:hlinkClick r:id="rId10"/>
              </a:rPr>
              <a:t>://www.senate.umd.edu/system/files/resources/MeetingMaterials/09052018/ERG_EDUC_PLAN_13-14-05.</a:t>
            </a:r>
            <a:r>
              <a:rPr lang="en-US" sz="1800" u="sng" dirty="0" smtClean="0">
                <a:hlinkClick r:id="rId10"/>
              </a:rPr>
              <a:t>pdf</a:t>
            </a:r>
            <a:endParaRPr lang="en-US" sz="1800" dirty="0"/>
          </a:p>
          <a:p>
            <a:pPr marL="239713" indent="0">
              <a:lnSpc>
                <a:spcPct val="120000"/>
              </a:lnSpc>
              <a:spcBef>
                <a:spcPts val="0"/>
              </a:spcBef>
              <a:buNone/>
            </a:pPr>
            <a:endParaRPr lang="en-US" sz="1800" u="sng" dirty="0"/>
          </a:p>
        </p:txBody>
      </p:sp>
    </p:spTree>
    <p:extLst>
      <p:ext uri="{BB962C8B-B14F-4D97-AF65-F5344CB8AC3E}">
        <p14:creationId xmlns:p14="http://schemas.microsoft.com/office/powerpoint/2010/main" val="163976797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438</TotalTime>
  <Words>324</Words>
  <Application>Microsoft Macintosh PowerPoint</Application>
  <PresentationFormat>Custom</PresentationFormat>
  <Paragraphs>72</Paragraphs>
  <Slides>6</Slides>
  <Notes>5</Notes>
  <HiddenSlides>0</HiddenSlides>
  <MMClips>0</MMClips>
  <ScaleCrop>false</ScaleCrop>
  <HeadingPairs>
    <vt:vector size="4" baseType="variant">
      <vt:variant>
        <vt:lpstr>Theme</vt:lpstr>
      </vt:variant>
      <vt:variant>
        <vt:i4>15</vt:i4>
      </vt:variant>
      <vt:variant>
        <vt:lpstr>Slide Titles</vt:lpstr>
      </vt:variant>
      <vt:variant>
        <vt:i4>6</vt:i4>
      </vt:variant>
    </vt:vector>
  </HeadingPairs>
  <TitlesOfParts>
    <vt:vector size="21" baseType="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Relevant Links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Reka</cp:lastModifiedBy>
  <cp:revision>66</cp:revision>
  <dcterms:created xsi:type="dcterms:W3CDTF">2017-09-04T22:41:22Z</dcterms:created>
  <dcterms:modified xsi:type="dcterms:W3CDTF">2018-09-14T17:33:55Z</dcterms:modified>
</cp:coreProperties>
</file>