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theme/theme6.xml" ContentType="application/vnd.openxmlformats-officedocument.theme+xml"/>
  <Override PartName="/ppt/slideLayouts/slideLayout18.xml" ContentType="application/vnd.openxmlformats-officedocument.presentationml.slideLayout+xml"/>
  <Override PartName="/ppt/theme/theme7.xml" ContentType="application/vnd.openxmlformats-officedocument.theme+xml"/>
  <Override PartName="/ppt/slideLayouts/slideLayout19.xml" ContentType="application/vnd.openxmlformats-officedocument.presentationml.slideLayout+xml"/>
  <Override PartName="/ppt/theme/theme8.xml" ContentType="application/vnd.openxmlformats-officedocument.theme+xml"/>
  <Override PartName="/ppt/slideLayouts/slideLayout20.xml" ContentType="application/vnd.openxmlformats-officedocument.presentationml.slideLayout+xml"/>
  <Override PartName="/ppt/theme/theme9.xml" ContentType="application/vnd.openxmlformats-officedocument.theme+xml"/>
  <Override PartName="/ppt/slideLayouts/slideLayout21.xml" ContentType="application/vnd.openxmlformats-officedocument.presentationml.slideLayout+xml"/>
  <Override PartName="/ppt/theme/theme10.xml" ContentType="application/vnd.openxmlformats-officedocument.theme+xml"/>
  <Override PartName="/ppt/slideLayouts/slideLayout22.xml" ContentType="application/vnd.openxmlformats-officedocument.presentationml.slideLayout+xml"/>
  <Override PartName="/ppt/theme/theme11.xml" ContentType="application/vnd.openxmlformats-officedocument.theme+xml"/>
  <Override PartName="/ppt/slideLayouts/slideLayout23.xml" ContentType="application/vnd.openxmlformats-officedocument.presentationml.slideLayout+xml"/>
  <Override PartName="/ppt/theme/theme12.xml" ContentType="application/vnd.openxmlformats-officedocument.theme+xml"/>
  <Override PartName="/ppt/slideLayouts/slideLayout24.xml" ContentType="application/vnd.openxmlformats-officedocument.presentationml.slideLayout+xml"/>
  <Override PartName="/ppt/theme/theme13.xml" ContentType="application/vnd.openxmlformats-officedocument.theme+xml"/>
  <Override PartName="/ppt/slideLayouts/slideLayout25.xml" ContentType="application/vnd.openxmlformats-officedocument.presentationml.slideLayout+xml"/>
  <Override PartName="/ppt/theme/theme14.xml" ContentType="application/vnd.openxmlformats-officedocument.theme+xml"/>
  <Override PartName="/ppt/slideLayouts/slideLayout26.xml" ContentType="application/vnd.openxmlformats-officedocument.presentationml.slideLayout+xml"/>
  <Override PartName="/ppt/theme/theme15.xml" ContentType="application/vnd.openxmlformats-officedocument.theme+xml"/>
  <Override PartName="/ppt/theme/theme1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 id="2147483702" r:id="rId2"/>
    <p:sldMasterId id="2147483704" r:id="rId3"/>
    <p:sldMasterId id="2147483706" r:id="rId4"/>
    <p:sldMasterId id="2147483708" r:id="rId5"/>
    <p:sldMasterId id="2147483710" r:id="rId6"/>
    <p:sldMasterId id="2147483712" r:id="rId7"/>
    <p:sldMasterId id="2147483714" r:id="rId8"/>
    <p:sldMasterId id="2147483717" r:id="rId9"/>
    <p:sldMasterId id="2147483719" r:id="rId10"/>
    <p:sldMasterId id="2147483721" r:id="rId11"/>
    <p:sldMasterId id="2147483723" r:id="rId12"/>
    <p:sldMasterId id="2147483725" r:id="rId13"/>
    <p:sldMasterId id="2147483727" r:id="rId14"/>
    <p:sldMasterId id="2147483729" r:id="rId15"/>
  </p:sldMasterIdLst>
  <p:notesMasterIdLst>
    <p:notesMasterId r:id="rId27"/>
  </p:notesMasterIdLst>
  <p:sldIdLst>
    <p:sldId id="321" r:id="rId16"/>
    <p:sldId id="256" r:id="rId17"/>
    <p:sldId id="332" r:id="rId18"/>
    <p:sldId id="333" r:id="rId19"/>
    <p:sldId id="334" r:id="rId20"/>
    <p:sldId id="335" r:id="rId21"/>
    <p:sldId id="336" r:id="rId22"/>
    <p:sldId id="337" r:id="rId23"/>
    <p:sldId id="338" r:id="rId24"/>
    <p:sldId id="339" r:id="rId25"/>
    <p:sldId id="340" r:id="rId26"/>
  </p:sldIdLst>
  <p:sldSz cx="12192000" cy="6858000"/>
  <p:notesSz cx="6858000" cy="9144000"/>
  <p:custDataLst>
    <p:tags r:id="rId28"/>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E4C537"/>
    <a:srgbClr val="B20E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616" autoAdjust="0"/>
    <p:restoredTop sz="94660"/>
  </p:normalViewPr>
  <p:slideViewPr>
    <p:cSldViewPr snapToGrid="0">
      <p:cViewPr varScale="1">
        <p:scale>
          <a:sx n="90" d="100"/>
          <a:sy n="90" d="100"/>
        </p:scale>
        <p:origin x="800" y="192"/>
      </p:cViewPr>
      <p:guideLst>
        <p:guide orient="horz" pos="2160"/>
        <p:guide pos="3840"/>
      </p:guideLst>
    </p:cSldViewPr>
  </p:slideViewPr>
  <p:notesTextViewPr>
    <p:cViewPr>
      <p:scale>
        <a:sx n="1" d="1"/>
        <a:sy n="1" d="1"/>
      </p:scale>
      <p:origin x="0" y="0"/>
    </p:cViewPr>
  </p:notesTextViewPr>
  <p:sorterViewPr>
    <p:cViewPr>
      <p:scale>
        <a:sx n="100" d="100"/>
        <a:sy n="100" d="100"/>
      </p:scale>
      <p:origin x="0" y="-969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5.xml"/><Relationship Id="rId21" Type="http://schemas.openxmlformats.org/officeDocument/2006/relationships/slide" Target="slides/slide6.xml"/><Relationship Id="rId22" Type="http://schemas.openxmlformats.org/officeDocument/2006/relationships/slide" Target="slides/slide7.xml"/><Relationship Id="rId23" Type="http://schemas.openxmlformats.org/officeDocument/2006/relationships/slide" Target="slides/slide8.xml"/><Relationship Id="rId24" Type="http://schemas.openxmlformats.org/officeDocument/2006/relationships/slide" Target="slides/slide9.xml"/><Relationship Id="rId25" Type="http://schemas.openxmlformats.org/officeDocument/2006/relationships/slide" Target="slides/slide10.xml"/><Relationship Id="rId26" Type="http://schemas.openxmlformats.org/officeDocument/2006/relationships/slide" Target="slides/slide11.xml"/><Relationship Id="rId27" Type="http://schemas.openxmlformats.org/officeDocument/2006/relationships/notesMaster" Target="notesMasters/notesMaster1.xml"/><Relationship Id="rId28" Type="http://schemas.openxmlformats.org/officeDocument/2006/relationships/tags" Target="tags/tag1.xml"/><Relationship Id="rId2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9" Type="http://schemas.openxmlformats.org/officeDocument/2006/relationships/slideMaster" Target="slideMasters/slideMaster9.xml"/><Relationship Id="rId6" Type="http://schemas.openxmlformats.org/officeDocument/2006/relationships/slideMaster" Target="slideMasters/slideMaster6.xml"/><Relationship Id="rId7" Type="http://schemas.openxmlformats.org/officeDocument/2006/relationships/slideMaster" Target="slideMasters/slideMaster7.xml"/><Relationship Id="rId8" Type="http://schemas.openxmlformats.org/officeDocument/2006/relationships/slideMaster" Target="slideMasters/slideMaster8.xml"/><Relationship Id="rId10" Type="http://schemas.openxmlformats.org/officeDocument/2006/relationships/slideMaster" Target="slideMasters/slideMaster10.xml"/><Relationship Id="rId11" Type="http://schemas.openxmlformats.org/officeDocument/2006/relationships/slideMaster" Target="slideMasters/slideMaster11.xml"/><Relationship Id="rId12" Type="http://schemas.openxmlformats.org/officeDocument/2006/relationships/slideMaster" Target="slideMasters/slideMaster12.xml"/><Relationship Id="rId13" Type="http://schemas.openxmlformats.org/officeDocument/2006/relationships/slideMaster" Target="slideMasters/slideMaster13.xml"/><Relationship Id="rId14" Type="http://schemas.openxmlformats.org/officeDocument/2006/relationships/slideMaster" Target="slideMasters/slideMaster14.xml"/><Relationship Id="rId15" Type="http://schemas.openxmlformats.org/officeDocument/2006/relationships/slideMaster" Target="slideMasters/slideMaster15.xml"/><Relationship Id="rId16" Type="http://schemas.openxmlformats.org/officeDocument/2006/relationships/slide" Target="slides/slide1.xml"/><Relationship Id="rId17" Type="http://schemas.openxmlformats.org/officeDocument/2006/relationships/slide" Target="slides/slide2.xml"/><Relationship Id="rId18" Type="http://schemas.openxmlformats.org/officeDocument/2006/relationships/slide" Target="slides/slide3.xml"/><Relationship Id="rId19" Type="http://schemas.openxmlformats.org/officeDocument/2006/relationships/slide" Target="slides/slide4.xml"/><Relationship Id="rId100" Type="http://schemas.microsoft.com/office/2015/10/relationships/revisionInfo" Target="revisionInfo.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E00A-44BA-A2CE-9DFAFE6A14CF}"/>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c:v>
                </c:pt>
                <c:pt idx="2">
                  <c:v>1.8</c:v>
                </c:pt>
                <c:pt idx="3">
                  <c:v>2.8</c:v>
                </c:pt>
              </c:numCache>
            </c:numRef>
          </c:val>
          <c:extLst xmlns:c16r2="http://schemas.microsoft.com/office/drawing/2015/06/chart">
            <c:ext xmlns:c16="http://schemas.microsoft.com/office/drawing/2014/chart" uri="{C3380CC4-5D6E-409C-BE32-E72D297353CC}">
              <c16:uniqueId val="{00000001-E00A-44BA-A2CE-9DFAFE6A14CF}"/>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2.0</c:v>
                </c:pt>
                <c:pt idx="1">
                  <c:v>2.0</c:v>
                </c:pt>
                <c:pt idx="2">
                  <c:v>3.0</c:v>
                </c:pt>
                <c:pt idx="3">
                  <c:v>5.0</c:v>
                </c:pt>
              </c:numCache>
            </c:numRef>
          </c:val>
          <c:extLst xmlns:c16r2="http://schemas.microsoft.com/office/drawing/2015/06/chart">
            <c:ext xmlns:c16="http://schemas.microsoft.com/office/drawing/2014/chart" uri="{C3380CC4-5D6E-409C-BE32-E72D297353CC}">
              <c16:uniqueId val="{00000002-E00A-44BA-A2CE-9DFAFE6A14CF}"/>
            </c:ext>
          </c:extLst>
        </c:ser>
        <c:dLbls>
          <c:showLegendKey val="0"/>
          <c:showVal val="0"/>
          <c:showCatName val="0"/>
          <c:showSerName val="0"/>
          <c:showPercent val="0"/>
          <c:showBubbleSize val="0"/>
        </c:dLbls>
        <c:gapWidth val="150"/>
        <c:shape val="box"/>
        <c:axId val="-17415616"/>
        <c:axId val="-17411488"/>
        <c:axId val="-17407440"/>
      </c:bar3DChart>
      <c:catAx>
        <c:axId val="-17415616"/>
        <c:scaling>
          <c:orientation val="minMax"/>
        </c:scaling>
        <c:delete val="0"/>
        <c:axPos val="b"/>
        <c:numFmt formatCode="General" sourceLinked="1"/>
        <c:majorTickMark val="out"/>
        <c:minorTickMark val="none"/>
        <c:tickLblPos val="nextTo"/>
        <c:crossAx val="-17411488"/>
        <c:crosses val="autoZero"/>
        <c:auto val="1"/>
        <c:lblAlgn val="ctr"/>
        <c:lblOffset val="100"/>
        <c:noMultiLvlLbl val="0"/>
      </c:catAx>
      <c:valAx>
        <c:axId val="-17411488"/>
        <c:scaling>
          <c:orientation val="minMax"/>
        </c:scaling>
        <c:delete val="0"/>
        <c:axPos val="l"/>
        <c:majorGridlines/>
        <c:numFmt formatCode="General" sourceLinked="1"/>
        <c:majorTickMark val="out"/>
        <c:minorTickMark val="none"/>
        <c:tickLblPos val="nextTo"/>
        <c:crossAx val="-17415616"/>
        <c:crosses val="autoZero"/>
        <c:crossBetween val="between"/>
      </c:valAx>
      <c:serAx>
        <c:axId val="-17407440"/>
        <c:scaling>
          <c:orientation val="minMax"/>
        </c:scaling>
        <c:delete val="0"/>
        <c:axPos val="b"/>
        <c:majorTickMark val="out"/>
        <c:minorTickMark val="none"/>
        <c:tickLblPos val="nextTo"/>
        <c:crossAx val="-17411488"/>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E00A-44BA-A2CE-9DFAFE6A14CF}"/>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c:v>
                </c:pt>
                <c:pt idx="2">
                  <c:v>1.8</c:v>
                </c:pt>
                <c:pt idx="3">
                  <c:v>2.8</c:v>
                </c:pt>
              </c:numCache>
            </c:numRef>
          </c:val>
          <c:extLst xmlns:c16r2="http://schemas.microsoft.com/office/drawing/2015/06/chart">
            <c:ext xmlns:c16="http://schemas.microsoft.com/office/drawing/2014/chart" uri="{C3380CC4-5D6E-409C-BE32-E72D297353CC}">
              <c16:uniqueId val="{00000001-E00A-44BA-A2CE-9DFAFE6A14CF}"/>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2.0</c:v>
                </c:pt>
                <c:pt idx="1">
                  <c:v>2.0</c:v>
                </c:pt>
                <c:pt idx="2">
                  <c:v>3.0</c:v>
                </c:pt>
                <c:pt idx="3">
                  <c:v>5.0</c:v>
                </c:pt>
              </c:numCache>
            </c:numRef>
          </c:val>
          <c:extLst xmlns:c16r2="http://schemas.microsoft.com/office/drawing/2015/06/chart">
            <c:ext xmlns:c16="http://schemas.microsoft.com/office/drawing/2014/chart" uri="{C3380CC4-5D6E-409C-BE32-E72D297353CC}">
              <c16:uniqueId val="{00000002-E00A-44BA-A2CE-9DFAFE6A14CF}"/>
            </c:ext>
          </c:extLst>
        </c:ser>
        <c:dLbls>
          <c:showLegendKey val="0"/>
          <c:showVal val="0"/>
          <c:showCatName val="0"/>
          <c:showSerName val="0"/>
          <c:showPercent val="0"/>
          <c:showBubbleSize val="0"/>
        </c:dLbls>
        <c:gapWidth val="150"/>
        <c:shape val="box"/>
        <c:axId val="-21810624"/>
        <c:axId val="-21826672"/>
        <c:axId val="-21831712"/>
      </c:bar3DChart>
      <c:catAx>
        <c:axId val="-21810624"/>
        <c:scaling>
          <c:orientation val="minMax"/>
        </c:scaling>
        <c:delete val="0"/>
        <c:axPos val="b"/>
        <c:numFmt formatCode="General" sourceLinked="1"/>
        <c:majorTickMark val="out"/>
        <c:minorTickMark val="none"/>
        <c:tickLblPos val="nextTo"/>
        <c:crossAx val="-21826672"/>
        <c:crosses val="autoZero"/>
        <c:auto val="1"/>
        <c:lblAlgn val="ctr"/>
        <c:lblOffset val="100"/>
        <c:noMultiLvlLbl val="0"/>
      </c:catAx>
      <c:valAx>
        <c:axId val="-21826672"/>
        <c:scaling>
          <c:orientation val="minMax"/>
        </c:scaling>
        <c:delete val="0"/>
        <c:axPos val="l"/>
        <c:majorGridlines/>
        <c:numFmt formatCode="General" sourceLinked="1"/>
        <c:majorTickMark val="out"/>
        <c:minorTickMark val="none"/>
        <c:tickLblPos val="nextTo"/>
        <c:crossAx val="-21810624"/>
        <c:crosses val="autoZero"/>
        <c:crossBetween val="between"/>
      </c:valAx>
      <c:serAx>
        <c:axId val="-21831712"/>
        <c:scaling>
          <c:orientation val="minMax"/>
        </c:scaling>
        <c:delete val="0"/>
        <c:axPos val="b"/>
        <c:majorTickMark val="out"/>
        <c:minorTickMark val="none"/>
        <c:tickLblPos val="nextTo"/>
        <c:crossAx val="-21826672"/>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1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FF1D7F-6098-F943-A299-FF519F3916C0}" type="datetimeFigureOut">
              <a:rPr lang="en-US" smtClean="0"/>
              <a:t>9/9/17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FD5BD3-A954-1545-A124-E1B25878CF5E}" type="slidenum">
              <a:rPr lang="en-US" smtClean="0"/>
              <a:t>‹#›</a:t>
            </a:fld>
            <a:endParaRPr lang="en-US"/>
          </a:p>
        </p:txBody>
      </p:sp>
    </p:spTree>
    <p:extLst>
      <p:ext uri="{BB962C8B-B14F-4D97-AF65-F5344CB8AC3E}">
        <p14:creationId xmlns:p14="http://schemas.microsoft.com/office/powerpoint/2010/main" val="1820790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2</a:t>
            </a:fld>
            <a:endParaRPr lang="en-US"/>
          </a:p>
        </p:txBody>
      </p:sp>
    </p:spTree>
    <p:extLst>
      <p:ext uri="{BB962C8B-B14F-4D97-AF65-F5344CB8AC3E}">
        <p14:creationId xmlns:p14="http://schemas.microsoft.com/office/powerpoint/2010/main" val="3799804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11</a:t>
            </a:fld>
            <a:endParaRPr lang="en-US"/>
          </a:p>
        </p:txBody>
      </p:sp>
    </p:spTree>
    <p:extLst>
      <p:ext uri="{BB962C8B-B14F-4D97-AF65-F5344CB8AC3E}">
        <p14:creationId xmlns:p14="http://schemas.microsoft.com/office/powerpoint/2010/main" val="1286229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3</a:t>
            </a:fld>
            <a:endParaRPr lang="en-US"/>
          </a:p>
        </p:txBody>
      </p:sp>
    </p:spTree>
    <p:extLst>
      <p:ext uri="{BB962C8B-B14F-4D97-AF65-F5344CB8AC3E}">
        <p14:creationId xmlns:p14="http://schemas.microsoft.com/office/powerpoint/2010/main" val="74465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4</a:t>
            </a:fld>
            <a:endParaRPr lang="en-US"/>
          </a:p>
        </p:txBody>
      </p:sp>
    </p:spTree>
    <p:extLst>
      <p:ext uri="{BB962C8B-B14F-4D97-AF65-F5344CB8AC3E}">
        <p14:creationId xmlns:p14="http://schemas.microsoft.com/office/powerpoint/2010/main" val="574622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5</a:t>
            </a:fld>
            <a:endParaRPr lang="en-US"/>
          </a:p>
        </p:txBody>
      </p:sp>
    </p:spTree>
    <p:extLst>
      <p:ext uri="{BB962C8B-B14F-4D97-AF65-F5344CB8AC3E}">
        <p14:creationId xmlns:p14="http://schemas.microsoft.com/office/powerpoint/2010/main" val="1583012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6</a:t>
            </a:fld>
            <a:endParaRPr lang="en-US"/>
          </a:p>
        </p:txBody>
      </p:sp>
    </p:spTree>
    <p:extLst>
      <p:ext uri="{BB962C8B-B14F-4D97-AF65-F5344CB8AC3E}">
        <p14:creationId xmlns:p14="http://schemas.microsoft.com/office/powerpoint/2010/main" val="1702656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7</a:t>
            </a:fld>
            <a:endParaRPr lang="en-US"/>
          </a:p>
        </p:txBody>
      </p:sp>
    </p:spTree>
    <p:extLst>
      <p:ext uri="{BB962C8B-B14F-4D97-AF65-F5344CB8AC3E}">
        <p14:creationId xmlns:p14="http://schemas.microsoft.com/office/powerpoint/2010/main" val="5935127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8</a:t>
            </a:fld>
            <a:endParaRPr lang="en-US"/>
          </a:p>
        </p:txBody>
      </p:sp>
    </p:spTree>
    <p:extLst>
      <p:ext uri="{BB962C8B-B14F-4D97-AF65-F5344CB8AC3E}">
        <p14:creationId xmlns:p14="http://schemas.microsoft.com/office/powerpoint/2010/main" val="5925745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9</a:t>
            </a:fld>
            <a:endParaRPr lang="en-US"/>
          </a:p>
        </p:txBody>
      </p:sp>
    </p:spTree>
    <p:extLst>
      <p:ext uri="{BB962C8B-B14F-4D97-AF65-F5344CB8AC3E}">
        <p14:creationId xmlns:p14="http://schemas.microsoft.com/office/powerpoint/2010/main" val="14713238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10</a:t>
            </a:fld>
            <a:endParaRPr lang="en-US"/>
          </a:p>
        </p:txBody>
      </p:sp>
    </p:spTree>
    <p:extLst>
      <p:ext uri="{BB962C8B-B14F-4D97-AF65-F5344CB8AC3E}">
        <p14:creationId xmlns:p14="http://schemas.microsoft.com/office/powerpoint/2010/main" val="922697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chart" Target="../charts/chart1.xml"/><Relationship Id="rId3" Type="http://schemas.openxmlformats.org/officeDocument/2006/relationships/chart" Target="../charts/chart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9/9/17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4205297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9/9/17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064902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9/9/17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679339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POnTheFly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985360-EFBB-43F0-89C6-6A465E09648E}" type="datetimeFigureOut">
              <a:rPr lang="en-US" smtClean="0"/>
              <a:t>9/9/17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D263AE-BCF7-4C68-9F6F-5308AEC2684A}" type="slidenum">
              <a:rPr lang="en-US" smtClean="0"/>
              <a:t>‹#›</a:t>
            </a:fld>
            <a:endParaRPr lang="en-US"/>
          </a:p>
        </p:txBody>
      </p:sp>
      <p:graphicFrame>
        <p:nvGraphicFramePr>
          <p:cNvPr id="6" name="TPChart" hidden="1"/>
          <p:cNvGraphicFramePr/>
          <p:nvPr>
            <p:extLst>
              <p:ext uri="{D42A27DB-BD31-4B8C-83A1-F6EECF244321}">
                <p14:modId xmlns:p14="http://schemas.microsoft.com/office/powerpoint/2010/main" val="2996115174"/>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PChart" hidden="1"/>
          <p:cNvGraphicFramePr/>
          <p:nvPr userDrawn="1">
            <p:extLst>
              <p:ext uri="{D42A27DB-BD31-4B8C-83A1-F6EECF244321}">
                <p14:modId xmlns:p14="http://schemas.microsoft.com/office/powerpoint/2010/main" val="3715248169"/>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57887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9/9/17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3689445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9/9/17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3205476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9/9/17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27011547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9/9/17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20835261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9/9/17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4025198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9/9/17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6916847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9/9/17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649190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9/9/17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3242175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9/9/17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7197776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9/9/17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823544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9/9/17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9829882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9/9/17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9143415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9/9/17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308807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9/9/17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964056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9/9/17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18916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4985360-EFBB-43F0-89C6-6A465E09648E}" type="datetimeFigureOut">
              <a:rPr lang="en-US" smtClean="0"/>
              <a:t>9/9/17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2902405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4985360-EFBB-43F0-89C6-6A465E09648E}" type="datetimeFigureOut">
              <a:rPr lang="en-US" smtClean="0"/>
              <a:t>9/9/17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876557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985360-EFBB-43F0-89C6-6A465E09648E}" type="datetimeFigureOut">
              <a:rPr lang="en-US" smtClean="0"/>
              <a:t>9/9/17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05903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4985360-EFBB-43F0-89C6-6A465E09648E}" type="datetimeFigureOut">
              <a:rPr lang="en-US" smtClean="0"/>
              <a:t>9/9/17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134329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985360-EFBB-43F0-89C6-6A465E09648E}" type="datetimeFigureOut">
              <a:rPr lang="en-US" smtClean="0"/>
              <a:t>9/9/17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906122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985360-EFBB-43F0-89C6-6A465E09648E}" type="datetimeFigureOut">
              <a:rPr lang="en-US" smtClean="0"/>
              <a:t>9/9/17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2066381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985360-EFBB-43F0-89C6-6A465E09648E}" type="datetimeFigureOut">
              <a:rPr lang="en-US" smtClean="0"/>
              <a:t>9/9/17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84619163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10.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theme" Target="../theme/theme10.xml"/></Relationships>
</file>

<file path=ppt/slideMasters/_rels/slideMaster11.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theme" Target="../theme/theme11.xml"/></Relationships>
</file>

<file path=ppt/slideMasters/_rels/slideMaster12.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theme" Target="../theme/theme12.xml"/></Relationships>
</file>

<file path=ppt/slideMasters/_rels/slideMaster13.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theme" Target="../theme/theme13.xml"/></Relationships>
</file>

<file path=ppt/slideMasters/_rels/slideMaster14.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theme" Target="../theme/theme14.xml"/></Relationships>
</file>

<file path=ppt/slideMasters/_rels/slideMaster15.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theme" Target="../theme/theme15.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85360-EFBB-43F0-89C6-6A465E09648E}" type="datetimeFigureOut">
              <a:rPr lang="en-US" smtClean="0"/>
              <a:t>9/9/17</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D263AE-BCF7-4C68-9F6F-5308AEC2684A}" type="slidenum">
              <a:rPr lang="en-US" smtClean="0"/>
              <a:t>‹#›</a:t>
            </a:fld>
            <a:endParaRPr lang="en-US"/>
          </a:p>
        </p:txBody>
      </p:sp>
    </p:spTree>
    <p:extLst>
      <p:ext uri="{BB962C8B-B14F-4D97-AF65-F5344CB8AC3E}">
        <p14:creationId xmlns:p14="http://schemas.microsoft.com/office/powerpoint/2010/main" val="745116782"/>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9/9/17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99263265"/>
      </p:ext>
    </p:extLst>
  </p:cSld>
  <p:clrMap bg1="lt1" tx1="dk1" bg2="lt2" tx2="dk2" accent1="accent1" accent2="accent2" accent3="accent3" accent4="accent4" accent5="accent5" accent6="accent6" hlink="hlink" folHlink="folHlink"/>
  <p:sldLayoutIdLst>
    <p:sldLayoutId id="2147483720"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9/9/17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85669312"/>
      </p:ext>
    </p:extLst>
  </p:cSld>
  <p:clrMap bg1="lt1" tx1="dk1" bg2="lt2" tx2="dk2" accent1="accent1" accent2="accent2" accent3="accent3" accent4="accent4" accent5="accent5" accent6="accent6" hlink="hlink" folHlink="folHlink"/>
  <p:sldLayoutIdLst>
    <p:sldLayoutId id="2147483722"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9/9/17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698163801"/>
      </p:ext>
    </p:extLst>
  </p:cSld>
  <p:clrMap bg1="lt1" tx1="dk1" bg2="lt2" tx2="dk2" accent1="accent1" accent2="accent2" accent3="accent3" accent4="accent4" accent5="accent5" accent6="accent6" hlink="hlink" folHlink="folHlink"/>
  <p:sldLayoutIdLst>
    <p:sldLayoutId id="2147483724"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9/9/17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611326902"/>
      </p:ext>
    </p:extLst>
  </p:cSld>
  <p:clrMap bg1="lt1" tx1="dk1" bg2="lt2" tx2="dk2" accent1="accent1" accent2="accent2" accent3="accent3" accent4="accent4" accent5="accent5" accent6="accent6" hlink="hlink" folHlink="folHlink"/>
  <p:sldLayoutIdLst>
    <p:sldLayoutId id="2147483726"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9/9/17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86767760"/>
      </p:ext>
    </p:extLst>
  </p:cSld>
  <p:clrMap bg1="lt1" tx1="dk1" bg2="lt2" tx2="dk2" accent1="accent1" accent2="accent2" accent3="accent3" accent4="accent4" accent5="accent5" accent6="accent6" hlink="hlink" folHlink="folHlink"/>
  <p:sldLayoutIdLst>
    <p:sldLayoutId id="2147483728"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9/9/17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541331077"/>
      </p:ext>
    </p:extLst>
  </p:cSld>
  <p:clrMap bg1="lt1" tx1="dk1" bg2="lt2" tx2="dk2" accent1="accent1" accent2="accent2" accent3="accent3" accent4="accent4" accent5="accent5" accent6="accent6" hlink="hlink" folHlink="folHlink"/>
  <p:sldLayoutIdLst>
    <p:sldLayoutId id="2147483730"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9/9/17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2720781"/>
      </p:ext>
    </p:extLst>
  </p:cSld>
  <p:clrMap bg1="lt1" tx1="dk1" bg2="lt2" tx2="dk2" accent1="accent1" accent2="accent2" accent3="accent3" accent4="accent4" accent5="accent5" accent6="accent6" hlink="hlink" folHlink="folHlink"/>
  <p:sldLayoutIdLst>
    <p:sldLayoutId id="2147483703"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9/9/17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654330335"/>
      </p:ext>
    </p:extLst>
  </p:cSld>
  <p:clrMap bg1="lt1" tx1="dk1" bg2="lt2" tx2="dk2" accent1="accent1" accent2="accent2" accent3="accent3" accent4="accent4" accent5="accent5" accent6="accent6" hlink="hlink" folHlink="folHlink"/>
  <p:sldLayoutIdLst>
    <p:sldLayoutId id="2147483705"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9/9/17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081737783"/>
      </p:ext>
    </p:extLst>
  </p:cSld>
  <p:clrMap bg1="lt1" tx1="dk1" bg2="lt2" tx2="dk2" accent1="accent1" accent2="accent2" accent3="accent3" accent4="accent4" accent5="accent5" accent6="accent6" hlink="hlink" folHlink="folHlink"/>
  <p:sldLayoutIdLst>
    <p:sldLayoutId id="2147483707"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9/9/17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410763779"/>
      </p:ext>
    </p:extLst>
  </p:cSld>
  <p:clrMap bg1="lt1" tx1="dk1" bg2="lt2" tx2="dk2" accent1="accent1" accent2="accent2" accent3="accent3" accent4="accent4" accent5="accent5" accent6="accent6" hlink="hlink" folHlink="folHlink"/>
  <p:sldLayoutIdLst>
    <p:sldLayoutId id="2147483709"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9/9/17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76576246"/>
      </p:ext>
    </p:extLst>
  </p:cSld>
  <p:clrMap bg1="lt1" tx1="dk1" bg2="lt2" tx2="dk2" accent1="accent1" accent2="accent2" accent3="accent3" accent4="accent4" accent5="accent5" accent6="accent6" hlink="hlink" folHlink="folHlink"/>
  <p:sldLayoutIdLst>
    <p:sldLayoutId id="2147483711"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9/9/17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63574195"/>
      </p:ext>
    </p:extLst>
  </p:cSld>
  <p:clrMap bg1="lt1" tx1="dk1" bg2="lt2" tx2="dk2" accent1="accent1" accent2="accent2" accent3="accent3" accent4="accent4" accent5="accent5" accent6="accent6" hlink="hlink" folHlink="folHlink"/>
  <p:sldLayoutIdLst>
    <p:sldLayoutId id="2147483713"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9/9/17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174375880"/>
      </p:ext>
    </p:extLst>
  </p:cSld>
  <p:clrMap bg1="lt1" tx1="dk1" bg2="lt2" tx2="dk2" accent1="accent1" accent2="accent2" accent3="accent3" accent4="accent4" accent5="accent5" accent6="accent6" hlink="hlink" folHlink="folHlink"/>
  <p:sldLayoutIdLst>
    <p:sldLayoutId id="2147483715"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9/9/17</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4152020542"/>
      </p:ext>
    </p:extLst>
  </p:cSld>
  <p:clrMap bg1="lt1" tx1="dk1" bg2="lt2" tx2="dk2" accent1="accent1" accent2="accent2" accent3="accent3" accent4="accent4" accent5="accent5" accent6="accent6" hlink="hlink" folHlink="folHlink"/>
  <p:sldLayoutIdLst>
    <p:sldLayoutId id="2147483718"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s://www.senate.umd.edu/bor-staff-awards" TargetMode="External"/><Relationship Id="rId6" Type="http://schemas.openxmlformats.org/officeDocument/2006/relationships/hyperlink" Target="https://www.senate.umd.edu/councilstaskforces/inclusion-respect" TargetMode="External"/><Relationship Id="rId7" Type="http://schemas.openxmlformats.org/officeDocument/2006/relationships/hyperlink" Target="http://sph.umd.edu/content/tenth-anniversary-year-2017-2018" TargetMode="External"/><Relationship Id="rId8" Type="http://schemas.openxmlformats.org/officeDocument/2006/relationships/hyperlink" Target="https://senate.umd.edu/sites/default/files/resources/MeetingMaterials/09062017/Senator_Orientation_Presentation.pdf" TargetMode="External"/><Relationship Id="rId9" Type="http://schemas.openxmlformats.org/officeDocument/2006/relationships/hyperlink" Target="https://senate.umd.edu/sites/default/files/resources/MeetingMaterials/09062017/Legislation_Log_17-18-01.pdf" TargetMode="External"/><Relationship Id="rId10" Type="http://schemas.openxmlformats.org/officeDocument/2006/relationships/hyperlink" Target="https://senate.umd.edu/sites/default/files/resources/MeetingMaterials/09062017/ComonCom_Committee_Council_Slates_17-18-02.pdf"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s://senate.umd.edu/sites/default/files/resources/MeetingMaterials/09062017/PCC_Post-Bac_Computing_Systems_17-18-04.pdf" TargetMode="External"/><Relationship Id="rId6" Type="http://schemas.openxmlformats.org/officeDocument/2006/relationships/hyperlink" Target="https://senate.umd.edu/sites/default/files/resources/MeetingMaterials/09062017/PCC_Post-Bac_Networking_Software_Dev_17-18-05.pdf" TargetMode="External"/><Relationship Id="rId7" Type="http://schemas.openxmlformats.org/officeDocument/2006/relationships/hyperlink" Target="https://senate.umd.edu/sites/default/files/resources/MeetingMaterials/09062017/PCC_Post-Bac_Wireless_Com_17-18-06.pdf" TargetMode="External"/><Relationship Id="rId8" Type="http://schemas.openxmlformats.org/officeDocument/2006/relationships/hyperlink" Target="https://senate.umd.edu/sites/default/files/resources/MeetingMaterials/09062017/Ed_Affairs_Social_Media_16-17-23.pdf" TargetMode="External"/><Relationship Id="rId9" Type="http://schemas.openxmlformats.org/officeDocument/2006/relationships/hyperlink" Target="https://senate.umd.edu/sites/default/files/resources/MeetingMaterials/09062017/ERG_ARHU_PLAN_14-15-23.pdf" TargetMode="External"/><Relationship Id="rId10" Type="http://schemas.openxmlformats.org/officeDocument/2006/relationships/hyperlink" Target="https://senate.umd.edu/sites/default/files/resources/MeetingMaterials/09062017/FAC_PTK_Merit_Pay_16-17-13.pdf"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s://www.senate.umd.edu/bor-staff-awards"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s://www.senate.umd.edu/councilstaskforces/inclusion-respec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sph.umd.edu/content/tenth-anniversary-year-2017-2018"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s://senate.umd.edu/sites/default/files/resources/MeetingMaterials/09062017/Senator_Orientation_Presentation.pdf" TargetMode="External"/><Relationship Id="rId6" Type="http://schemas.openxmlformats.org/officeDocument/2006/relationships/hyperlink" Target="https://senate.umd.edu/sites/default/files/resources/MeetingMaterials/09062017/Legislation_Log_17-18-01.pdf"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s://senate.umd.edu/sites/default/files/resources/MeetingMaterials/09062017/ComonCom_Committee_Council_Slates_17-18-02.pdf" TargetMode="External"/><Relationship Id="rId6" Type="http://schemas.openxmlformats.org/officeDocument/2006/relationships/hyperlink" Target="https://senate.umd.edu/sites/default/files/resources/MeetingMaterials/09062017/PCC_Post-Bac_Computing_Systems_17-18-04.pdf" TargetMode="Externa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s://senate.umd.edu/sites/default/files/resources/MeetingMaterials/09062017/PCC_Post-Bac_Networking_Software_Dev_17-18-05.pdf" TargetMode="External"/><Relationship Id="rId6" Type="http://schemas.openxmlformats.org/officeDocument/2006/relationships/hyperlink" Target="https://senate.umd.edu/sites/default/files/resources/MeetingMaterials/09062017/PCC_Post-Bac_Wireless_Com_17-18-06.pdf"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s://senate.umd.edu/sites/default/files/resources/MeetingMaterials/09062017/Ed_Affairs_Social_Media_16-17-23.pdf" TargetMode="External"/><Relationship Id="rId6" Type="http://schemas.openxmlformats.org/officeDocument/2006/relationships/hyperlink" Target="https://senate.umd.edu/sites/default/files/resources/MeetingMaterials/09062017/ERG_ARHU_PLAN_14-15-23.pdf" TargetMode="External"/><Relationship Id="rId7" Type="http://schemas.openxmlformats.org/officeDocument/2006/relationships/hyperlink" Target="https://senate.umd.edu/sites/default/files/resources/MeetingMaterials/09062017/FAC_PTK_Merit_Pay_16-17-13.pdf"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latin typeface="Arial" panose="020B0604020202020204" pitchFamily="34" charset="0"/>
                <a:cs typeface="Arial" panose="020B0604020202020204" pitchFamily="34" charset="0"/>
              </a:rPr>
              <a:t>Senate </a:t>
            </a:r>
            <a:r>
              <a:rPr lang="en-US" b="1" dirty="0" smtClean="0">
                <a:latin typeface="Arial" panose="020B0604020202020204" pitchFamily="34" charset="0"/>
                <a:cs typeface="Arial" panose="020B0604020202020204" pitchFamily="34" charset="0"/>
              </a:rPr>
              <a:t>Meeting </a:t>
            </a:r>
            <a:r>
              <a:rPr lang="en-US" b="1" dirty="0" smtClean="0">
                <a:latin typeface="Arial" panose="020B0604020202020204" pitchFamily="34" charset="0"/>
                <a:cs typeface="Arial" panose="020B0604020202020204" pitchFamily="34" charset="0"/>
              </a:rPr>
              <a:t>Summary</a:t>
            </a:r>
            <a:endParaRPr lang="en-US"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normAutofit/>
          </a:bodyPr>
          <a:lstStyle/>
          <a:p>
            <a:r>
              <a:rPr lang="en-US" sz="4000" dirty="0">
                <a:latin typeface="Arial" panose="020B0604020202020204" pitchFamily="34" charset="0"/>
                <a:cs typeface="Arial" panose="020B0604020202020204" pitchFamily="34" charset="0"/>
              </a:rPr>
              <a:t>September 6, 2017</a:t>
            </a:r>
          </a:p>
        </p:txBody>
      </p:sp>
      <p:grpSp>
        <p:nvGrpSpPr>
          <p:cNvPr id="4" name="Group 3">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5"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6"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2"/>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SEPTEMBER 6, 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7" name="Oval 6">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8" name="Picture 7"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36072814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SEPTEMBER 6, 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Relevant Links</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629321"/>
          </a:xfrm>
        </p:spPr>
        <p:txBody>
          <a:bodyPr>
            <a:normAutofit/>
          </a:bodyPr>
          <a:lstStyle/>
          <a:p>
            <a:pPr lvl="0">
              <a:lnSpc>
                <a:spcPct val="120000"/>
              </a:lnSpc>
            </a:pPr>
            <a:r>
              <a:rPr lang="en-US" sz="1600" dirty="0"/>
              <a:t>2017 BOR Staff Awards</a:t>
            </a:r>
          </a:p>
          <a:p>
            <a:pPr marL="239713" indent="0">
              <a:lnSpc>
                <a:spcPct val="120000"/>
              </a:lnSpc>
              <a:spcBef>
                <a:spcPts val="0"/>
              </a:spcBef>
              <a:buNone/>
            </a:pPr>
            <a:r>
              <a:rPr lang="en-US" sz="1600" u="sng" dirty="0">
                <a:hlinkClick r:id="rId5"/>
              </a:rPr>
              <a:t>https://www.senate.umd.edu/bor-staff-awards</a:t>
            </a:r>
            <a:endParaRPr lang="en-US" sz="1600" dirty="0"/>
          </a:p>
          <a:p>
            <a:pPr lvl="0">
              <a:lnSpc>
                <a:spcPct val="120000"/>
              </a:lnSpc>
            </a:pPr>
            <a:r>
              <a:rPr lang="en-US" sz="1600" dirty="0"/>
              <a:t>Joint President/Senate Inclusion &amp; Respect Task Force</a:t>
            </a:r>
          </a:p>
          <a:p>
            <a:pPr marL="239713" indent="0">
              <a:lnSpc>
                <a:spcPct val="120000"/>
              </a:lnSpc>
              <a:spcBef>
                <a:spcPts val="0"/>
              </a:spcBef>
              <a:buNone/>
            </a:pPr>
            <a:r>
              <a:rPr lang="en-US" sz="1600" u="sng" dirty="0">
                <a:hlinkClick r:id="rId6"/>
              </a:rPr>
              <a:t>https://www.senate.umd.edu/councilstaskforces/inclusion-respect</a:t>
            </a:r>
            <a:endParaRPr lang="en-US" sz="1600" u="sng" dirty="0"/>
          </a:p>
          <a:p>
            <a:pPr lvl="0">
              <a:lnSpc>
                <a:spcPct val="120000"/>
              </a:lnSpc>
            </a:pPr>
            <a:r>
              <a:rPr lang="en-US" sz="1600" dirty="0"/>
              <a:t>School of Public Health’s 10</a:t>
            </a:r>
            <a:r>
              <a:rPr lang="en-US" sz="1600" baseline="30000" dirty="0"/>
              <a:t>th</a:t>
            </a:r>
            <a:r>
              <a:rPr lang="en-US" sz="1600" dirty="0"/>
              <a:t> Anniversary</a:t>
            </a:r>
          </a:p>
          <a:p>
            <a:pPr marL="239713" indent="0">
              <a:lnSpc>
                <a:spcPct val="120000"/>
              </a:lnSpc>
              <a:spcBef>
                <a:spcPts val="0"/>
              </a:spcBef>
              <a:buNone/>
            </a:pPr>
            <a:r>
              <a:rPr lang="en-US" sz="1600" u="sng" dirty="0">
                <a:hlinkClick r:id="rId7"/>
              </a:rPr>
              <a:t>http://sph.umd.edu/content/tenth-anniversary-year-2017-2018</a:t>
            </a:r>
            <a:endParaRPr lang="en-US" sz="1600" u="sng" dirty="0"/>
          </a:p>
          <a:p>
            <a:pPr lvl="0">
              <a:lnSpc>
                <a:spcPct val="120000"/>
              </a:lnSpc>
            </a:pPr>
            <a:r>
              <a:rPr lang="en-US" sz="1600" dirty="0"/>
              <a:t>Senator Orientation</a:t>
            </a:r>
          </a:p>
          <a:p>
            <a:pPr marL="239713" indent="0">
              <a:lnSpc>
                <a:spcPct val="120000"/>
              </a:lnSpc>
              <a:spcBef>
                <a:spcPts val="0"/>
              </a:spcBef>
              <a:buNone/>
            </a:pPr>
            <a:r>
              <a:rPr lang="en-US" sz="1600" u="sng" dirty="0">
                <a:hlinkClick r:id="rId8"/>
              </a:rPr>
              <a:t>https://senate.umd.edu/sites/default/files/resources/MeetingMaterials/09062017/Senator_Orientation_Presentation.pdf</a:t>
            </a:r>
            <a:endParaRPr lang="en-US" sz="1600" u="sng" dirty="0"/>
          </a:p>
          <a:p>
            <a:pPr lvl="0">
              <a:lnSpc>
                <a:spcPct val="120000"/>
              </a:lnSpc>
            </a:pPr>
            <a:r>
              <a:rPr lang="en-US" sz="1600" dirty="0"/>
              <a:t>2016-2017 Senate Legislation Log (Senate Document #17-18-01)</a:t>
            </a:r>
          </a:p>
          <a:p>
            <a:pPr marL="239713" indent="0">
              <a:lnSpc>
                <a:spcPct val="120000"/>
              </a:lnSpc>
              <a:spcBef>
                <a:spcPts val="0"/>
              </a:spcBef>
              <a:buNone/>
            </a:pPr>
            <a:r>
              <a:rPr lang="en-US" sz="1600" u="sng" dirty="0">
                <a:hlinkClick r:id="rId9"/>
              </a:rPr>
              <a:t>https://</a:t>
            </a:r>
            <a:r>
              <a:rPr lang="en-US" sz="1600" u="sng" dirty="0" smtClean="0">
                <a:hlinkClick r:id="rId9"/>
              </a:rPr>
              <a:t>senate.umd.edu/sites/default/files/resources/MeetingMaterials/09062017/Legislation_Log_17-18-01.pdf</a:t>
            </a:r>
            <a:endParaRPr lang="en-US" sz="1600" u="sng" dirty="0" smtClean="0"/>
          </a:p>
          <a:p>
            <a:pPr lvl="0">
              <a:lnSpc>
                <a:spcPct val="140000"/>
              </a:lnSpc>
            </a:pPr>
            <a:r>
              <a:rPr lang="en-US" sz="1600" dirty="0"/>
              <a:t>2017-2018 Committee &amp; Council Slates</a:t>
            </a:r>
          </a:p>
          <a:p>
            <a:pPr marL="239713" indent="0">
              <a:lnSpc>
                <a:spcPct val="120000"/>
              </a:lnSpc>
              <a:spcBef>
                <a:spcPts val="0"/>
              </a:spcBef>
              <a:buNone/>
            </a:pPr>
            <a:r>
              <a:rPr lang="en-US" sz="1600" u="sng" dirty="0">
                <a:hlinkClick r:id="rId10"/>
              </a:rPr>
              <a:t>https://senate.umd.edu/sites/default/files/resources/MeetingMaterials/09062017/ComonCom_Committee_Council_Slates_17-18-02.pdf</a:t>
            </a:r>
            <a:endParaRPr lang="en-US" sz="1600" u="sng" dirty="0"/>
          </a:p>
          <a:p>
            <a:pPr marL="239713" indent="0">
              <a:lnSpc>
                <a:spcPct val="120000"/>
              </a:lnSpc>
              <a:spcBef>
                <a:spcPts val="0"/>
              </a:spcBef>
              <a:buNone/>
            </a:pPr>
            <a:endParaRPr lang="en-US" sz="1800" u="sng" dirty="0"/>
          </a:p>
        </p:txBody>
      </p:sp>
    </p:spTree>
    <p:extLst>
      <p:ext uri="{BB962C8B-B14F-4D97-AF65-F5344CB8AC3E}">
        <p14:creationId xmlns:p14="http://schemas.microsoft.com/office/powerpoint/2010/main" val="16397679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SEPTEMBER 6, 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Relevant Links</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629321"/>
          </a:xfrm>
        </p:spPr>
        <p:txBody>
          <a:bodyPr>
            <a:normAutofit fontScale="32500" lnSpcReduction="20000"/>
          </a:bodyPr>
          <a:lstStyle/>
          <a:p>
            <a:pPr>
              <a:lnSpc>
                <a:spcPct val="140000"/>
              </a:lnSpc>
            </a:pPr>
            <a:r>
              <a:rPr lang="en-US" sz="4600" dirty="0" smtClean="0"/>
              <a:t>PCC </a:t>
            </a:r>
            <a:r>
              <a:rPr lang="en-US" sz="4600" dirty="0"/>
              <a:t>Proposal to Establish Post-Baccalaureate Certificate in Computing Systems (Senate Doc. </a:t>
            </a:r>
            <a:r>
              <a:rPr lang="en-US" sz="4600" dirty="0"/>
              <a:t>No. 17-18-04)</a:t>
            </a:r>
          </a:p>
          <a:p>
            <a:pPr marL="239713" indent="0">
              <a:lnSpc>
                <a:spcPct val="120000"/>
              </a:lnSpc>
              <a:spcBef>
                <a:spcPts val="0"/>
              </a:spcBef>
              <a:buNone/>
            </a:pPr>
            <a:r>
              <a:rPr lang="en-US" sz="4600" u="sng" dirty="0">
                <a:hlinkClick r:id="rId5"/>
              </a:rPr>
              <a:t>https://senate.umd.edu/sites/default/files/resources/MeetingMaterials/09062017/PCC_Post-Bac_Computing_Systems_17-18-04.pdf</a:t>
            </a:r>
            <a:endParaRPr lang="en-US" sz="4600" u="sng" dirty="0"/>
          </a:p>
          <a:p>
            <a:pPr lvl="0">
              <a:lnSpc>
                <a:spcPct val="140000"/>
              </a:lnSpc>
            </a:pPr>
            <a:r>
              <a:rPr lang="en-US" sz="4600" dirty="0"/>
              <a:t>PCC Proposal to Establish Post- Baccalaureate Certificate in Networking/Software Development (Senate Doc. No. 17-18-05)</a:t>
            </a:r>
          </a:p>
          <a:p>
            <a:pPr marL="239713" indent="0">
              <a:lnSpc>
                <a:spcPct val="120000"/>
              </a:lnSpc>
              <a:spcBef>
                <a:spcPts val="0"/>
              </a:spcBef>
              <a:buNone/>
            </a:pPr>
            <a:r>
              <a:rPr lang="en-US" sz="4600" u="sng" dirty="0">
                <a:hlinkClick r:id="rId6"/>
              </a:rPr>
              <a:t>https://senate.umd.edu/sites/default/files/resources/MeetingMaterials/09062017/PCC_Post-Bac_Networking_Software_Dev_17-18-05.pdf</a:t>
            </a:r>
            <a:endParaRPr lang="en-US" sz="4600" u="sng" dirty="0"/>
          </a:p>
          <a:p>
            <a:pPr>
              <a:lnSpc>
                <a:spcPct val="140000"/>
              </a:lnSpc>
            </a:pPr>
            <a:r>
              <a:rPr lang="en-US" sz="4600" dirty="0"/>
              <a:t>PCC Proposal to Establish Post- Baccalaureate Certificate in Wireless Communications (Senate Doc. No. 17-18-06)</a:t>
            </a:r>
          </a:p>
          <a:p>
            <a:pPr marL="239713" indent="0">
              <a:lnSpc>
                <a:spcPct val="120000"/>
              </a:lnSpc>
              <a:spcBef>
                <a:spcPts val="0"/>
              </a:spcBef>
              <a:buNone/>
            </a:pPr>
            <a:r>
              <a:rPr lang="en-US" sz="4600" u="sng" dirty="0">
                <a:hlinkClick r:id="rId7"/>
              </a:rPr>
              <a:t>https://senate.umd.edu/sites/default/files/resources/MeetingMaterials/09062017/PCC_Post-Bac_Wireless_Com_17-18-06.pdf</a:t>
            </a:r>
            <a:endParaRPr lang="en-US" sz="4600" u="sng" dirty="0"/>
          </a:p>
          <a:p>
            <a:pPr lvl="0">
              <a:lnSpc>
                <a:spcPct val="140000"/>
              </a:lnSpc>
            </a:pPr>
            <a:r>
              <a:rPr lang="en-US" sz="4600" dirty="0"/>
              <a:t>Review of the Interim University of Maryland Policy on Student Social Media Privacy (Senate Doc. No. 16-17-23)</a:t>
            </a:r>
          </a:p>
          <a:p>
            <a:pPr marL="239713" indent="0">
              <a:lnSpc>
                <a:spcPct val="120000"/>
              </a:lnSpc>
              <a:spcBef>
                <a:spcPts val="0"/>
              </a:spcBef>
              <a:buNone/>
            </a:pPr>
            <a:r>
              <a:rPr lang="en-US" sz="4600" u="sng" dirty="0">
                <a:hlinkClick r:id="rId8"/>
              </a:rPr>
              <a:t>https://</a:t>
            </a:r>
            <a:r>
              <a:rPr lang="en-US" sz="4600" u="sng" dirty="0" smtClean="0">
                <a:hlinkClick r:id="rId8"/>
              </a:rPr>
              <a:t>senate.umd.edu/sites/default/files/resources/MeetingMaterials/09062017/Ed_Affairs_Social_Media_16-17-23.pdf</a:t>
            </a:r>
            <a:endParaRPr lang="en-US" sz="4600" u="sng" dirty="0" smtClean="0"/>
          </a:p>
          <a:p>
            <a:pPr>
              <a:lnSpc>
                <a:spcPct val="140000"/>
              </a:lnSpc>
            </a:pPr>
            <a:r>
              <a:rPr lang="en-US" sz="4600" dirty="0"/>
              <a:t>Revisions to the College of Arts &amp; Humanities Plan of Organization (Senate Doc. No. 14-15-23)</a:t>
            </a:r>
            <a:endParaRPr lang="en-US" sz="4600" dirty="0"/>
          </a:p>
          <a:p>
            <a:pPr marL="239713" indent="0">
              <a:buNone/>
            </a:pPr>
            <a:r>
              <a:rPr lang="en-US" sz="4600" u="sng" dirty="0">
                <a:hlinkClick r:id="rId9"/>
              </a:rPr>
              <a:t>https://senate.umd.edu/sites/default/files/resources/MeetingMaterials/09062017/ERG_ARHU_PLAN_14-15-23.pdf</a:t>
            </a:r>
            <a:endParaRPr lang="en-US" sz="4600" dirty="0"/>
          </a:p>
          <a:p>
            <a:pPr lvl="0"/>
            <a:r>
              <a:rPr lang="en-US" sz="4600" dirty="0"/>
              <a:t>Professional Track Faculty Merit Pay Policy (Senate Doc. No. 16-17-13)</a:t>
            </a:r>
          </a:p>
          <a:p>
            <a:pPr marL="239713" indent="0">
              <a:buNone/>
            </a:pPr>
            <a:r>
              <a:rPr lang="en-US" sz="4600" u="sng" dirty="0">
                <a:hlinkClick r:id="rId10"/>
              </a:rPr>
              <a:t>https://senate.umd.edu/sites/default/files/resources/MeetingMaterials/09062017/FAC_PTK_Merit_Pay_16-17-13.pdf</a:t>
            </a:r>
            <a:endParaRPr lang="en-US" sz="4600" dirty="0"/>
          </a:p>
          <a:p>
            <a:pPr marL="239713" indent="0">
              <a:lnSpc>
                <a:spcPct val="120000"/>
              </a:lnSpc>
              <a:spcBef>
                <a:spcPts val="0"/>
              </a:spcBef>
              <a:buNone/>
            </a:pPr>
            <a:endParaRPr lang="en-US" sz="4000" u="sng" dirty="0"/>
          </a:p>
        </p:txBody>
      </p:sp>
    </p:spTree>
    <p:extLst>
      <p:ext uri="{BB962C8B-B14F-4D97-AF65-F5344CB8AC3E}">
        <p14:creationId xmlns:p14="http://schemas.microsoft.com/office/powerpoint/2010/main" val="6858351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SEPTEMBER 6, 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fontScale="92500" lnSpcReduction="20000"/>
          </a:bodyPr>
          <a:lstStyle/>
          <a:p>
            <a:pPr marL="0" indent="0">
              <a:buNone/>
            </a:pPr>
            <a:r>
              <a:rPr lang="en-US" u="sng" dirty="0"/>
              <a:t>Presidential Briefing</a:t>
            </a:r>
            <a:endParaRPr lang="en-US" dirty="0"/>
          </a:p>
          <a:p>
            <a:pPr lvl="0">
              <a:lnSpc>
                <a:spcPct val="110000"/>
              </a:lnSpc>
            </a:pPr>
            <a:r>
              <a:rPr lang="en-US" dirty="0"/>
              <a:t>President Loh welcomed new Senators and thanked all Senators for their service.</a:t>
            </a:r>
          </a:p>
          <a:p>
            <a:pPr lvl="0">
              <a:lnSpc>
                <a:spcPct val="110000"/>
              </a:lnSpc>
            </a:pPr>
            <a:r>
              <a:rPr lang="en-US" dirty="0"/>
              <a:t>President Loh also commented on the importance of shared governance and the Senate to the University. He emphasized the importance of their input and perspective on the critical issues that the University and the country are facing. </a:t>
            </a:r>
          </a:p>
          <a:p>
            <a:pPr lvl="0">
              <a:lnSpc>
                <a:spcPct val="110000"/>
              </a:lnSpc>
            </a:pPr>
            <a:r>
              <a:rPr lang="en-US" dirty="0"/>
              <a:t>President Loh thanked the Senate’s committee chairs for their leadership and commented on the importance of the issues and significant workload that they would undertake this year.</a:t>
            </a:r>
            <a:br>
              <a:rPr lang="en-US" dirty="0"/>
            </a:br>
            <a:endParaRPr lang="en-US" dirty="0"/>
          </a:p>
        </p:txBody>
      </p:sp>
    </p:spTree>
    <p:extLst>
      <p:ext uri="{BB962C8B-B14F-4D97-AF65-F5344CB8AC3E}">
        <p14:creationId xmlns:p14="http://schemas.microsoft.com/office/powerpoint/2010/main" val="34222763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SEPTEMBER 6, 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a:bodyPr>
          <a:lstStyle/>
          <a:p>
            <a:pPr marL="0" indent="0">
              <a:buNone/>
            </a:pPr>
            <a:r>
              <a:rPr lang="en-US" u="sng" dirty="0"/>
              <a:t>Senate Chair’s Report</a:t>
            </a:r>
            <a:endParaRPr lang="en-US" dirty="0"/>
          </a:p>
          <a:p>
            <a:pPr lvl="0">
              <a:lnSpc>
                <a:spcPct val="100000"/>
              </a:lnSpc>
            </a:pPr>
            <a:r>
              <a:rPr lang="en-US" dirty="0"/>
              <a:t>Two UMD staff members were selected as recipients of the </a:t>
            </a:r>
            <a:r>
              <a:rPr lang="en-US" u="sng" dirty="0">
                <a:hlinkClick r:id="rId5"/>
              </a:rPr>
              <a:t>2017 BOR Staff Awards</a:t>
            </a:r>
            <a:r>
              <a:rPr lang="en-US" dirty="0"/>
              <a:t>: Audrey Stewart, Facilities Management for Exceptional Contribution to the Institution and/or Unit to Which the Person Belongs (non-exempt) and Jenna Beckwith, University Health Center for Outstanding Service to Students in an Academic or Residential Environment (exempt). The Senate recognized both awardees for their accomplishments.</a:t>
            </a:r>
          </a:p>
        </p:txBody>
      </p:sp>
    </p:spTree>
    <p:extLst>
      <p:ext uri="{BB962C8B-B14F-4D97-AF65-F5344CB8AC3E}">
        <p14:creationId xmlns:p14="http://schemas.microsoft.com/office/powerpoint/2010/main" val="1482173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SEPTEMBER 6, 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fontScale="92500" lnSpcReduction="20000"/>
          </a:bodyPr>
          <a:lstStyle/>
          <a:p>
            <a:pPr marL="0" indent="0">
              <a:buNone/>
            </a:pPr>
            <a:r>
              <a:rPr lang="en-US" u="sng" dirty="0"/>
              <a:t>Senate Chair’s Report</a:t>
            </a:r>
            <a:endParaRPr lang="en-US" dirty="0"/>
          </a:p>
          <a:p>
            <a:pPr lvl="0">
              <a:lnSpc>
                <a:spcPct val="110000"/>
              </a:lnSpc>
            </a:pPr>
            <a:r>
              <a:rPr lang="en-US" dirty="0"/>
              <a:t>The </a:t>
            </a:r>
            <a:r>
              <a:rPr lang="en-US" u="sng" dirty="0">
                <a:hlinkClick r:id="rId5"/>
              </a:rPr>
              <a:t>Joint President/Senate Inclusion &amp; Respect Task Force</a:t>
            </a:r>
            <a:r>
              <a:rPr lang="en-US" dirty="0"/>
              <a:t> is co-chaired by </a:t>
            </a:r>
            <a:r>
              <a:rPr lang="en-US" dirty="0" err="1"/>
              <a:t>Ja’Nya</a:t>
            </a:r>
            <a:r>
              <a:rPr lang="en-US" dirty="0"/>
              <a:t> Banks, SGA Director of Diversity, Lucy </a:t>
            </a:r>
            <a:r>
              <a:rPr lang="en-US" dirty="0" err="1"/>
              <a:t>Dalglish</a:t>
            </a:r>
            <a:r>
              <a:rPr lang="en-US" dirty="0"/>
              <a:t>, Dean of the Merrill College of Journalism, and Warren Kelley, Assistant Vice President for Student Affairs and includes faculty, staff, students, and alumni representatives. The task force was charged to consider how best to nurture a climate that is respectful and inclusive of all members of our campus community, stands against hate, and reaffirms the values that define us a University. The task force will collect feedback from the campus community at campus-wide open forums and from the Senate at a future meeting and plans to report to the Senate in late April. </a:t>
            </a:r>
          </a:p>
        </p:txBody>
      </p:sp>
    </p:spTree>
    <p:extLst>
      <p:ext uri="{BB962C8B-B14F-4D97-AF65-F5344CB8AC3E}">
        <p14:creationId xmlns:p14="http://schemas.microsoft.com/office/powerpoint/2010/main" val="17064448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SEPTEMBER 6, 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2049477"/>
            <a:ext cx="11702062" cy="4351338"/>
          </a:xfrm>
        </p:spPr>
        <p:txBody>
          <a:bodyPr>
            <a:normAutofit/>
          </a:bodyPr>
          <a:lstStyle/>
          <a:p>
            <a:pPr marL="0" indent="0">
              <a:buNone/>
            </a:pPr>
            <a:r>
              <a:rPr lang="en-US" u="sng" dirty="0"/>
              <a:t>Senate Chair’s Report</a:t>
            </a:r>
            <a:endParaRPr lang="en-US" dirty="0"/>
          </a:p>
          <a:p>
            <a:pPr lvl="0"/>
            <a:r>
              <a:rPr lang="en-US" dirty="0"/>
              <a:t>The </a:t>
            </a:r>
            <a:r>
              <a:rPr lang="en-US" u="sng" dirty="0">
                <a:hlinkClick r:id="rId5"/>
              </a:rPr>
              <a:t>School of Public Health is celebrating its 10th Anniversary</a:t>
            </a:r>
            <a:r>
              <a:rPr lang="en-US" dirty="0"/>
              <a:t> on September 27, 2017. The Senate recognized Dean Lushniak and the members of the School of Public Health for their accomplishments over the last ten years.  </a:t>
            </a:r>
          </a:p>
        </p:txBody>
      </p:sp>
    </p:spTree>
    <p:extLst>
      <p:ext uri="{BB962C8B-B14F-4D97-AF65-F5344CB8AC3E}">
        <p14:creationId xmlns:p14="http://schemas.microsoft.com/office/powerpoint/2010/main" val="4501112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SEPTEMBER 6, 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a:bodyPr>
          <a:lstStyle/>
          <a:p>
            <a:pPr marL="0" indent="0">
              <a:buNone/>
            </a:pPr>
            <a:r>
              <a:rPr lang="en-US" u="sng" dirty="0"/>
              <a:t>Special Order: </a:t>
            </a:r>
            <a:r>
              <a:rPr lang="en-US" i="1" u="sng" dirty="0">
                <a:hlinkClick r:id="rId5"/>
              </a:rPr>
              <a:t>Orientation: Senators, Senate Meetings, and Shared Governance</a:t>
            </a:r>
            <a:endParaRPr lang="en-US" dirty="0"/>
          </a:p>
          <a:p>
            <a:pPr lvl="0"/>
            <a:r>
              <a:rPr lang="en-US" dirty="0"/>
              <a:t>Reka Montfort, Director, University Senate, provided an overview of expectations of senators, senate meeting operations, and principles of shared </a:t>
            </a:r>
            <a:r>
              <a:rPr lang="en-US" dirty="0" smtClean="0"/>
              <a:t>governance.</a:t>
            </a:r>
            <a:br>
              <a:rPr lang="en-US" dirty="0" smtClean="0"/>
            </a:br>
            <a:endParaRPr lang="en-US" dirty="0"/>
          </a:p>
          <a:p>
            <a:pPr marL="0" lvl="0" indent="0">
              <a:buNone/>
            </a:pPr>
            <a:r>
              <a:rPr lang="en-US" u="sng" dirty="0" smtClean="0">
                <a:hlinkClick r:id="rId6"/>
              </a:rPr>
              <a:t>2016-2017 </a:t>
            </a:r>
            <a:r>
              <a:rPr lang="en-US" u="sng" dirty="0">
                <a:hlinkClick r:id="rId6"/>
              </a:rPr>
              <a:t>Senate Legislation Log (Senate Document #17-18-01)</a:t>
            </a:r>
            <a:endParaRPr lang="en-US" dirty="0"/>
          </a:p>
          <a:p>
            <a:pPr lvl="0"/>
            <a:r>
              <a:rPr lang="en-US" dirty="0"/>
              <a:t>Senate Chair Falvey presented the log as an informational item</a:t>
            </a:r>
            <a:r>
              <a:rPr lang="en-US" dirty="0" smtClean="0"/>
              <a:t>.</a:t>
            </a:r>
            <a:endParaRPr lang="en-US" dirty="0"/>
          </a:p>
        </p:txBody>
      </p:sp>
    </p:spTree>
    <p:extLst>
      <p:ext uri="{BB962C8B-B14F-4D97-AF65-F5344CB8AC3E}">
        <p14:creationId xmlns:p14="http://schemas.microsoft.com/office/powerpoint/2010/main" val="5192436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SEPTEMBER 6, 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a:bodyPr>
          <a:lstStyle/>
          <a:p>
            <a:pPr marL="0" indent="0">
              <a:buNone/>
            </a:pPr>
            <a:r>
              <a:rPr lang="en-US" u="sng" dirty="0" smtClean="0">
                <a:hlinkClick r:id="rId5"/>
              </a:rPr>
              <a:t>Approval </a:t>
            </a:r>
            <a:r>
              <a:rPr lang="en-US" u="sng" dirty="0">
                <a:hlinkClick r:id="rId5"/>
              </a:rPr>
              <a:t>of the 2017-2018 Committee &amp; Council Slates (Senate Doc. No. 17-18-02)</a:t>
            </a:r>
            <a:endParaRPr lang="en-US" dirty="0"/>
          </a:p>
          <a:p>
            <a:pPr lvl="0"/>
            <a:r>
              <a:rPr lang="en-US" dirty="0"/>
              <a:t>The Senate voted to approve the revised slates</a:t>
            </a:r>
            <a:r>
              <a:rPr lang="en-US" dirty="0" smtClean="0"/>
              <a:t>.</a:t>
            </a:r>
            <a:br>
              <a:rPr lang="en-US" dirty="0" smtClean="0"/>
            </a:br>
            <a:endParaRPr lang="en-US" dirty="0"/>
          </a:p>
          <a:p>
            <a:pPr marL="0" indent="0">
              <a:buNone/>
            </a:pPr>
            <a:r>
              <a:rPr lang="en-US" u="sng" dirty="0">
                <a:hlinkClick r:id="rId6"/>
              </a:rPr>
              <a:t>PCC Proposal to Establish Post-Baccalaureate Certificate in Computing Systems (Senate Doc. No. 17-18-04)</a:t>
            </a:r>
            <a:endParaRPr lang="en-US" dirty="0"/>
          </a:p>
          <a:p>
            <a:pPr lvl="0"/>
            <a:r>
              <a:rPr lang="en-US" dirty="0"/>
              <a:t>The Senate voted to approve the new certificate program.</a:t>
            </a:r>
          </a:p>
          <a:p>
            <a:pPr lvl="0"/>
            <a:endParaRPr lang="en-US" dirty="0"/>
          </a:p>
        </p:txBody>
      </p:sp>
    </p:spTree>
    <p:extLst>
      <p:ext uri="{BB962C8B-B14F-4D97-AF65-F5344CB8AC3E}">
        <p14:creationId xmlns:p14="http://schemas.microsoft.com/office/powerpoint/2010/main" val="3540947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SEPTEMBER 6, 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a:bodyPr>
          <a:lstStyle/>
          <a:p>
            <a:pPr marL="0" indent="0">
              <a:lnSpc>
                <a:spcPct val="100000"/>
              </a:lnSpc>
              <a:buNone/>
            </a:pPr>
            <a:r>
              <a:rPr lang="en-US" u="sng" dirty="0">
                <a:hlinkClick r:id="rId5"/>
              </a:rPr>
              <a:t>PCC Proposal to Establish Post- Baccalaureate Certificate in Networking/Software Development (Senate Doc. No. 17-18-05)</a:t>
            </a:r>
            <a:endParaRPr lang="en-US" dirty="0"/>
          </a:p>
          <a:p>
            <a:pPr marL="12700" lvl="0" indent="-12700">
              <a:lnSpc>
                <a:spcPct val="100000"/>
              </a:lnSpc>
            </a:pPr>
            <a:r>
              <a:rPr lang="en-US" dirty="0"/>
              <a:t>The Senate voted to approve the new certificate program</a:t>
            </a:r>
            <a:r>
              <a:rPr lang="en-US" dirty="0" smtClean="0"/>
              <a:t>.</a:t>
            </a:r>
            <a:br>
              <a:rPr lang="en-US" dirty="0" smtClean="0"/>
            </a:br>
            <a:r>
              <a:rPr lang="en-US" u="sng" dirty="0"/>
              <a:t/>
            </a:r>
            <a:br>
              <a:rPr lang="en-US" u="sng" dirty="0"/>
            </a:br>
            <a:r>
              <a:rPr lang="en-US" u="sng" dirty="0">
                <a:hlinkClick r:id="rId6"/>
              </a:rPr>
              <a:t>PCC Proposal to Establish Post- Baccalaureate Certificate in Wireless Communications (Senate Doc. No. 17-18-06)</a:t>
            </a:r>
            <a:endParaRPr lang="en-US" dirty="0"/>
          </a:p>
          <a:p>
            <a:pPr lvl="0">
              <a:lnSpc>
                <a:spcPct val="100000"/>
              </a:lnSpc>
            </a:pPr>
            <a:r>
              <a:rPr lang="en-US" dirty="0"/>
              <a:t>The Senate voted to approve the new certificate program</a:t>
            </a:r>
            <a:r>
              <a:rPr lang="en-US" dirty="0" smtClean="0"/>
              <a:t>.</a:t>
            </a:r>
            <a:endParaRPr lang="en-US" dirty="0"/>
          </a:p>
        </p:txBody>
      </p:sp>
    </p:spTree>
    <p:extLst>
      <p:ext uri="{BB962C8B-B14F-4D97-AF65-F5344CB8AC3E}">
        <p14:creationId xmlns:p14="http://schemas.microsoft.com/office/powerpoint/2010/main" val="8771980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a16="http://schemas.microsoft.com/office/drawing/2014/main" xmlns=""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a16="http://schemas.microsoft.com/office/drawing/2014/main" xmlns=""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SEPTEMBER 6, 2017</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a16="http://schemas.microsoft.com/office/drawing/2014/main" xmlns=""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a16="http://schemas.microsoft.com/office/drawing/2014/main" xmlns=""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956421"/>
            <a:ext cx="11702062" cy="4444394"/>
          </a:xfrm>
        </p:spPr>
        <p:txBody>
          <a:bodyPr>
            <a:normAutofit fontScale="92500" lnSpcReduction="10000"/>
          </a:bodyPr>
          <a:lstStyle/>
          <a:p>
            <a:pPr marL="0" indent="0">
              <a:lnSpc>
                <a:spcPct val="110000"/>
              </a:lnSpc>
              <a:buNone/>
            </a:pPr>
            <a:r>
              <a:rPr lang="en-US" u="sng" dirty="0">
                <a:hlinkClick r:id="rId5"/>
              </a:rPr>
              <a:t>Review of the Interim University of Maryland Policy on Student Social Media Privacy (Senate Doc. No. 16-17-23)</a:t>
            </a:r>
            <a:endParaRPr lang="en-US" dirty="0"/>
          </a:p>
          <a:p>
            <a:pPr lvl="0"/>
            <a:r>
              <a:rPr lang="en-US" dirty="0"/>
              <a:t>The Senate voted to approve the revised policy</a:t>
            </a:r>
            <a:r>
              <a:rPr lang="en-US" dirty="0" smtClean="0"/>
              <a:t>.</a:t>
            </a:r>
            <a:br>
              <a:rPr lang="en-US" dirty="0" smtClean="0"/>
            </a:br>
            <a:r>
              <a:rPr lang="en-US" dirty="0"/>
              <a:t> </a:t>
            </a:r>
          </a:p>
          <a:p>
            <a:pPr marL="0" indent="0">
              <a:lnSpc>
                <a:spcPct val="110000"/>
              </a:lnSpc>
              <a:buNone/>
            </a:pPr>
            <a:r>
              <a:rPr lang="en-US" u="sng" dirty="0">
                <a:hlinkClick r:id="rId6"/>
              </a:rPr>
              <a:t>Revisions to the College of Arts &amp; Humanities Plan of Organization (Senate Doc. No. 14-15-23)</a:t>
            </a:r>
            <a:endParaRPr lang="en-US" dirty="0"/>
          </a:p>
          <a:p>
            <a:pPr lvl="0"/>
            <a:r>
              <a:rPr lang="en-US" dirty="0"/>
              <a:t>The Senate voted to approve the revised Plan</a:t>
            </a:r>
            <a:r>
              <a:rPr lang="en-US" dirty="0" smtClean="0"/>
              <a:t>.</a:t>
            </a:r>
            <a:br>
              <a:rPr lang="en-US" dirty="0" smtClean="0"/>
            </a:br>
            <a:r>
              <a:rPr lang="en-US" dirty="0"/>
              <a:t> </a:t>
            </a:r>
          </a:p>
          <a:p>
            <a:pPr marL="0" indent="0">
              <a:buNone/>
            </a:pPr>
            <a:r>
              <a:rPr lang="en-US" u="sng" dirty="0">
                <a:hlinkClick r:id="rId7"/>
              </a:rPr>
              <a:t>Professional Track Faculty Merit Pay Policy (Senate Doc. No. 16-17-13)</a:t>
            </a:r>
            <a:endParaRPr lang="en-US" dirty="0"/>
          </a:p>
          <a:p>
            <a:pPr lvl="0"/>
            <a:r>
              <a:rPr lang="en-US" dirty="0"/>
              <a:t>The Senate voted to approve the revised policy.</a:t>
            </a:r>
          </a:p>
        </p:txBody>
      </p:sp>
    </p:spTree>
    <p:extLst>
      <p:ext uri="{BB962C8B-B14F-4D97-AF65-F5344CB8AC3E}">
        <p14:creationId xmlns:p14="http://schemas.microsoft.com/office/powerpoint/2010/main" val="133633934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PRESENTATIONGUID" val="10497672-b765-41bd-aa25-a4f93b71a9fd"/>
  <p:tag name="WASPOLLED" val="B66E01EFC7A14AFC8282E51FAD903040"/>
  <p:tag name="TPVERSION" val="6"/>
  <p:tag name="TPFULLVERSION" val="7.5.8.4"/>
  <p:tag name="PPTVERSION" val="16"/>
  <p:tag name="TPOS" val="2"/>
  <p:tag name="TPLASTSAVEVERSION" val="6.2 PC"/>
</p:tagLst>
</file>

<file path=ppt/theme/theme1.xml><?xml version="1.0" encoding="utf-8"?>
<a:theme xmlns:a="http://schemas.openxmlformats.org/drawingml/2006/main" name="Senate">
  <a:themeElements>
    <a:clrScheme name="Senate">
      <a:dk1>
        <a:sysClr val="windowText" lastClr="000000"/>
      </a:dk1>
      <a:lt1>
        <a:sysClr val="window" lastClr="FFFFFF"/>
      </a:lt1>
      <a:dk2>
        <a:srgbClr val="44546A"/>
      </a:dk2>
      <a:lt2>
        <a:srgbClr val="E7E6E6"/>
      </a:lt2>
      <a:accent1>
        <a:srgbClr val="C00000"/>
      </a:accent1>
      <a:accent2>
        <a:srgbClr val="FFC000"/>
      </a:accent2>
      <a:accent3>
        <a:srgbClr val="000000"/>
      </a:accent3>
      <a:accent4>
        <a:srgbClr val="FFC000"/>
      </a:accent4>
      <a:accent5>
        <a:srgbClr val="5B9BD5"/>
      </a:accent5>
      <a:accent6>
        <a:srgbClr val="70AD47"/>
      </a:accent6>
      <a:hlink>
        <a:srgbClr val="C00000"/>
      </a:hlink>
      <a:folHlink>
        <a:srgbClr val="C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nate" id="{2D616F40-BC23-4586-8C16-C951F3592D13}" vid="{88D69AA8-767A-49E2-9451-86C3910ADB9A}"/>
    </a:ext>
  </a:extLst>
</a:theme>
</file>

<file path=ppt/theme/theme10.xml><?xml version="1.0" encoding="utf-8"?>
<a:theme xmlns:a="http://schemas.openxmlformats.org/drawingml/2006/main" name="15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1.xml><?xml version="1.0" encoding="utf-8"?>
<a:theme xmlns:a="http://schemas.openxmlformats.org/drawingml/2006/main" name="16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2.xml><?xml version="1.0" encoding="utf-8"?>
<a:theme xmlns:a="http://schemas.openxmlformats.org/drawingml/2006/main" name="17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3.xml><?xml version="1.0" encoding="utf-8"?>
<a:theme xmlns:a="http://schemas.openxmlformats.org/drawingml/2006/main" name="18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4.xml><?xml version="1.0" encoding="utf-8"?>
<a:theme xmlns:a="http://schemas.openxmlformats.org/drawingml/2006/main" name="19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5.xml><?xml version="1.0" encoding="utf-8"?>
<a:theme xmlns:a="http://schemas.openxmlformats.org/drawingml/2006/main" name="20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7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3.xml><?xml version="1.0" encoding="utf-8"?>
<a:theme xmlns:a="http://schemas.openxmlformats.org/drawingml/2006/main" name="8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4.xml><?xml version="1.0" encoding="utf-8"?>
<a:theme xmlns:a="http://schemas.openxmlformats.org/drawingml/2006/main" name="9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5.xml><?xml version="1.0" encoding="utf-8"?>
<a:theme xmlns:a="http://schemas.openxmlformats.org/drawingml/2006/main" name="10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6.xml><?xml version="1.0" encoding="utf-8"?>
<a:theme xmlns:a="http://schemas.openxmlformats.org/drawingml/2006/main" name="11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7.xml><?xml version="1.0" encoding="utf-8"?>
<a:theme xmlns:a="http://schemas.openxmlformats.org/drawingml/2006/main" name="12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8.xml><?xml version="1.0" encoding="utf-8"?>
<a:theme xmlns:a="http://schemas.openxmlformats.org/drawingml/2006/main" name="13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9.xml><?xml version="1.0" encoding="utf-8"?>
<a:theme xmlns:a="http://schemas.openxmlformats.org/drawingml/2006/main" name="14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docProps/app.xml><?xml version="1.0" encoding="utf-8"?>
<Properties xmlns="http://schemas.openxmlformats.org/officeDocument/2006/extended-properties" xmlns:vt="http://schemas.openxmlformats.org/officeDocument/2006/docPropsVTypes">
  <Template>Senate Slides 2017</Template>
  <TotalTime>427</TotalTime>
  <Words>726</Words>
  <Application>Microsoft Macintosh PowerPoint</Application>
  <PresentationFormat>Widescreen</PresentationFormat>
  <Paragraphs>139</Paragraphs>
  <Slides>11</Slides>
  <Notes>10</Notes>
  <HiddenSlides>0</HiddenSlides>
  <MMClips>0</MMClips>
  <ScaleCrop>false</ScaleCrop>
  <HeadingPairs>
    <vt:vector size="6" baseType="variant">
      <vt:variant>
        <vt:lpstr>Fonts Used</vt:lpstr>
      </vt:variant>
      <vt:variant>
        <vt:i4>5</vt:i4>
      </vt:variant>
      <vt:variant>
        <vt:lpstr>Theme</vt:lpstr>
      </vt:variant>
      <vt:variant>
        <vt:i4>15</vt:i4>
      </vt:variant>
      <vt:variant>
        <vt:lpstr>Slide Titles</vt:lpstr>
      </vt:variant>
      <vt:variant>
        <vt:i4>11</vt:i4>
      </vt:variant>
    </vt:vector>
  </HeadingPairs>
  <TitlesOfParts>
    <vt:vector size="31" baseType="lpstr">
      <vt:lpstr>Calibri</vt:lpstr>
      <vt:lpstr>MS PGothic</vt:lpstr>
      <vt:lpstr>ＭＳ Ｐゴシック</vt:lpstr>
      <vt:lpstr>Times New Roman</vt:lpstr>
      <vt:lpstr>Arial</vt:lpstr>
      <vt:lpstr>Senate</vt:lpstr>
      <vt:lpstr>7_MCQ</vt:lpstr>
      <vt:lpstr>8_MCQ</vt:lpstr>
      <vt:lpstr>9_MCQ</vt:lpstr>
      <vt:lpstr>10_MCQ</vt:lpstr>
      <vt:lpstr>11_MCQ</vt:lpstr>
      <vt:lpstr>12_MCQ</vt:lpstr>
      <vt:lpstr>13_MCQ</vt:lpstr>
      <vt:lpstr>14_MCQ</vt:lpstr>
      <vt:lpstr>15_MCQ</vt:lpstr>
      <vt:lpstr>16_MCQ</vt:lpstr>
      <vt:lpstr>17_MCQ</vt:lpstr>
      <vt:lpstr>18_MCQ</vt:lpstr>
      <vt:lpstr>19_MCQ</vt:lpstr>
      <vt:lpstr>20_MCQ</vt:lpstr>
      <vt:lpstr>Senate Meeting Summary</vt:lpstr>
      <vt:lpstr>Summary</vt:lpstr>
      <vt:lpstr>Summary</vt:lpstr>
      <vt:lpstr>Summary</vt:lpstr>
      <vt:lpstr>Summary</vt:lpstr>
      <vt:lpstr>Summary</vt:lpstr>
      <vt:lpstr>Summary</vt:lpstr>
      <vt:lpstr>Summary</vt:lpstr>
      <vt:lpstr>Summary</vt:lpstr>
      <vt:lpstr>Relevant Links</vt:lpstr>
      <vt:lpstr>Relevant Links</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Reka Montfort</dc:creator>
  <cp:lastModifiedBy>Reka Montfort</cp:lastModifiedBy>
  <cp:revision>60</cp:revision>
  <dcterms:created xsi:type="dcterms:W3CDTF">2017-09-04T22:41:22Z</dcterms:created>
  <dcterms:modified xsi:type="dcterms:W3CDTF">2017-09-10T03:44:52Z</dcterms:modified>
</cp:coreProperties>
</file>