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5" r:id="rId4"/>
    <p:sldId id="266" r:id="rId5"/>
    <p:sldId id="268" r:id="rId6"/>
    <p:sldId id="269" r:id="rId7"/>
    <p:sldId id="270" r:id="rId8"/>
    <p:sldId id="271" r:id="rId9"/>
    <p:sldId id="272" r:id="rId10"/>
    <p:sldId id="273" r:id="rId11"/>
    <p:sldId id="277" r:id="rId12"/>
    <p:sldId id="274" r:id="rId13"/>
    <p:sldId id="275" r:id="rId14"/>
    <p:sldId id="27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5" autoAdjust="0"/>
    <p:restoredTop sz="94660"/>
  </p:normalViewPr>
  <p:slideViewPr>
    <p:cSldViewPr snapToGrid="0">
      <p:cViewPr varScale="1">
        <p:scale>
          <a:sx n="116" d="100"/>
          <a:sy n="116" d="100"/>
        </p:scale>
        <p:origin x="108"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8C0198D-3C46-4A2B-B461-4A8E5C2DC5E0}" type="datetimeFigureOut">
              <a:rPr lang="en-US">
                <a:solidFill>
                  <a:prstClr val="black">
                    <a:tint val="75000"/>
                  </a:prstClr>
                </a:solidFill>
              </a:rPr>
              <a:pPr>
                <a:defRPr/>
              </a:pPr>
              <a:t>9/19/2016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E6DD169-3F6A-4CF9-8B4E-1C4B7C747215}" type="slidenum">
              <a:rPr lang="en-US" altLang="en-US"/>
              <a:pPr/>
              <a:t>‹#›</a:t>
            </a:fld>
            <a:endParaRPr lang="en-US" altLang="en-US"/>
          </a:p>
        </p:txBody>
      </p:sp>
    </p:spTree>
    <p:extLst>
      <p:ext uri="{BB962C8B-B14F-4D97-AF65-F5344CB8AC3E}">
        <p14:creationId xmlns:p14="http://schemas.microsoft.com/office/powerpoint/2010/main" val="336424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F9FC709-0061-43B7-9C1F-B91E6CDB2A2A}" type="datetimeFigureOut">
              <a:rPr lang="en-US">
                <a:solidFill>
                  <a:prstClr val="black">
                    <a:tint val="75000"/>
                  </a:prstClr>
                </a:solidFill>
              </a:rPr>
              <a:pPr>
                <a:defRPr/>
              </a:pPr>
              <a:t>9/19/2016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9053CB2-DC21-4EE5-83C5-7D6FD35EDB34}" type="slidenum">
              <a:rPr lang="en-US" altLang="en-US"/>
              <a:pPr/>
              <a:t>‹#›</a:t>
            </a:fld>
            <a:endParaRPr lang="en-US" altLang="en-US"/>
          </a:p>
        </p:txBody>
      </p:sp>
    </p:spTree>
    <p:extLst>
      <p:ext uri="{BB962C8B-B14F-4D97-AF65-F5344CB8AC3E}">
        <p14:creationId xmlns:p14="http://schemas.microsoft.com/office/powerpoint/2010/main" val="340356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EFB1EDE-1F02-4A95-B7B8-06E9C4674C8E}" type="datetimeFigureOut">
              <a:rPr lang="en-US">
                <a:solidFill>
                  <a:prstClr val="black">
                    <a:tint val="75000"/>
                  </a:prstClr>
                </a:solidFill>
              </a:rPr>
              <a:pPr>
                <a:defRPr/>
              </a:pPr>
              <a:t>9/19/2016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BFE372C-3FCB-4C70-89D3-9DF8DFA64867}" type="slidenum">
              <a:rPr lang="en-US" altLang="en-US"/>
              <a:pPr/>
              <a:t>‹#›</a:t>
            </a:fld>
            <a:endParaRPr lang="en-US" altLang="en-US"/>
          </a:p>
        </p:txBody>
      </p:sp>
    </p:spTree>
    <p:extLst>
      <p:ext uri="{BB962C8B-B14F-4D97-AF65-F5344CB8AC3E}">
        <p14:creationId xmlns:p14="http://schemas.microsoft.com/office/powerpoint/2010/main" val="963029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C263F-D180-40F6-91A8-D824642F2897}" type="datetimeFigureOut">
              <a:rPr lang="en-US">
                <a:solidFill>
                  <a:prstClr val="black">
                    <a:tint val="75000"/>
                  </a:prstClr>
                </a:solidFill>
              </a:rPr>
              <a:pPr>
                <a:defRPr/>
              </a:pPr>
              <a:t>9/19/2016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57CEF7C-0302-409C-94BF-15B20F139E96}" type="slidenum">
              <a:rPr lang="en-US" altLang="en-US"/>
              <a:pPr/>
              <a:t>‹#›</a:t>
            </a:fld>
            <a:endParaRPr lang="en-US" altLang="en-US"/>
          </a:p>
        </p:txBody>
      </p:sp>
    </p:spTree>
    <p:extLst>
      <p:ext uri="{BB962C8B-B14F-4D97-AF65-F5344CB8AC3E}">
        <p14:creationId xmlns:p14="http://schemas.microsoft.com/office/powerpoint/2010/main" val="138653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A167E3-B4E3-4DB1-B3EC-53E74D17D051}" type="datetimeFigureOut">
              <a:rPr lang="en-US">
                <a:solidFill>
                  <a:prstClr val="black">
                    <a:tint val="75000"/>
                  </a:prstClr>
                </a:solidFill>
              </a:rPr>
              <a:pPr>
                <a:defRPr/>
              </a:pPr>
              <a:t>9/19/2016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266FF7D-D913-4A6E-9E19-93965CF350EB}" type="slidenum">
              <a:rPr lang="en-US" altLang="en-US"/>
              <a:pPr/>
              <a:t>‹#›</a:t>
            </a:fld>
            <a:endParaRPr lang="en-US" altLang="en-US"/>
          </a:p>
        </p:txBody>
      </p:sp>
    </p:spTree>
    <p:extLst>
      <p:ext uri="{BB962C8B-B14F-4D97-AF65-F5344CB8AC3E}">
        <p14:creationId xmlns:p14="http://schemas.microsoft.com/office/powerpoint/2010/main" val="64976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6AC020-694C-48E0-9513-5397B890F9E9}" type="datetimeFigureOut">
              <a:rPr lang="en-US">
                <a:solidFill>
                  <a:prstClr val="black">
                    <a:tint val="75000"/>
                  </a:prstClr>
                </a:solidFill>
              </a:rPr>
              <a:pPr>
                <a:defRPr/>
              </a:pPr>
              <a:t>9/19/2016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6941EC9-ACBC-4496-BFFF-3CAA17BB4117}" type="slidenum">
              <a:rPr lang="en-US" altLang="en-US"/>
              <a:pPr/>
              <a:t>‹#›</a:t>
            </a:fld>
            <a:endParaRPr lang="en-US" altLang="en-US"/>
          </a:p>
        </p:txBody>
      </p:sp>
    </p:spTree>
    <p:extLst>
      <p:ext uri="{BB962C8B-B14F-4D97-AF65-F5344CB8AC3E}">
        <p14:creationId xmlns:p14="http://schemas.microsoft.com/office/powerpoint/2010/main" val="3672299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0C9A46E-60EE-470B-8FAD-957CF476B55B}" type="datetimeFigureOut">
              <a:rPr lang="en-US">
                <a:solidFill>
                  <a:prstClr val="black">
                    <a:tint val="75000"/>
                  </a:prstClr>
                </a:solidFill>
              </a:rPr>
              <a:pPr>
                <a:defRPr/>
              </a:pPr>
              <a:t>9/19/2016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E29B53C-2AD3-4683-9EA1-2A8C85B246B1}" type="slidenum">
              <a:rPr lang="en-US" altLang="en-US"/>
              <a:pPr/>
              <a:t>‹#›</a:t>
            </a:fld>
            <a:endParaRPr lang="en-US" altLang="en-US"/>
          </a:p>
        </p:txBody>
      </p:sp>
    </p:spTree>
    <p:extLst>
      <p:ext uri="{BB962C8B-B14F-4D97-AF65-F5344CB8AC3E}">
        <p14:creationId xmlns:p14="http://schemas.microsoft.com/office/powerpoint/2010/main" val="151674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792E4B3-A5A5-4FD2-922F-79BA67083C67}" type="datetimeFigureOut">
              <a:rPr lang="en-US">
                <a:solidFill>
                  <a:prstClr val="black">
                    <a:tint val="75000"/>
                  </a:prstClr>
                </a:solidFill>
              </a:rPr>
              <a:pPr>
                <a:defRPr/>
              </a:pPr>
              <a:t>9/19/2016</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EA73B725-165F-4CB6-827B-E44C5F845614}" type="slidenum">
              <a:rPr lang="en-US" altLang="en-US"/>
              <a:pPr/>
              <a:t>‹#›</a:t>
            </a:fld>
            <a:endParaRPr lang="en-US" altLang="en-US"/>
          </a:p>
        </p:txBody>
      </p:sp>
    </p:spTree>
    <p:extLst>
      <p:ext uri="{BB962C8B-B14F-4D97-AF65-F5344CB8AC3E}">
        <p14:creationId xmlns:p14="http://schemas.microsoft.com/office/powerpoint/2010/main" val="770631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0862CBA-2531-47E7-B6F1-A27EA1E3C81E}" type="datetimeFigureOut">
              <a:rPr lang="en-US">
                <a:solidFill>
                  <a:prstClr val="black">
                    <a:tint val="75000"/>
                  </a:prstClr>
                </a:solidFill>
              </a:rPr>
              <a:pPr>
                <a:defRPr/>
              </a:pPr>
              <a:t>9/19/2016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8D572F28-3E87-4097-B06D-EA765E8DBF3F}" type="slidenum">
              <a:rPr lang="en-US" altLang="en-US"/>
              <a:pPr/>
              <a:t>‹#›</a:t>
            </a:fld>
            <a:endParaRPr lang="en-US" altLang="en-US"/>
          </a:p>
        </p:txBody>
      </p:sp>
    </p:spTree>
    <p:extLst>
      <p:ext uri="{BB962C8B-B14F-4D97-AF65-F5344CB8AC3E}">
        <p14:creationId xmlns:p14="http://schemas.microsoft.com/office/powerpoint/2010/main" val="71296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DBCF740-AC2F-46E8-BE87-B003971354B0}" type="datetimeFigureOut">
              <a:rPr lang="en-US">
                <a:solidFill>
                  <a:prstClr val="black">
                    <a:tint val="75000"/>
                  </a:prstClr>
                </a:solidFill>
              </a:rPr>
              <a:pPr>
                <a:defRPr/>
              </a:pPr>
              <a:t>9/19/2016</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19258DE-F851-45D8-A6DD-0FC853268D93}" type="slidenum">
              <a:rPr lang="en-US" altLang="en-US"/>
              <a:pPr/>
              <a:t>‹#›</a:t>
            </a:fld>
            <a:endParaRPr lang="en-US" altLang="en-US"/>
          </a:p>
        </p:txBody>
      </p:sp>
    </p:spTree>
    <p:extLst>
      <p:ext uri="{BB962C8B-B14F-4D97-AF65-F5344CB8AC3E}">
        <p14:creationId xmlns:p14="http://schemas.microsoft.com/office/powerpoint/2010/main" val="173357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1BB41A-213C-4829-AE2D-F9FC91884FB7}" type="datetimeFigureOut">
              <a:rPr lang="en-US">
                <a:solidFill>
                  <a:prstClr val="black">
                    <a:tint val="75000"/>
                  </a:prstClr>
                </a:solidFill>
              </a:rPr>
              <a:pPr>
                <a:defRPr/>
              </a:pPr>
              <a:t>9/19/2016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43CC8459-7874-4923-AC13-36B307FD76EB}" type="slidenum">
              <a:rPr lang="en-US" altLang="en-US"/>
              <a:pPr/>
              <a:t>‹#›</a:t>
            </a:fld>
            <a:endParaRPr lang="en-US" altLang="en-US"/>
          </a:p>
        </p:txBody>
      </p:sp>
    </p:spTree>
    <p:extLst>
      <p:ext uri="{BB962C8B-B14F-4D97-AF65-F5344CB8AC3E}">
        <p14:creationId xmlns:p14="http://schemas.microsoft.com/office/powerpoint/2010/main" val="273708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EA293C-0D2A-49A9-9646-7E68EC40326F}" type="datetimeFigureOut">
              <a:rPr lang="en-US">
                <a:solidFill>
                  <a:prstClr val="black">
                    <a:tint val="75000"/>
                  </a:prstClr>
                </a:solidFill>
              </a:rPr>
              <a:pPr>
                <a:defRPr/>
              </a:pPr>
              <a:t>9/19/2016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B59938F-E31E-459B-A078-48E7E0327EE8}" type="slidenum">
              <a:rPr lang="en-US" altLang="en-US"/>
              <a:pPr/>
              <a:t>‹#›</a:t>
            </a:fld>
            <a:endParaRPr lang="en-US" altLang="en-US"/>
          </a:p>
        </p:txBody>
      </p:sp>
    </p:spTree>
    <p:extLst>
      <p:ext uri="{BB962C8B-B14F-4D97-AF65-F5344CB8AC3E}">
        <p14:creationId xmlns:p14="http://schemas.microsoft.com/office/powerpoint/2010/main" val="2249171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50" y="0"/>
            <a:ext cx="12223750"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E28A136-E0C4-45B4-B547-B80A55713D0E}" type="datetimeFigureOut">
              <a:rPr lang="en-US">
                <a:solidFill>
                  <a:prstClr val="black">
                    <a:tint val="75000"/>
                  </a:prstClr>
                </a:solidFill>
              </a:rPr>
              <a:pPr>
                <a:defRPr/>
              </a:pPr>
              <a:t>9/19/2016</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86D18BAD-BDF4-450E-BB94-3E93114440DD}" type="slidenum">
              <a:rPr lang="en-US" altLang="en-US">
                <a:cs typeface="Arial" panose="020B0604020202020204" pitchFamily="34" charset="0"/>
              </a:rPr>
              <a:pPr fontAlgn="base">
                <a:spcBef>
                  <a:spcPct val="0"/>
                </a:spcBef>
                <a:spcAft>
                  <a:spcPct val="0"/>
                </a:spcAft>
              </a:pPr>
              <a:t>‹#›</a:t>
            </a:fld>
            <a:endParaRPr lang="en-US" altLang="en-US">
              <a:cs typeface="Arial" panose="020B0604020202020204" pitchFamily="34" charset="0"/>
            </a:endParaRPr>
          </a:p>
        </p:txBody>
      </p:sp>
      <p:pic>
        <p:nvPicPr>
          <p:cNvPr id="1032" name="Picture 7"/>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9375" y="106363"/>
            <a:ext cx="1211263"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Box 8"/>
          <p:cNvSpPr txBox="1">
            <a:spLocks noChangeArrowheads="1"/>
          </p:cNvSpPr>
          <p:nvPr userDrawn="1"/>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defRPr/>
            </a:pPr>
            <a:r>
              <a:rPr lang="en-US" altLang="en-US" sz="2800" smtClean="0">
                <a:solidFill>
                  <a:prstClr val="white"/>
                </a:solidFill>
                <a:latin typeface="Arial Black" pitchFamily="34" charset="0"/>
                <a:ea typeface="Arial Black" pitchFamily="34" charset="0"/>
                <a:cs typeface="Arial Black" pitchFamily="34" charset="0"/>
              </a:rPr>
              <a:t>University Senate</a:t>
            </a:r>
          </a:p>
        </p:txBody>
      </p:sp>
    </p:spTree>
    <p:extLst>
      <p:ext uri="{BB962C8B-B14F-4D97-AF65-F5344CB8AC3E}">
        <p14:creationId xmlns:p14="http://schemas.microsoft.com/office/powerpoint/2010/main" val="499601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a:ea typeface="+mn-ea"/>
          <a:cs typeface="Arial"/>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a:ea typeface="+mn-ea"/>
          <a:cs typeface="Arial"/>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a:ea typeface="+mn-ea"/>
          <a:cs typeface="Arial"/>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enate.umd.edu/meetings/materials/2016to2017/090716/Restricted_Research.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provost.umd.edu/MS17/WorkingDocs/SelfStudyDesign23Jun2015.pdf" TargetMode="External"/><Relationship Id="rId2" Type="http://schemas.openxmlformats.org/officeDocument/2006/relationships/hyperlink" Target="https://senate.umd.edu/meetings/materials/2016to2017/090716/MiddleStates.pdf" TargetMode="External"/><Relationship Id="rId1" Type="http://schemas.openxmlformats.org/officeDocument/2006/relationships/slideLayout" Target="../slideLayouts/slideLayout2.xml"/><Relationship Id="rId4" Type="http://schemas.openxmlformats.org/officeDocument/2006/relationships/hyperlink" Target="https://www.provost.umd.edu/MS17/campus/survey/comments.cf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enate.umd.edu/meetings/materials/2016to2017/090716/Legislation_Log_16-17-01.pdf" TargetMode="External"/><Relationship Id="rId7" Type="http://schemas.openxmlformats.org/officeDocument/2006/relationships/hyperlink" Target="https://senate.umd.edu/meetings/materials/2016to2017/090716/CUSF_Slate_16-17-03.pdf" TargetMode="External"/><Relationship Id="rId2" Type="http://schemas.openxmlformats.org/officeDocument/2006/relationships/hyperlink" Target="https://senate.umd.edu/meetings/materials/2016to2017/090716/senator_orientation.pdf" TargetMode="External"/><Relationship Id="rId1" Type="http://schemas.openxmlformats.org/officeDocument/2006/relationships/slideLayout" Target="../slideLayouts/slideLayout2.xml"/><Relationship Id="rId6" Type="http://schemas.openxmlformats.org/officeDocument/2006/relationships/hyperlink" Target="https://senate.umd.edu/meetings/materials/2016to2017/090716/Com_on_Com_Committee_Council_Slates_16-17-02.pdf" TargetMode="External"/><Relationship Id="rId5" Type="http://schemas.openxmlformats.org/officeDocument/2006/relationships/hyperlink" Target="https://senate.umd.edu/meetings/materials/2016to2017/090716/CAC_Weapons_Policy_15-16-11.pdf" TargetMode="External"/><Relationship Id="rId4" Type="http://schemas.openxmlformats.org/officeDocument/2006/relationships/hyperlink" Target="https://senate.umd.edu/meetings/materials/2016to2017/090716/ERG_Candidate_Contact_Info_15-16-19.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enate.umd.edu/meetings/materials/2016to2017/090716/PCC_BSOS_HESP_Rename_16-17-05.pdf" TargetMode="External"/><Relationship Id="rId2" Type="http://schemas.openxmlformats.org/officeDocument/2006/relationships/hyperlink" Target="https://senate.umd.edu/meetings/materials/2016to2017/090716/Athletic_Council_Slate_16-17-04.pdf" TargetMode="External"/><Relationship Id="rId1" Type="http://schemas.openxmlformats.org/officeDocument/2006/relationships/slideLayout" Target="../slideLayouts/slideLayout2.xml"/><Relationship Id="rId6" Type="http://schemas.openxmlformats.org/officeDocument/2006/relationships/hyperlink" Target="https://senate.umd.edu/meetings/materials/2016to2017/090716/Restricted_Research.pdf" TargetMode="External"/><Relationship Id="rId5" Type="http://schemas.openxmlformats.org/officeDocument/2006/relationships/hyperlink" Target="https://senate.umd.edu/sms/index.cfm?event=publicViewBillFile&amp;offId=14-15-31&amp;sId=7&amp;f=FAC_Leave_Policies_14-15-31_Amended_Senate.pdf" TargetMode="External"/><Relationship Id="rId4" Type="http://schemas.openxmlformats.org/officeDocument/2006/relationships/hyperlink" Target="https://senate.umd.edu/sms/index.cfm?event=publicViewBillFile&amp;offId=14-15-31&amp;sId=7&amp;f=FAC_Leave_Policies_14-15-3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provost.umd.edu/MS17/WorkingDocs/SelfStudyDesign23Jun2015.pdf" TargetMode="External"/><Relationship Id="rId2" Type="http://schemas.openxmlformats.org/officeDocument/2006/relationships/hyperlink" Target="https://senate.umd.edu/meetings/materials/2016to2017/090716/MiddleStates.pdf" TargetMode="External"/><Relationship Id="rId1" Type="http://schemas.openxmlformats.org/officeDocument/2006/relationships/slideLayout" Target="../slideLayouts/slideLayout2.xml"/><Relationship Id="rId4" Type="http://schemas.openxmlformats.org/officeDocument/2006/relationships/hyperlink" Target="https://www.provost.umd.edu/MS17/campus/survey/comments.cf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enate.umd.edu/meetings/materials/2016to2017/090716/senator_orientation.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enate.umd.edu/meetings/materials/2016to2017/090716/ERG_Candidate_Contact_Info_15-16-19.pdf" TargetMode="External"/><Relationship Id="rId2" Type="http://schemas.openxmlformats.org/officeDocument/2006/relationships/hyperlink" Target="https://senate.umd.edu/meetings/materials/2016to2017/090716/Legislation_Log_16-17-01.pdf" TargetMode="External"/><Relationship Id="rId1" Type="http://schemas.openxmlformats.org/officeDocument/2006/relationships/slideLayout" Target="../slideLayouts/slideLayout2.xml"/><Relationship Id="rId5" Type="http://schemas.openxmlformats.org/officeDocument/2006/relationships/hyperlink" Target="https://senate.umd.edu/meetings/materials/2016to2017/090716/Com_on_Com_Committee_Council_Slates_16-17-02.pdf" TargetMode="External"/><Relationship Id="rId4" Type="http://schemas.openxmlformats.org/officeDocument/2006/relationships/hyperlink" Target="https://senate.umd.edu/meetings/materials/2016to2017/090716/CAC_Weapons_Policy_15-16-11.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senate.umd.edu/meetings/materials/2016to2017/090716/Athletic_Council_Slate_16-17-04.pdf" TargetMode="External"/><Relationship Id="rId2" Type="http://schemas.openxmlformats.org/officeDocument/2006/relationships/hyperlink" Target="https://senate.umd.edu/meetings/materials/2016to2017/090716/CUSF_Slate_16-17-03.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enate.umd.edu/meetings/materials/2016to2017/090716/PCC_BSOS_HESP_Rename_16-17-05.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enate.umd.edu/meetings/materials/2016to2017/090716/FAC_Leave_Policies_14-15-3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enate.umd.edu/sms/index.cfm?event=publicViewBillFile&amp;offId=14-15-31&amp;sId=7&amp;f=FAC_Leave_Policies_14-15-31_Amended_Senat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1957388"/>
            <a:ext cx="9144000" cy="1552575"/>
          </a:xfrm>
        </p:spPr>
        <p:txBody>
          <a:bodyPr/>
          <a:lstStyle/>
          <a:p>
            <a:pPr eaLnBrk="1" hangingPunct="1"/>
            <a:r>
              <a:rPr lang="en-US" altLang="en-US" sz="8800" dirty="0" smtClean="0">
                <a:latin typeface="Avenir Black"/>
                <a:ea typeface="Avenir Black"/>
                <a:cs typeface="Avenir Black"/>
              </a:rPr>
              <a:t>Senate Meeting Summary</a:t>
            </a:r>
          </a:p>
        </p:txBody>
      </p:sp>
      <p:sp>
        <p:nvSpPr>
          <p:cNvPr id="2051" name="Subtitle 2"/>
          <p:cNvSpPr>
            <a:spLocks noGrp="1"/>
          </p:cNvSpPr>
          <p:nvPr>
            <p:ph type="subTitle" idx="1"/>
          </p:nvPr>
        </p:nvSpPr>
        <p:spPr>
          <a:xfrm>
            <a:off x="1428750" y="3463925"/>
            <a:ext cx="9144000" cy="1139825"/>
          </a:xfrm>
        </p:spPr>
        <p:txBody>
          <a:bodyPr/>
          <a:lstStyle/>
          <a:p>
            <a:pPr eaLnBrk="1" hangingPunct="1"/>
            <a:r>
              <a:rPr lang="en-US" altLang="en-US" sz="5400" smtClean="0">
                <a:solidFill>
                  <a:srgbClr val="E03A3E"/>
                </a:solidFill>
                <a:latin typeface="Avenir Black"/>
                <a:ea typeface="Avenir Black"/>
                <a:cs typeface="Avenir Black"/>
              </a:rPr>
              <a:t>September 7, 2016</a:t>
            </a:r>
          </a:p>
        </p:txBody>
      </p:sp>
      <p:sp>
        <p:nvSpPr>
          <p:cNvPr id="2052" name="TextBox 8"/>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432884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dirty="0">
                <a:latin typeface="Arial" panose="020B0604020202020204" pitchFamily="34" charset="0"/>
                <a:ea typeface="Calibri" panose="020F0502020204030204" pitchFamily="34" charset="0"/>
                <a:cs typeface="Times New Roman" panose="02020603050405020304" pitchFamily="18" charset="0"/>
              </a:rPr>
              <a:t>Special Order of the Day- Keith </a:t>
            </a:r>
            <a:r>
              <a:rPr lang="en-US" dirty="0" err="1">
                <a:latin typeface="Arial" panose="020B0604020202020204" pitchFamily="34" charset="0"/>
                <a:ea typeface="Calibri" panose="020F0502020204030204" pitchFamily="34" charset="0"/>
                <a:cs typeface="Times New Roman" panose="02020603050405020304" pitchFamily="18" charset="0"/>
              </a:rPr>
              <a:t>Marzullo</a:t>
            </a:r>
            <a:r>
              <a:rPr lang="en-US" dirty="0">
                <a:latin typeface="Arial" panose="020B0604020202020204" pitchFamily="34" charset="0"/>
                <a:ea typeface="Calibri" panose="020F0502020204030204" pitchFamily="34" charset="0"/>
                <a:cs typeface="Times New Roman" panose="02020603050405020304" pitchFamily="18" charset="0"/>
              </a:rPr>
              <a:t>, Chair, Restricted Research Subcommittee of the Research Council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i="1"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rPr>
              <a:t>Restricted Research at the University of Maryland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dirty="0">
                <a:latin typeface="Arial" panose="020B0604020202020204" pitchFamily="34" charset="0"/>
                <a:ea typeface="Calibri" panose="020F0502020204030204" pitchFamily="34" charset="0"/>
                <a:cs typeface="Times New Roman" panose="02020603050405020304" pitchFamily="18" charset="0"/>
              </a:rPr>
              <a:t>Keith </a:t>
            </a:r>
            <a:r>
              <a:rPr lang="en-US" dirty="0" err="1">
                <a:latin typeface="Arial" panose="020B0604020202020204" pitchFamily="34" charset="0"/>
                <a:ea typeface="Calibri" panose="020F0502020204030204" pitchFamily="34" charset="0"/>
                <a:cs typeface="Times New Roman" panose="02020603050405020304" pitchFamily="18" charset="0"/>
              </a:rPr>
              <a:t>Marzullo</a:t>
            </a:r>
            <a:r>
              <a:rPr lang="en-US" dirty="0">
                <a:latin typeface="Arial" panose="020B0604020202020204" pitchFamily="34" charset="0"/>
                <a:ea typeface="Calibri" panose="020F0502020204030204" pitchFamily="34" charset="0"/>
                <a:cs typeface="Times New Roman" panose="02020603050405020304" pitchFamily="18" charset="0"/>
              </a:rPr>
              <a:t> provided the Senate with information on the charge to the Research Council, the subcommittee members, background material and the schedule for the subcommittee to complete the work.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986369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pPr lvl="0"/>
            <a:r>
              <a:rPr lang="en-US" sz="2400" dirty="0"/>
              <a:t>Special Order of the Day- Elizabeth </a:t>
            </a:r>
            <a:r>
              <a:rPr lang="en-US" sz="2400" dirty="0" err="1"/>
              <a:t>Beise</a:t>
            </a:r>
            <a:r>
              <a:rPr lang="en-US" sz="2400" dirty="0"/>
              <a:t>, Associate Provost for Academic Planning</a:t>
            </a:r>
          </a:p>
          <a:p>
            <a:r>
              <a:rPr lang="en-US" sz="2400" i="1" u="sng" dirty="0">
                <a:hlinkClick r:id="rId2"/>
              </a:rPr>
              <a:t>Middle States Regional Accreditation</a:t>
            </a:r>
            <a:endParaRPr lang="en-US" sz="2400" dirty="0"/>
          </a:p>
          <a:p>
            <a:pPr lvl="1"/>
            <a:r>
              <a:rPr lang="en-US" dirty="0"/>
              <a:t>Elizabeth </a:t>
            </a:r>
            <a:r>
              <a:rPr lang="en-US" dirty="0" err="1"/>
              <a:t>Beise</a:t>
            </a:r>
            <a:r>
              <a:rPr lang="en-US" dirty="0"/>
              <a:t> informed the Senate of the 2017 accreditation standards and how the University was working towards meeting the standards.</a:t>
            </a:r>
          </a:p>
          <a:p>
            <a:pPr lvl="1"/>
            <a:r>
              <a:rPr lang="en-US" dirty="0"/>
              <a:t>She noted that 11 recommendations had been developed as a result of the self-study and explained the remainder of the process. The chair of the evaluation committee will be coming to campus at the end of September.</a:t>
            </a:r>
          </a:p>
          <a:p>
            <a:pPr lvl="1"/>
            <a:r>
              <a:rPr lang="en-US" dirty="0"/>
              <a:t>The Provost’s Office is currently soliciting feedback on the </a:t>
            </a:r>
            <a:r>
              <a:rPr lang="en-US" u="sng" dirty="0">
                <a:hlinkClick r:id="rId3"/>
              </a:rPr>
              <a:t>self-study</a:t>
            </a:r>
            <a:r>
              <a:rPr lang="en-US" dirty="0"/>
              <a:t>. Feedback will be accepted through the </a:t>
            </a:r>
            <a:r>
              <a:rPr lang="en-US" u="sng" dirty="0">
                <a:hlinkClick r:id="rId4"/>
              </a:rPr>
              <a:t>Provost’s website</a:t>
            </a:r>
            <a:r>
              <a:rPr lang="en-US" dirty="0"/>
              <a:t> until November 1, 2016.</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435229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p>
        </p:txBody>
      </p:sp>
      <p:sp>
        <p:nvSpPr>
          <p:cNvPr id="3075" name="Subtitle 2"/>
          <p:cNvSpPr>
            <a:spLocks noGrp="1"/>
          </p:cNvSpPr>
          <p:nvPr>
            <p:ph idx="1"/>
          </p:nvPr>
        </p:nvSpPr>
        <p:spPr>
          <a:xfrm>
            <a:off x="306388" y="2003425"/>
            <a:ext cx="11588750" cy="4325938"/>
          </a:xfrm>
        </p:spPr>
        <p:txBody>
          <a:bodyPr/>
          <a:lstStyle/>
          <a:p>
            <a:pPr lvl="1"/>
            <a:r>
              <a:rPr lang="en-US" u="sng" dirty="0" smtClean="0">
                <a:hlinkClick r:id="rId2"/>
              </a:rPr>
              <a:t>https</a:t>
            </a:r>
            <a:r>
              <a:rPr lang="en-US" u="sng" dirty="0">
                <a:hlinkClick r:id="rId2"/>
              </a:rPr>
              <a:t>://senate.umd.edu/meetings/materials/2016to2017/090716/senator_orientation.pdf</a:t>
            </a:r>
            <a:r>
              <a:rPr lang="en-US" dirty="0"/>
              <a:t> </a:t>
            </a:r>
            <a:endParaRPr lang="en-US" sz="2000" dirty="0"/>
          </a:p>
          <a:p>
            <a:pPr lvl="1"/>
            <a:r>
              <a:rPr lang="en-US" u="sng" dirty="0" smtClean="0">
                <a:hlinkClick r:id="rId3"/>
              </a:rPr>
              <a:t>https</a:t>
            </a:r>
            <a:r>
              <a:rPr lang="en-US" u="sng" dirty="0">
                <a:hlinkClick r:id="rId3"/>
              </a:rPr>
              <a:t>://senate.umd.edu/meetings/materials/2016to2017/090716/Legislation_Log_16-17-01.pdf</a:t>
            </a:r>
            <a:r>
              <a:rPr lang="en-US" dirty="0"/>
              <a:t> </a:t>
            </a:r>
            <a:endParaRPr lang="en-US" sz="2000" dirty="0"/>
          </a:p>
          <a:p>
            <a:pPr lvl="1"/>
            <a:r>
              <a:rPr lang="en-US" u="sng" dirty="0" smtClean="0">
                <a:hlinkClick r:id="rId4"/>
              </a:rPr>
              <a:t>https</a:t>
            </a:r>
            <a:r>
              <a:rPr lang="en-US" u="sng" dirty="0">
                <a:hlinkClick r:id="rId4"/>
              </a:rPr>
              <a:t>://senate.umd.edu/meetings/materials/2016to2017/090716/ERG_Candidate_Contact_Info_15-16-19.pdf</a:t>
            </a:r>
            <a:r>
              <a:rPr lang="en-US" dirty="0"/>
              <a:t> </a:t>
            </a:r>
            <a:endParaRPr lang="en-US" sz="2000" dirty="0"/>
          </a:p>
          <a:p>
            <a:pPr lvl="1"/>
            <a:r>
              <a:rPr lang="en-US" u="sng" dirty="0" smtClean="0">
                <a:hlinkClick r:id="rId5"/>
              </a:rPr>
              <a:t>https</a:t>
            </a:r>
            <a:r>
              <a:rPr lang="en-US" u="sng" dirty="0">
                <a:hlinkClick r:id="rId5"/>
              </a:rPr>
              <a:t>://senate.umd.edu/meetings/materials/2016to2017/090716/CAC_Weapons_Policy_15-16-11.pdf</a:t>
            </a:r>
            <a:r>
              <a:rPr lang="en-US" dirty="0"/>
              <a:t> </a:t>
            </a:r>
            <a:endParaRPr lang="en-US" sz="2000" dirty="0"/>
          </a:p>
          <a:p>
            <a:pPr lvl="1"/>
            <a:r>
              <a:rPr lang="en-US" u="sng" dirty="0" smtClean="0">
                <a:hlinkClick r:id="rId6"/>
              </a:rPr>
              <a:t>https</a:t>
            </a:r>
            <a:r>
              <a:rPr lang="en-US" u="sng" dirty="0">
                <a:hlinkClick r:id="rId6"/>
              </a:rPr>
              <a:t>://</a:t>
            </a:r>
            <a:r>
              <a:rPr lang="en-US" u="sng" dirty="0" smtClean="0">
                <a:hlinkClick r:id="rId6"/>
              </a:rPr>
              <a:t>senate.umd.edu/meetings/materials/2016to2017/090716/Com_on_Com_Committee_Council_Slates_16-17-02.pdf</a:t>
            </a:r>
            <a:endParaRPr lang="en-US" dirty="0"/>
          </a:p>
          <a:p>
            <a:pPr lvl="1"/>
            <a:r>
              <a:rPr lang="en-US" u="sng" dirty="0" smtClean="0">
                <a:hlinkClick r:id="rId7"/>
              </a:rPr>
              <a:t>https</a:t>
            </a:r>
            <a:r>
              <a:rPr lang="en-US" u="sng" dirty="0">
                <a:hlinkClick r:id="rId7"/>
              </a:rPr>
              <a:t>://senate.umd.edu/meetings/materials/2016to2017/090716/CUSF_Slate_16-17-03.pdf</a:t>
            </a:r>
            <a:endParaRPr lang="en-US"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761556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p>
        </p:txBody>
      </p:sp>
      <p:sp>
        <p:nvSpPr>
          <p:cNvPr id="3075" name="Subtitle 2"/>
          <p:cNvSpPr>
            <a:spLocks noGrp="1"/>
          </p:cNvSpPr>
          <p:nvPr>
            <p:ph idx="1"/>
          </p:nvPr>
        </p:nvSpPr>
        <p:spPr>
          <a:xfrm>
            <a:off x="306388" y="2003425"/>
            <a:ext cx="11588750" cy="4325938"/>
          </a:xfrm>
        </p:spPr>
        <p:txBody>
          <a:bodyPr/>
          <a:lstStyle/>
          <a:p>
            <a:pPr lvl="1"/>
            <a:r>
              <a:rPr lang="en-US" u="sng" dirty="0">
                <a:hlinkClick r:id="rId2"/>
              </a:rPr>
              <a:t>https://senate.umd.edu/meetings/materials/2016to2017/090716/Athletic_Council_Slate_16-17-04.pdf</a:t>
            </a:r>
            <a:r>
              <a:rPr lang="en-US" dirty="0"/>
              <a:t> </a:t>
            </a:r>
            <a:endParaRPr lang="en-US" sz="2000" dirty="0"/>
          </a:p>
          <a:p>
            <a:pPr lvl="1"/>
            <a:r>
              <a:rPr lang="en-US" u="sng" dirty="0" smtClean="0">
                <a:hlinkClick r:id="rId3"/>
              </a:rPr>
              <a:t>https</a:t>
            </a:r>
            <a:r>
              <a:rPr lang="en-US" u="sng" dirty="0">
                <a:hlinkClick r:id="rId3"/>
              </a:rPr>
              <a:t>://senate.umd.edu/meetings/materials/2016to2017/090716/PCC_BSOS_HESP_Rename_16-17-05.pdf</a:t>
            </a:r>
            <a:r>
              <a:rPr lang="en-US" dirty="0"/>
              <a:t> </a:t>
            </a:r>
            <a:endParaRPr lang="en-US" sz="2000" dirty="0"/>
          </a:p>
          <a:p>
            <a:pPr lvl="1"/>
            <a:r>
              <a:rPr lang="en-US" u="sng" dirty="0" smtClean="0">
                <a:hlinkClick r:id="rId4"/>
              </a:rPr>
              <a:t>https</a:t>
            </a:r>
            <a:r>
              <a:rPr lang="en-US" u="sng" dirty="0">
                <a:hlinkClick r:id="rId4"/>
              </a:rPr>
              <a:t>://senate.umd.edu/sms/index.cfm?event=publicViewBillFile&amp;offId=14-15-31&amp;sId=7&amp;f=FAC_Leave_Policies_14-15-31.pdf</a:t>
            </a:r>
            <a:r>
              <a:rPr lang="en-US" dirty="0"/>
              <a:t> </a:t>
            </a:r>
            <a:endParaRPr lang="en-US" sz="1800" dirty="0"/>
          </a:p>
          <a:p>
            <a:pPr lvl="1"/>
            <a:r>
              <a:rPr lang="en-US" u="sng" dirty="0" smtClean="0">
                <a:hlinkClick r:id="rId5"/>
              </a:rPr>
              <a:t>https</a:t>
            </a:r>
            <a:r>
              <a:rPr lang="en-US" u="sng" dirty="0">
                <a:hlinkClick r:id="rId5"/>
              </a:rPr>
              <a:t>://senate.umd.edu/sms/index.cfm?event=publicViewBillFile&amp;offId=14-15-31&amp;sId=7&amp;f=FAC_Leave_Policies_14-15-31_Amended_Senate.pdf</a:t>
            </a:r>
            <a:r>
              <a:rPr lang="en-US" dirty="0"/>
              <a:t> </a:t>
            </a:r>
            <a:endParaRPr lang="en-US" sz="2200" dirty="0"/>
          </a:p>
          <a:p>
            <a:pPr lvl="1"/>
            <a:r>
              <a:rPr lang="en-US" u="sng" dirty="0" smtClean="0">
                <a:hlinkClick r:id="rId6"/>
              </a:rPr>
              <a:t>https</a:t>
            </a:r>
            <a:r>
              <a:rPr lang="en-US" u="sng" dirty="0">
                <a:hlinkClick r:id="rId6"/>
              </a:rPr>
              <a:t>://senate.umd.edu/meetings/materials/2016to2017/090716/Restricted_Research.pdf</a:t>
            </a:r>
            <a:r>
              <a:rPr lang="en-US" dirty="0"/>
              <a:t> </a:t>
            </a:r>
            <a:endParaRPr lang="en-US" sz="2000" dirty="0"/>
          </a:p>
          <a:p>
            <a:pPr marL="457200" lvl="1" indent="0">
              <a:buNone/>
            </a:pPr>
            <a:endParaRPr lang="en-US"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913570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p>
        </p:txBody>
      </p:sp>
      <p:sp>
        <p:nvSpPr>
          <p:cNvPr id="3075" name="Subtitle 2"/>
          <p:cNvSpPr>
            <a:spLocks noGrp="1"/>
          </p:cNvSpPr>
          <p:nvPr>
            <p:ph idx="1"/>
          </p:nvPr>
        </p:nvSpPr>
        <p:spPr>
          <a:xfrm>
            <a:off x="306388" y="2003425"/>
            <a:ext cx="11588750" cy="4325938"/>
          </a:xfrm>
        </p:spPr>
        <p:txBody>
          <a:bodyPr/>
          <a:lstStyle/>
          <a:p>
            <a:pPr lvl="1"/>
            <a:r>
              <a:rPr lang="en-US" u="sng" dirty="0" smtClean="0">
                <a:hlinkClick r:id="rId2"/>
              </a:rPr>
              <a:t>https://senate.umd.edu/meetings/materials/2016to2017/090716/MiddleStates.pdf</a:t>
            </a:r>
            <a:r>
              <a:rPr lang="en-US" dirty="0" smtClean="0"/>
              <a:t> </a:t>
            </a:r>
            <a:endParaRPr lang="en-US" sz="2000" dirty="0" smtClean="0"/>
          </a:p>
          <a:p>
            <a:pPr lvl="1"/>
            <a:r>
              <a:rPr lang="en-US" u="sng" dirty="0" smtClean="0">
                <a:hlinkClick r:id="rId3"/>
              </a:rPr>
              <a:t>http://www.provost.umd.edu/MS17/WorkingDocs/SelfStudyDesign23Jun2015.pdf</a:t>
            </a:r>
            <a:r>
              <a:rPr lang="en-US" dirty="0" smtClean="0"/>
              <a:t> </a:t>
            </a:r>
            <a:endParaRPr lang="en-US" sz="2000" dirty="0" smtClean="0"/>
          </a:p>
          <a:p>
            <a:pPr lvl="1"/>
            <a:r>
              <a:rPr lang="en-US" u="sng" dirty="0" smtClean="0">
                <a:hlinkClick r:id="rId4"/>
              </a:rPr>
              <a:t>https://www.provost.umd.edu/MS17/campus/survey/comments.cfm?</a:t>
            </a:r>
            <a:endParaRPr lang="en-US"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570073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pPr lvl="0"/>
            <a:r>
              <a:rPr lang="en-US" dirty="0"/>
              <a:t>Presidential Briefing</a:t>
            </a:r>
          </a:p>
          <a:p>
            <a:pPr lvl="1"/>
            <a:r>
              <a:rPr lang="en-US" sz="2800" dirty="0"/>
              <a:t>President </a:t>
            </a:r>
            <a:r>
              <a:rPr lang="en-US" sz="2800" dirty="0" err="1"/>
              <a:t>Loh</a:t>
            </a:r>
            <a:r>
              <a:rPr lang="en-US" sz="2800" dirty="0"/>
              <a:t> gave welcoming remarks about the importance of shared governance within the University and between the University and the Board of Regents.</a:t>
            </a:r>
          </a:p>
          <a:p>
            <a:pPr lvl="1"/>
            <a:r>
              <a:rPr lang="en-US" sz="2800" dirty="0"/>
              <a:t>He noted that the composition of the Board of Regents had changed over the summer and explained the power of the governor, his agenda, and his budget. He added these ideas have repercussions on the University’s budget and the budget remains flat.</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717401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pPr lvl="0"/>
            <a:r>
              <a:rPr lang="en-US" dirty="0"/>
              <a:t>Senate Chair’s Report</a:t>
            </a:r>
          </a:p>
          <a:p>
            <a:pPr lvl="1"/>
            <a:r>
              <a:rPr lang="en-US" sz="2800" dirty="0"/>
              <a:t>The SEC is piloting the use of Slack, a group messaging tool, to increase collaboration and engagement among Senators before meetings. We hope to be introducing this to all Senators in the near future.</a:t>
            </a:r>
          </a:p>
          <a:p>
            <a:pPr lvl="1"/>
            <a:r>
              <a:rPr lang="en-US" sz="2800" dirty="0"/>
              <a:t>The Senate and the President are in the process of forming a joint taskforce on sexual assault prevention methods following the approval of the new Sexual Misconduct Policy and Procedures last year. Over the summer, the Senate Leadership met with various stakeholders on campus and the taskforce will begin their work soon.</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692290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dirty="0" smtClean="0">
                <a:effectLst/>
                <a:latin typeface="Arial" panose="020B0604020202020204" pitchFamily="34" charset="0"/>
                <a:ea typeface="MS Mincho" panose="02020609040205080304" pitchFamily="49" charset="-128"/>
                <a:cs typeface="Times New Roman" panose="02020603050405020304" pitchFamily="18" charset="0"/>
              </a:rPr>
              <a:t>Special Order of the Day – </a:t>
            </a:r>
            <a:r>
              <a:rPr lang="en-US" dirty="0" err="1" smtClean="0">
                <a:effectLst/>
                <a:latin typeface="Arial" panose="020B0604020202020204" pitchFamily="34" charset="0"/>
                <a:ea typeface="MS Mincho" panose="02020609040205080304" pitchFamily="49" charset="-128"/>
                <a:cs typeface="Times New Roman" panose="02020603050405020304" pitchFamily="18" charset="0"/>
              </a:rPr>
              <a:t>Reka</a:t>
            </a:r>
            <a:r>
              <a:rPr lang="en-US" dirty="0" smtClean="0">
                <a:effectLst/>
                <a:latin typeface="Arial" panose="020B0604020202020204" pitchFamily="34" charset="0"/>
                <a:ea typeface="MS Mincho" panose="02020609040205080304" pitchFamily="49" charset="-128"/>
                <a:cs typeface="Times New Roman" panose="02020603050405020304" pitchFamily="18" charset="0"/>
              </a:rPr>
              <a:t> Montfort, Executive Secretary &amp; Director, University Senate</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i="1" u="sng" dirty="0" smtClean="0">
                <a:solidFill>
                  <a:srgbClr val="0563C1"/>
                </a:solidFill>
                <a:effectLst/>
                <a:latin typeface="Arial" panose="020B0604020202020204" pitchFamily="34" charset="0"/>
                <a:ea typeface="MS Mincho" panose="02020609040205080304" pitchFamily="49" charset="-128"/>
                <a:cs typeface="Times New Roman" panose="02020603050405020304" pitchFamily="18" charset="0"/>
                <a:hlinkClick r:id="rId2"/>
              </a:rPr>
              <a:t>Orientation: Senators, Senate Meetings, and Shared Governance</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2800" dirty="0" err="1" smtClean="0">
                <a:effectLst/>
                <a:latin typeface="Arial" panose="020B0604020202020204" pitchFamily="34" charset="0"/>
                <a:ea typeface="Calibri" panose="020F0502020204030204" pitchFamily="34" charset="0"/>
                <a:cs typeface="Times New Roman" panose="02020603050405020304" pitchFamily="18" charset="0"/>
              </a:rPr>
              <a:t>Reka</a:t>
            </a:r>
            <a:r>
              <a:rPr lang="en-US" sz="2800" dirty="0" smtClean="0">
                <a:effectLst/>
                <a:latin typeface="Arial" panose="020B0604020202020204" pitchFamily="34" charset="0"/>
                <a:ea typeface="Calibri" panose="020F0502020204030204" pitchFamily="34" charset="0"/>
                <a:cs typeface="Times New Roman" panose="02020603050405020304" pitchFamily="18" charset="0"/>
              </a:rPr>
              <a:t> Montfort, Director, provided an overview of expectations of senators, senate meeting operations, and principles of shared governance.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034602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pPr lvl="0"/>
            <a:r>
              <a:rPr lang="en-US" dirty="0"/>
              <a:t>Senate Chair Goodman presented the </a:t>
            </a:r>
            <a:r>
              <a:rPr lang="en-US" u="sng" dirty="0">
                <a:hlinkClick r:id="rId2"/>
              </a:rPr>
              <a:t>2015-2016 Senate Legislation Log (Senate Doc. No. 16-17-01)</a:t>
            </a:r>
            <a:r>
              <a:rPr lang="en-US" dirty="0"/>
              <a:t>, </a:t>
            </a:r>
            <a:r>
              <a:rPr lang="en-US" u="sng" dirty="0">
                <a:hlinkClick r:id="rId3"/>
              </a:rPr>
              <a:t>Senate Candidates Contact Information Requirement (Senate Doc. No. 15-16-19)</a:t>
            </a:r>
            <a:r>
              <a:rPr lang="en-US" dirty="0"/>
              <a:t>, and </a:t>
            </a:r>
            <a:r>
              <a:rPr lang="en-US" u="sng" dirty="0">
                <a:hlinkClick r:id="rId4"/>
              </a:rPr>
              <a:t>Consideration of a University of Maryland Weapons Policy (Senate Doc. No. 15-16-11)</a:t>
            </a:r>
            <a:r>
              <a:rPr lang="en-US" dirty="0"/>
              <a:t> as informational items. He added that the SEC voted to send an administrative recommendation to the University of Maryland Police Department to educate the campus community on existing laws regarding weapons on campus.</a:t>
            </a:r>
          </a:p>
          <a:p>
            <a:pPr lvl="0"/>
            <a:r>
              <a:rPr lang="en-US" u="sng" dirty="0">
                <a:hlinkClick r:id="rId5"/>
              </a:rPr>
              <a:t>2016-2017 Committee &amp; Council Slates were approved</a:t>
            </a:r>
            <a:r>
              <a:rPr lang="en-US" dirty="0"/>
              <a:t>.</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850211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pPr lvl="0"/>
            <a:r>
              <a:rPr lang="en-US" u="sng" dirty="0">
                <a:hlinkClick r:id="rId2"/>
              </a:rPr>
              <a:t>2016 CUSF Replacement Election</a:t>
            </a:r>
            <a:endParaRPr lang="en-US" dirty="0"/>
          </a:p>
          <a:p>
            <a:pPr lvl="1"/>
            <a:r>
              <a:rPr lang="en-US" sz="2800" dirty="0"/>
              <a:t>Ethan Kaplan was elected to the full-time representative seat. Philip Evers and Rashawn Ray were elected to the alternate seats.</a:t>
            </a:r>
          </a:p>
          <a:p>
            <a:pPr lvl="0"/>
            <a:r>
              <a:rPr lang="en-US" u="sng" dirty="0">
                <a:hlinkClick r:id="rId3"/>
              </a:rPr>
              <a:t>2016 Athletic Council Replacement Election</a:t>
            </a:r>
            <a:endParaRPr lang="en-US" dirty="0"/>
          </a:p>
          <a:p>
            <a:pPr lvl="1"/>
            <a:r>
              <a:rPr lang="en-US" sz="2800" dirty="0"/>
              <a:t>Brandon </a:t>
            </a:r>
            <a:r>
              <a:rPr lang="en-US" sz="2800" dirty="0" err="1"/>
              <a:t>Dula</a:t>
            </a:r>
            <a:r>
              <a:rPr lang="en-US" sz="2800" dirty="0"/>
              <a:t> was elected to serve on Athletic Council for the 2016-2017 term.</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119048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pPr lvl="0"/>
            <a:r>
              <a:rPr lang="en-US" u="sng" dirty="0">
                <a:hlinkClick r:id="rId2"/>
              </a:rPr>
              <a:t>PCC Proposal to Rename the Master of Arts in Hearing and Speech Science to Speech-Language Pathology (Senate Doc. No. 16-17-05)</a:t>
            </a:r>
            <a:endParaRPr lang="en-US" dirty="0"/>
          </a:p>
          <a:p>
            <a:pPr lvl="1"/>
            <a:r>
              <a:rPr lang="en-US" sz="2800" dirty="0"/>
              <a:t>The Senate voted to approve the program name change.</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784788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2200" u="sng" dirty="0" smtClean="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Review of Faculty Leave Policies (Senate Doc. No. 14-15-31)</a:t>
            </a:r>
            <a:endParaRPr lang="en-US"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200" dirty="0" smtClean="0">
                <a:effectLst/>
                <a:latin typeface="Arial" panose="020B0604020202020204" pitchFamily="34" charset="0"/>
                <a:ea typeface="Calibri" panose="020F0502020204030204" pitchFamily="34" charset="0"/>
                <a:cs typeface="Times New Roman" panose="02020603050405020304" pitchFamily="18" charset="0"/>
              </a:rPr>
              <a:t>The Senate approved three amendments as follows:</a:t>
            </a:r>
            <a:endParaRPr lang="en-US"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2200" dirty="0" smtClean="0">
                <a:effectLst/>
                <a:latin typeface="Arial" panose="020B0604020202020204" pitchFamily="34" charset="0"/>
                <a:ea typeface="Calibri" panose="020F0502020204030204" pitchFamily="34" charset="0"/>
                <a:cs typeface="Times New Roman" panose="02020603050405020304" pitchFamily="18" charset="0"/>
              </a:rPr>
              <a:t>Amendment #1 (in pink):</a:t>
            </a:r>
            <a:endParaRPr lang="en-US"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0"/>
              </a:spcAft>
              <a:buNone/>
              <a:tabLst>
                <a:tab pos="914400" algn="l"/>
              </a:tabLst>
            </a:pPr>
            <a:r>
              <a:rPr lang="en-US" sz="2200" dirty="0" smtClean="0">
                <a:solidFill>
                  <a:srgbClr val="000000"/>
                </a:solidFill>
                <a:latin typeface="Arial" panose="020B0604020202020204" pitchFamily="34" charset="0"/>
                <a:ea typeface="Batang" panose="02030600000101010101" pitchFamily="18" charset="-127"/>
              </a:rPr>
              <a:t>	II-1.10(A</a:t>
            </a:r>
            <a:r>
              <a:rPr lang="en-US" sz="2200" dirty="0">
                <a:solidFill>
                  <a:srgbClr val="000000"/>
                </a:solidFill>
                <a:latin typeface="Arial" panose="020B0604020202020204" pitchFamily="34" charset="0"/>
                <a:ea typeface="Batang" panose="02030600000101010101" pitchFamily="18" charset="-127"/>
              </a:rPr>
              <a:t>)	UNIVERSITY OF MARYLAND POLICY AND </a:t>
            </a:r>
            <a:r>
              <a:rPr lang="en-US" sz="2200" dirty="0" smtClean="0">
                <a:solidFill>
                  <a:srgbClr val="000000"/>
                </a:solidFill>
                <a:latin typeface="Arial" panose="020B0604020202020204" pitchFamily="34" charset="0"/>
                <a:ea typeface="Batang" panose="02030600000101010101" pitchFamily="18" charset="-127"/>
              </a:rPr>
              <a:t>PROCEDURES 	FOR </a:t>
            </a:r>
            <a:r>
              <a:rPr lang="en-US" sz="2200" dirty="0">
                <a:solidFill>
                  <a:srgbClr val="000000"/>
                </a:solidFill>
                <a:latin typeface="Arial" panose="020B0604020202020204" pitchFamily="34" charset="0"/>
                <a:ea typeface="Batang" panose="02030600000101010101" pitchFamily="18" charset="-127"/>
              </a:rPr>
              <a:t>PART-TIME STATUS OF </a:t>
            </a:r>
            <a:r>
              <a:rPr lang="en-US" sz="2200" strike="sngStrike" dirty="0">
                <a:solidFill>
                  <a:srgbClr val="FF0000"/>
                </a:solidFill>
                <a:latin typeface="Arial" panose="020B0604020202020204" pitchFamily="34" charset="0"/>
                <a:ea typeface="Batang" panose="02030600000101010101" pitchFamily="18" charset="-127"/>
              </a:rPr>
              <a:t>TENURED AND </a:t>
            </a:r>
            <a:r>
              <a:rPr lang="en-US" sz="2200" strike="sngStrike" dirty="0" smtClean="0">
                <a:solidFill>
                  <a:srgbClr val="FF0000"/>
                </a:solidFill>
                <a:latin typeface="Arial" panose="020B0604020202020204" pitchFamily="34" charset="0"/>
                <a:ea typeface="Batang" panose="02030600000101010101" pitchFamily="18" charset="-127"/>
              </a:rPr>
              <a:t>TENURE-TRACK</a:t>
            </a:r>
            <a:r>
              <a:rPr lang="en-US" sz="2200" dirty="0" smtClean="0">
                <a:solidFill>
                  <a:srgbClr val="000000"/>
                </a:solidFill>
                <a:latin typeface="Arial" panose="020B0604020202020204" pitchFamily="34" charset="0"/>
                <a:ea typeface="Batang" panose="02030600000101010101" pitchFamily="18" charset="-127"/>
              </a:rPr>
              <a:t> </a:t>
            </a:r>
            <a:r>
              <a:rPr lang="en-US" sz="2200" dirty="0">
                <a:solidFill>
                  <a:srgbClr val="000000"/>
                </a:solidFill>
                <a:latin typeface="Arial" panose="020B0604020202020204" pitchFamily="34" charset="0"/>
                <a:ea typeface="Batang" panose="02030600000101010101" pitchFamily="18" charset="-127"/>
              </a:rPr>
              <a:t>FACULTY </a:t>
            </a:r>
            <a:r>
              <a:rPr lang="en-US" sz="2200" dirty="0" smtClean="0">
                <a:solidFill>
                  <a:srgbClr val="000000"/>
                </a:solidFill>
                <a:latin typeface="Arial" panose="020B0604020202020204" pitchFamily="34" charset="0"/>
                <a:ea typeface="Batang" panose="02030600000101010101" pitchFamily="18" charset="-127"/>
              </a:rPr>
              <a:t>	DUE </a:t>
            </a:r>
            <a:r>
              <a:rPr lang="en-US" sz="2200" dirty="0">
                <a:solidFill>
                  <a:srgbClr val="000000"/>
                </a:solidFill>
                <a:latin typeface="Arial" panose="020B0604020202020204" pitchFamily="34" charset="0"/>
                <a:ea typeface="Batang" panose="02030600000101010101" pitchFamily="18" charset="-127"/>
              </a:rPr>
              <a:t>TO CHILDREARING </a:t>
            </a:r>
            <a:r>
              <a:rPr lang="en-US" sz="2200" dirty="0" smtClean="0">
                <a:solidFill>
                  <a:srgbClr val="000000"/>
                </a:solidFill>
                <a:latin typeface="Arial" panose="020B0604020202020204" pitchFamily="34" charset="0"/>
                <a:ea typeface="Batang" panose="02030600000101010101" pitchFamily="18" charset="-127"/>
              </a:rPr>
              <a:t>RESPONSIBILITIES</a:t>
            </a:r>
            <a:endParaRPr lang="en-US" sz="2200" dirty="0" smtClean="0">
              <a:effectLst/>
              <a:latin typeface="Times New Roman" panose="02020603050405020304" pitchFamily="18" charset="0"/>
              <a:ea typeface="Times New Roman" panose="02020603050405020304" pitchFamily="18" charset="0"/>
            </a:endParaRPr>
          </a:p>
          <a:p>
            <a:pPr marL="914400">
              <a:spcBef>
                <a:spcPts val="0"/>
              </a:spcBef>
              <a:spcAft>
                <a:spcPts val="0"/>
              </a:spcAft>
            </a:pPr>
            <a:r>
              <a:rPr lang="en-US" sz="2200" dirty="0">
                <a:solidFill>
                  <a:srgbClr val="000000"/>
                </a:solidFill>
                <a:latin typeface="Arial" panose="020B0604020202020204" pitchFamily="34" charset="0"/>
                <a:ea typeface="Calibri" panose="020F0502020204030204" pitchFamily="34" charset="0"/>
              </a:rPr>
              <a:t>2.  </a:t>
            </a:r>
            <a:r>
              <a:rPr lang="en-US" sz="2200" u="sng" dirty="0">
                <a:solidFill>
                  <a:srgbClr val="000000"/>
                </a:solidFill>
                <a:latin typeface="Arial" panose="020B0604020202020204" pitchFamily="34" charset="0"/>
                <a:ea typeface="Calibri" panose="020F0502020204030204" pitchFamily="34" charset="0"/>
              </a:rPr>
              <a:t>Eligibility</a:t>
            </a:r>
            <a:r>
              <a:rPr lang="en-US" sz="2200" dirty="0">
                <a:solidFill>
                  <a:srgbClr val="000000"/>
                </a:solidFill>
                <a:latin typeface="Arial" panose="020B0604020202020204" pitchFamily="34" charset="0"/>
                <a:ea typeface="Calibri" panose="020F0502020204030204" pitchFamily="34" charset="0"/>
              </a:rPr>
              <a:t>.  This policy applies </a:t>
            </a:r>
            <a:r>
              <a:rPr lang="en-US" sz="2200" strike="sngStrike" dirty="0">
                <a:solidFill>
                  <a:srgbClr val="FF0000"/>
                </a:solidFill>
                <a:latin typeface="Arial" panose="020B0604020202020204" pitchFamily="34" charset="0"/>
                <a:ea typeface="Calibri" panose="020F0502020204030204" pitchFamily="34" charset="0"/>
              </a:rPr>
              <a:t>only</a:t>
            </a:r>
            <a:r>
              <a:rPr lang="en-US" sz="2200" dirty="0">
                <a:solidFill>
                  <a:srgbClr val="000000"/>
                </a:solidFill>
                <a:latin typeface="Arial" panose="020B0604020202020204" pitchFamily="34" charset="0"/>
                <a:ea typeface="Calibri" panose="020F0502020204030204" pitchFamily="34" charset="0"/>
              </a:rPr>
              <a:t> to tenured</a:t>
            </a:r>
            <a:r>
              <a:rPr lang="en-US" sz="2200" b="1" dirty="0">
                <a:solidFill>
                  <a:srgbClr val="0000FF"/>
                </a:solidFill>
                <a:latin typeface="Arial" panose="020B0604020202020204" pitchFamily="34" charset="0"/>
                <a:ea typeface="Calibri" panose="020F0502020204030204" pitchFamily="34" charset="0"/>
              </a:rPr>
              <a:t>,</a:t>
            </a:r>
            <a:r>
              <a:rPr lang="en-US" sz="2200" dirty="0">
                <a:solidFill>
                  <a:srgbClr val="000000"/>
                </a:solidFill>
                <a:latin typeface="Arial" panose="020B0604020202020204" pitchFamily="34" charset="0"/>
                <a:ea typeface="Calibri" panose="020F0502020204030204" pitchFamily="34" charset="0"/>
              </a:rPr>
              <a:t> </a:t>
            </a:r>
            <a:r>
              <a:rPr lang="en-US" sz="2200" strike="sngStrike" dirty="0">
                <a:solidFill>
                  <a:srgbClr val="FF0000"/>
                </a:solidFill>
                <a:latin typeface="Arial" panose="020B0604020202020204" pitchFamily="34" charset="0"/>
                <a:ea typeface="Calibri" panose="020F0502020204030204" pitchFamily="34" charset="0"/>
              </a:rPr>
              <a:t>or</a:t>
            </a:r>
            <a:r>
              <a:rPr lang="en-US" sz="2200" dirty="0">
                <a:solidFill>
                  <a:srgbClr val="000000"/>
                </a:solidFill>
                <a:latin typeface="Arial" panose="020B0604020202020204" pitchFamily="34" charset="0"/>
                <a:ea typeface="Calibri" panose="020F0502020204030204" pitchFamily="34" charset="0"/>
              </a:rPr>
              <a:t> tenure-track</a:t>
            </a:r>
            <a:r>
              <a:rPr lang="en-US" sz="2200" b="1" dirty="0">
                <a:solidFill>
                  <a:srgbClr val="0000FF"/>
                </a:solidFill>
                <a:latin typeface="Arial" panose="020B0604020202020204" pitchFamily="34" charset="0"/>
                <a:ea typeface="Calibri" panose="020F0502020204030204" pitchFamily="34" charset="0"/>
              </a:rPr>
              <a:t>,</a:t>
            </a:r>
            <a:r>
              <a:rPr lang="en-US" sz="2200" dirty="0">
                <a:solidFill>
                  <a:srgbClr val="000000"/>
                </a:solidFill>
                <a:latin typeface="Arial" panose="020B0604020202020204" pitchFamily="34" charset="0"/>
                <a:ea typeface="Calibri" panose="020F0502020204030204" pitchFamily="34" charset="0"/>
              </a:rPr>
              <a:t> </a:t>
            </a:r>
            <a:r>
              <a:rPr lang="en-US" sz="2200" b="1" dirty="0">
                <a:solidFill>
                  <a:srgbClr val="0000FF"/>
                </a:solidFill>
                <a:latin typeface="Arial" panose="020B0604020202020204" pitchFamily="34" charset="0"/>
                <a:ea typeface="Calibri" panose="020F0502020204030204" pitchFamily="34" charset="0"/>
              </a:rPr>
              <a:t>professional track</a:t>
            </a:r>
            <a:r>
              <a:rPr lang="en-US" sz="2200" b="1" dirty="0">
                <a:solidFill>
                  <a:srgbClr val="000000"/>
                </a:solidFill>
                <a:latin typeface="Arial" panose="020B0604020202020204" pitchFamily="34" charset="0"/>
                <a:ea typeface="Calibri" panose="020F0502020204030204" pitchFamily="34" charset="0"/>
              </a:rPr>
              <a:t> </a:t>
            </a:r>
            <a:r>
              <a:rPr lang="en-US" sz="2200" dirty="0">
                <a:solidFill>
                  <a:srgbClr val="000000"/>
                </a:solidFill>
                <a:latin typeface="Arial" panose="020B0604020202020204" pitchFamily="34" charset="0"/>
                <a:ea typeface="Calibri" panose="020F0502020204030204" pitchFamily="34" charset="0"/>
              </a:rPr>
              <a:t>faculty</a:t>
            </a:r>
            <a:r>
              <a:rPr lang="en-US" sz="2200" b="1" dirty="0">
                <a:solidFill>
                  <a:srgbClr val="0000FF"/>
                </a:solidFill>
                <a:latin typeface="Arial" panose="020B0604020202020204" pitchFamily="34" charset="0"/>
                <a:ea typeface="Calibri" panose="020F0502020204030204" pitchFamily="34" charset="0"/>
              </a:rPr>
              <a:t>, and librarians with permanent status and librarians eligible for permanent status</a:t>
            </a:r>
            <a:r>
              <a:rPr lang="en-US" sz="2200" dirty="0">
                <a:solidFill>
                  <a:srgbClr val="000000"/>
                </a:solidFill>
                <a:latin typeface="Arial" panose="020B0604020202020204" pitchFamily="34" charset="0"/>
                <a:ea typeface="Calibri" panose="020F0502020204030204" pitchFamily="34" charset="0"/>
              </a:rPr>
              <a:t> </a:t>
            </a:r>
            <a:r>
              <a:rPr lang="en-US" sz="2200" b="1" dirty="0">
                <a:solidFill>
                  <a:srgbClr val="0000FF"/>
                </a:solidFill>
                <a:latin typeface="Arial" panose="020B0604020202020204" pitchFamily="34" charset="0"/>
                <a:ea typeface="Calibri" panose="020F0502020204030204" pitchFamily="34" charset="0"/>
              </a:rPr>
              <a:t>with appointments of </a:t>
            </a:r>
            <a:r>
              <a:rPr lang="en-US" sz="2200" strike="sngStrike" dirty="0">
                <a:solidFill>
                  <a:srgbClr val="FF00FF"/>
                </a:solidFill>
                <a:latin typeface="Arial" panose="020B0604020202020204" pitchFamily="34" charset="0"/>
                <a:ea typeface="Calibri" panose="020F0502020204030204" pitchFamily="34" charset="0"/>
              </a:rPr>
              <a:t>at least</a:t>
            </a:r>
            <a:r>
              <a:rPr lang="en-US" sz="2200" b="1" dirty="0">
                <a:solidFill>
                  <a:srgbClr val="FF00FF"/>
                </a:solidFill>
                <a:latin typeface="Arial" panose="020B0604020202020204" pitchFamily="34" charset="0"/>
                <a:ea typeface="Calibri" panose="020F0502020204030204" pitchFamily="34" charset="0"/>
              </a:rPr>
              <a:t> above </a:t>
            </a:r>
            <a:r>
              <a:rPr lang="en-US" sz="2200" b="1" dirty="0">
                <a:solidFill>
                  <a:srgbClr val="0000FF"/>
                </a:solidFill>
                <a:latin typeface="Arial" panose="020B0604020202020204" pitchFamily="34" charset="0"/>
                <a:ea typeface="Calibri" panose="020F0502020204030204" pitchFamily="34" charset="0"/>
              </a:rPr>
              <a:t>50% FTE</a:t>
            </a:r>
            <a:r>
              <a:rPr lang="en-US" sz="2200" dirty="0">
                <a:solidFill>
                  <a:srgbClr val="000000"/>
                </a:solidFill>
                <a:latin typeface="Arial" panose="020B0604020202020204" pitchFamily="34" charset="0"/>
                <a:ea typeface="Calibri" panose="020F0502020204030204" pitchFamily="34" charset="0"/>
              </a:rPr>
              <a:t> who request a temporary reduction to part-time status in order to prepare for a newborn child and/or to care for a child under the age of </a:t>
            </a:r>
            <a:r>
              <a:rPr lang="en-US" sz="2200" strike="sngStrike" dirty="0">
                <a:solidFill>
                  <a:srgbClr val="FF0000"/>
                </a:solidFill>
                <a:latin typeface="Arial" panose="020B0604020202020204" pitchFamily="34" charset="0"/>
                <a:ea typeface="Calibri" panose="020F0502020204030204" pitchFamily="34" charset="0"/>
              </a:rPr>
              <a:t>five</a:t>
            </a:r>
            <a:r>
              <a:rPr lang="en-US" sz="2200" dirty="0">
                <a:solidFill>
                  <a:srgbClr val="000000"/>
                </a:solidFill>
                <a:latin typeface="Arial" panose="020B0604020202020204" pitchFamily="34" charset="0"/>
                <a:ea typeface="Calibri" panose="020F0502020204030204" pitchFamily="34" charset="0"/>
              </a:rPr>
              <a:t> </a:t>
            </a:r>
            <a:r>
              <a:rPr lang="en-US" sz="2200" b="1" dirty="0">
                <a:solidFill>
                  <a:srgbClr val="0000FF"/>
                </a:solidFill>
                <a:latin typeface="Arial" panose="020B0604020202020204" pitchFamily="34" charset="0"/>
                <a:ea typeface="Calibri" panose="020F0502020204030204" pitchFamily="34" charset="0"/>
              </a:rPr>
              <a:t>six (6)</a:t>
            </a:r>
            <a:r>
              <a:rPr lang="en-US" sz="2200" dirty="0">
                <a:solidFill>
                  <a:srgbClr val="000000"/>
                </a:solidFill>
                <a:latin typeface="Arial" panose="020B0604020202020204" pitchFamily="34" charset="0"/>
                <a:ea typeface="Calibri" panose="020F0502020204030204" pitchFamily="34" charset="0"/>
              </a:rPr>
              <a:t> years, including children placed in the home as a result of adoption or foster care</a:t>
            </a:r>
            <a:r>
              <a:rPr lang="en-US" sz="2200" b="1" dirty="0">
                <a:solidFill>
                  <a:srgbClr val="0000FF"/>
                </a:solidFill>
                <a:latin typeface="Arial" panose="020B0604020202020204" pitchFamily="34" charset="0"/>
                <a:ea typeface="Calibri" panose="020F0502020204030204" pitchFamily="34" charset="0"/>
              </a:rPr>
              <a:t>, or to manage severe illness or other emergency situations related to children</a:t>
            </a:r>
            <a:r>
              <a:rPr lang="en-US" sz="2200" dirty="0">
                <a:solidFill>
                  <a:srgbClr val="000000"/>
                </a:solidFill>
                <a:latin typeface="Arial" panose="020B0604020202020204" pitchFamily="34" charset="0"/>
                <a:ea typeface="Calibri" panose="020F0502020204030204" pitchFamily="34" charset="0"/>
              </a:rPr>
              <a:t>.</a:t>
            </a:r>
            <a:endParaRPr lang="en-US" sz="2200" dirty="0">
              <a:effectLst/>
              <a:latin typeface="Times New Roman" panose="02020603050405020304" pitchFamily="18" charset="0"/>
              <a:ea typeface="Times New Roman" panose="02020603050405020304" pitchFamily="18" charset="0"/>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684371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September 7, 2016 Summary</a:t>
            </a:r>
          </a:p>
        </p:txBody>
      </p:sp>
      <p:sp>
        <p:nvSpPr>
          <p:cNvPr id="3075" name="Subtitle 2"/>
          <p:cNvSpPr>
            <a:spLocks noGrp="1"/>
          </p:cNvSpPr>
          <p:nvPr>
            <p:ph idx="1"/>
          </p:nvPr>
        </p:nvSpPr>
        <p:spPr>
          <a:xfrm>
            <a:off x="306388" y="2003425"/>
            <a:ext cx="11588750" cy="4325938"/>
          </a:xfrm>
        </p:spPr>
        <p:txBody>
          <a:bodyPr/>
          <a:lstStyle/>
          <a:p>
            <a:r>
              <a:rPr lang="en-US" sz="2400" dirty="0"/>
              <a:t>Amendment #2:</a:t>
            </a:r>
          </a:p>
          <a:p>
            <a:pPr marL="0" indent="0">
              <a:buNone/>
            </a:pPr>
            <a:r>
              <a:rPr lang="en-US" sz="2400" dirty="0" smtClean="0"/>
              <a:t>	Inclusion </a:t>
            </a:r>
            <a:r>
              <a:rPr lang="en-US" sz="2400" dirty="0"/>
              <a:t>of Librarian I faculty in the eligibility sections of both </a:t>
            </a:r>
            <a:r>
              <a:rPr lang="en-US" sz="2400" dirty="0" smtClean="0"/>
              <a:t>policies</a:t>
            </a:r>
            <a:endParaRPr lang="en-US" sz="2400" dirty="0"/>
          </a:p>
          <a:p>
            <a:r>
              <a:rPr lang="en-US" sz="2400" dirty="0"/>
              <a:t>Amendment #3:</a:t>
            </a:r>
          </a:p>
          <a:p>
            <a:pPr marL="0" indent="0">
              <a:buNone/>
            </a:pPr>
            <a:r>
              <a:rPr lang="en-US" sz="2400" dirty="0" smtClean="0"/>
              <a:t>	Administrative </a:t>
            </a:r>
            <a:r>
              <a:rPr lang="en-US" sz="2400" dirty="0"/>
              <a:t>Recommendation:</a:t>
            </a:r>
          </a:p>
          <a:p>
            <a:pPr marL="914400" lvl="2" indent="0">
              <a:buNone/>
            </a:pPr>
            <a:r>
              <a:rPr lang="en-US" sz="2400" dirty="0"/>
              <a:t>The Senate recommends that the President and the representatives of the Council of University System Faculty consider the unique issues faced by faculty parents who adopt children over the age of six, and consider whether to approach the University System of Maryland to advocate for revisions to the System policy to extend its family leave policy to include these cases. </a:t>
            </a:r>
          </a:p>
          <a:p>
            <a:pPr lvl="0"/>
            <a:r>
              <a:rPr lang="en-US" sz="2400" dirty="0"/>
              <a:t>The Senate approved the </a:t>
            </a:r>
            <a:r>
              <a:rPr lang="en-US" sz="2400" u="sng" dirty="0">
                <a:hlinkClick r:id="rId2"/>
              </a:rPr>
              <a:t>revised policies as amended</a:t>
            </a:r>
            <a:r>
              <a:rPr lang="en-US" sz="2400" dirty="0"/>
              <a:t>.</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768823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56</TotalTime>
  <Words>710</Words>
  <Application>Microsoft Office PowerPoint</Application>
  <PresentationFormat>Widescreen</PresentationFormat>
  <Paragraphs>79</Paragraphs>
  <Slides>14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Batang</vt:lpstr>
      <vt:lpstr>MS Mincho</vt:lpstr>
      <vt:lpstr>Arial</vt:lpstr>
      <vt:lpstr>Arial Black</vt:lpstr>
      <vt:lpstr>Avenir Black</vt:lpstr>
      <vt:lpstr>Calibri</vt:lpstr>
      <vt:lpstr>Calibri Light</vt:lpstr>
      <vt:lpstr>Courier New</vt:lpstr>
      <vt:lpstr>Symbol</vt:lpstr>
      <vt:lpstr>Times New Roman</vt:lpstr>
      <vt:lpstr>1_Office Theme</vt:lpstr>
      <vt:lpstr>Senate Meeting Summary</vt:lpstr>
      <vt:lpstr>September 7, 2016 Summary</vt:lpstr>
      <vt:lpstr>September 7, 2016 Summary</vt:lpstr>
      <vt:lpstr>September 7, 2016 Summary</vt:lpstr>
      <vt:lpstr>September 7, 2016 Summary</vt:lpstr>
      <vt:lpstr>September 7, 2016 Summary</vt:lpstr>
      <vt:lpstr>September 7, 2016 Summary</vt:lpstr>
      <vt:lpstr>September 7, 2016 Summary</vt:lpstr>
      <vt:lpstr>September 7, 2016 Summary</vt:lpstr>
      <vt:lpstr>September 7, 2016 Summary</vt:lpstr>
      <vt:lpstr>September 7, 2016 Summary</vt:lpstr>
      <vt:lpstr>Relevant Links</vt:lpstr>
      <vt:lpstr>Relevant Links</vt:lpstr>
      <vt:lpstr>Relevant Links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 Summary</dc:title>
  <dc:creator>Jeanette C. Gaida</dc:creator>
  <cp:lastModifiedBy>Jeanette C. Gaida</cp:lastModifiedBy>
  <cp:revision>9</cp:revision>
  <dcterms:created xsi:type="dcterms:W3CDTF">2016-09-19T13:51:26Z</dcterms:created>
  <dcterms:modified xsi:type="dcterms:W3CDTF">2016-09-19T15:32:49Z</dcterms:modified>
</cp:coreProperties>
</file>