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9"/>
  </p:notesMasterIdLst>
  <p:sldIdLst>
    <p:sldId id="321" r:id="rId16"/>
    <p:sldId id="345" r:id="rId17"/>
    <p:sldId id="347" r:id="rId18"/>
    <p:sldId id="348" r:id="rId19"/>
    <p:sldId id="349" r:id="rId20"/>
    <p:sldId id="256" r:id="rId21"/>
    <p:sldId id="350" r:id="rId22"/>
    <p:sldId id="351" r:id="rId23"/>
    <p:sldId id="341" r:id="rId24"/>
    <p:sldId id="352" r:id="rId25"/>
    <p:sldId id="342" r:id="rId26"/>
    <p:sldId id="353" r:id="rId27"/>
    <p:sldId id="339" r:id="rId28"/>
  </p:sldIdLst>
  <p:sldSz cx="12192000" cy="6858000"/>
  <p:notesSz cx="6858000" cy="9144000"/>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63" d="100"/>
          <a:sy n="63" d="100"/>
        </p:scale>
        <p:origin x="78" y="1524"/>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tags" Target="tags/tag1.xml"/><Relationship Id="rId100" Type="http://schemas.microsoft.com/office/2015/10/relationships/revisionInfo" Target="revisionInfo.xml"/><Relationship Id="rId8" Type="http://schemas.openxmlformats.org/officeDocument/2006/relationships/slideMaster" Target="slideMasters/slideMaster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127562400"/>
        <c:axId val="261540016"/>
        <c:axId val="261548208"/>
      </c:bar3DChart>
      <c:catAx>
        <c:axId val="127562400"/>
        <c:scaling>
          <c:orientation val="minMax"/>
        </c:scaling>
        <c:delete val="0"/>
        <c:axPos val="b"/>
        <c:numFmt formatCode="General" sourceLinked="1"/>
        <c:majorTickMark val="out"/>
        <c:minorTickMark val="none"/>
        <c:tickLblPos val="nextTo"/>
        <c:crossAx val="261540016"/>
        <c:crosses val="autoZero"/>
        <c:auto val="1"/>
        <c:lblAlgn val="ctr"/>
        <c:lblOffset val="100"/>
        <c:noMultiLvlLbl val="0"/>
      </c:catAx>
      <c:valAx>
        <c:axId val="261540016"/>
        <c:scaling>
          <c:orientation val="minMax"/>
        </c:scaling>
        <c:delete val="0"/>
        <c:axPos val="l"/>
        <c:majorGridlines/>
        <c:numFmt formatCode="General" sourceLinked="1"/>
        <c:majorTickMark val="out"/>
        <c:minorTickMark val="none"/>
        <c:tickLblPos val="nextTo"/>
        <c:crossAx val="127562400"/>
        <c:crosses val="autoZero"/>
        <c:crossBetween val="between"/>
      </c:valAx>
      <c:serAx>
        <c:axId val="261548208"/>
        <c:scaling>
          <c:orientation val="minMax"/>
        </c:scaling>
        <c:delete val="0"/>
        <c:axPos val="b"/>
        <c:majorTickMark val="out"/>
        <c:minorTickMark val="none"/>
        <c:tickLblPos val="nextTo"/>
        <c:crossAx val="26154001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61543376"/>
        <c:axId val="261625904"/>
        <c:axId val="261549456"/>
      </c:bar3DChart>
      <c:catAx>
        <c:axId val="261543376"/>
        <c:scaling>
          <c:orientation val="minMax"/>
        </c:scaling>
        <c:delete val="0"/>
        <c:axPos val="b"/>
        <c:numFmt formatCode="General" sourceLinked="1"/>
        <c:majorTickMark val="out"/>
        <c:minorTickMark val="none"/>
        <c:tickLblPos val="nextTo"/>
        <c:crossAx val="261625904"/>
        <c:crosses val="autoZero"/>
        <c:auto val="1"/>
        <c:lblAlgn val="ctr"/>
        <c:lblOffset val="100"/>
        <c:noMultiLvlLbl val="0"/>
      </c:catAx>
      <c:valAx>
        <c:axId val="261625904"/>
        <c:scaling>
          <c:orientation val="minMax"/>
        </c:scaling>
        <c:delete val="0"/>
        <c:axPos val="l"/>
        <c:majorGridlines/>
        <c:numFmt formatCode="General" sourceLinked="1"/>
        <c:majorTickMark val="out"/>
        <c:minorTickMark val="none"/>
        <c:tickLblPos val="nextTo"/>
        <c:crossAx val="261543376"/>
        <c:crosses val="autoZero"/>
        <c:crossBetween val="between"/>
      </c:valAx>
      <c:serAx>
        <c:axId val="261549456"/>
        <c:scaling>
          <c:orientation val="minMax"/>
        </c:scaling>
        <c:delete val="0"/>
        <c:axPos val="b"/>
        <c:majorTickMark val="out"/>
        <c:minorTickMark val="none"/>
        <c:tickLblPos val="nextTo"/>
        <c:crossAx val="261625904"/>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10/10/2018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2308180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11</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12</a:t>
            </a:fld>
            <a:endParaRPr lang="en-US"/>
          </a:p>
        </p:txBody>
      </p:sp>
    </p:spTree>
    <p:extLst>
      <p:ext uri="{BB962C8B-B14F-4D97-AF65-F5344CB8AC3E}">
        <p14:creationId xmlns:p14="http://schemas.microsoft.com/office/powerpoint/2010/main" val="777523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13</a:t>
            </a:fld>
            <a:endParaRPr lang="en-US"/>
          </a:p>
        </p:txBody>
      </p:sp>
    </p:spTree>
    <p:extLst>
      <p:ext uri="{BB962C8B-B14F-4D97-AF65-F5344CB8AC3E}">
        <p14:creationId xmlns:p14="http://schemas.microsoft.com/office/powerpoint/2010/main" val="922697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1445660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2750164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1125561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2694405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a:p>
        </p:txBody>
      </p:sp>
    </p:spTree>
    <p:extLst>
      <p:ext uri="{BB962C8B-B14F-4D97-AF65-F5344CB8AC3E}">
        <p14:creationId xmlns:p14="http://schemas.microsoft.com/office/powerpoint/2010/main" val="2638378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10</a:t>
            </a:fld>
            <a:endParaRPr lang="en-US"/>
          </a:p>
        </p:txBody>
      </p:sp>
    </p:spTree>
    <p:extLst>
      <p:ext uri="{BB962C8B-B14F-4D97-AF65-F5344CB8AC3E}">
        <p14:creationId xmlns:p14="http://schemas.microsoft.com/office/powerpoint/2010/main" val="3720551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10/10/2018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10/10/2018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10/10/2018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10/10/2018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10/10/2018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10/10/2018</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10/10/2018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vpaf.umd.edu/article/purple-line-presentations"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senate.umd.edu/system/files/resources/billDocuments/16-17-29/stage7/APAS_Crim_Bckrnd_16-17-29_Senate_Amended.pdf"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senate.umd.edu/system/files/resources/billDocuments/16-17-29/stage7/APAS_Crim_Bckrnd_16-17-29_Senate_Amended.pdf"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hyperlink" Target="https://www.senate.umd.edu/system/files/resources/MeetingMaterials/10022018/Purple_Line_FAQ.pdf" TargetMode="External"/><Relationship Id="rId3" Type="http://schemas.openxmlformats.org/officeDocument/2006/relationships/image" Target="../media/image1.png"/><Relationship Id="rId7" Type="http://schemas.openxmlformats.org/officeDocument/2006/relationships/hyperlink" Target="https://vpaf.umd.edu/article/purple-line-presentation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sph.umd.edu/event/department-kinesiology-125th-anniversary-celebration" TargetMode="External"/><Relationship Id="rId5" Type="http://schemas.openxmlformats.org/officeDocument/2006/relationships/hyperlink" Target="https://senate.umd.edu/bor-staff-awards" TargetMode="External"/><Relationship Id="rId10" Type="http://schemas.openxmlformats.org/officeDocument/2006/relationships/hyperlink" Target="https://senate.umd.edu/system/files/resources/billDocuments/16-17-29/stage7/APAS_Crim_Bckrnd_16-17-29_Senate_Amended.pdf" TargetMode="External"/><Relationship Id="rId4" Type="http://schemas.openxmlformats.org/officeDocument/2006/relationships/image" Target="../media/image2.png"/><Relationship Id="rId9" Type="http://schemas.openxmlformats.org/officeDocument/2006/relationships/hyperlink" Target="https://vpaf.umd.edu/current-projects/purple-lin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vpaf.umd.edu/article/purple-line-presentations"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October </a:t>
            </a:r>
            <a:r>
              <a:rPr lang="en-US" sz="4000" dirty="0" smtClean="0">
                <a:latin typeface="Arial" panose="020B0604020202020204" pitchFamily="34" charset="0"/>
                <a:cs typeface="Arial" panose="020B0604020202020204" pitchFamily="34" charset="0"/>
              </a:rPr>
              <a:t>2, </a:t>
            </a:r>
            <a:r>
              <a:rPr lang="en-US" sz="4000" dirty="0" smtClean="0">
                <a:latin typeface="Arial" panose="020B0604020202020204" pitchFamily="34" charset="0"/>
                <a:cs typeface="Arial" panose="020B0604020202020204" pitchFamily="34" charset="0"/>
              </a:rPr>
              <a:t>2018</a:t>
            </a:r>
            <a:endParaRPr lang="en-US" sz="40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825" dirty="0">
                <a:latin typeface="Calibri" panose="020F0502020204030204" pitchFamily="34" charset="0"/>
                <a:ea typeface="Calibri" panose="020F0502020204030204" pitchFamily="34" charset="0"/>
                <a:cs typeface="Times New Roman" panose="02020603050405020304" pitchFamily="18" charset="0"/>
              </a:endParaRP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282147"/>
          </a:xfrm>
        </p:spPr>
        <p:txBody>
          <a:bodyPr>
            <a:normAutofit/>
          </a:bodyPr>
          <a:lstStyle/>
          <a:p>
            <a:pPr marL="0" indent="0">
              <a:lnSpc>
                <a:spcPct val="110000"/>
              </a:lnSpc>
              <a:spcBef>
                <a:spcPts val="1600"/>
              </a:spcBef>
              <a:buNone/>
            </a:pPr>
            <a:r>
              <a:rPr lang="en-US" u="sng" dirty="0"/>
              <a:t>Special Order: </a:t>
            </a:r>
            <a:r>
              <a:rPr lang="en-US" i="1" u="sng" dirty="0" smtClean="0">
                <a:hlinkClick r:id="rId5"/>
              </a:rPr>
              <a:t>Purple Line Update</a:t>
            </a:r>
            <a:endParaRPr lang="en-US" i="1" u="sng" dirty="0" smtClean="0"/>
          </a:p>
          <a:p>
            <a:pPr lvl="0"/>
            <a:r>
              <a:rPr lang="en-US" dirty="0"/>
              <a:t>When asked how the Purple Line may affect labs and other similar settings on campus, </a:t>
            </a:r>
            <a:r>
              <a:rPr lang="en-US" dirty="0" err="1"/>
              <a:t>Colella</a:t>
            </a:r>
            <a:r>
              <a:rPr lang="en-US" dirty="0"/>
              <a:t> explained that the train was designed to minimize vibrations and electromagnetic interference, and that possible effects of the train will be a part of the consideration when new facilities are constructed on campus.</a:t>
            </a:r>
          </a:p>
          <a:p>
            <a:pPr lvl="0"/>
            <a:endParaRPr lang="en-US" dirty="0"/>
          </a:p>
        </p:txBody>
      </p:sp>
    </p:spTree>
    <p:extLst>
      <p:ext uri="{BB962C8B-B14F-4D97-AF65-F5344CB8AC3E}">
        <p14:creationId xmlns:p14="http://schemas.microsoft.com/office/powerpoint/2010/main" val="3730869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3" y="1956421"/>
            <a:ext cx="11702062" cy="4444394"/>
          </a:xfrm>
        </p:spPr>
        <p:txBody>
          <a:bodyPr>
            <a:normAutofit lnSpcReduction="10000"/>
          </a:bodyPr>
          <a:lstStyle/>
          <a:p>
            <a:pPr marL="0" indent="0">
              <a:buNone/>
            </a:pPr>
            <a:r>
              <a:rPr lang="en-US" u="sng" dirty="0">
                <a:hlinkClick r:id="rId5"/>
              </a:rPr>
              <a:t>Undergraduate Admissions Procedures Related to Criminal Background (Senate Document #16-17-29)</a:t>
            </a:r>
            <a:r>
              <a:rPr lang="en-US" u="sng" dirty="0"/>
              <a:t> </a:t>
            </a:r>
            <a:endParaRPr lang="en-US" u="sng" dirty="0" smtClean="0"/>
          </a:p>
          <a:p>
            <a:pPr lvl="0"/>
            <a:r>
              <a:rPr lang="en-US" dirty="0"/>
              <a:t>Thomas Cohen, Chair of the Academic Procedures &amp;</a:t>
            </a:r>
            <a:r>
              <a:rPr lang="en-US" dirty="0" smtClean="0"/>
              <a:t> </a:t>
            </a:r>
            <a:r>
              <a:rPr lang="en-US" dirty="0"/>
              <a:t>Standards (APAS) Committee, presented the committee’s final recommendations to the Senate.</a:t>
            </a:r>
          </a:p>
          <a:p>
            <a:pPr lvl="0"/>
            <a:r>
              <a:rPr lang="en-US" dirty="0"/>
              <a:t>Senators discussed the committee’s recommendations </a:t>
            </a:r>
            <a:r>
              <a:rPr lang="en-US" dirty="0" smtClean="0"/>
              <a:t>extensively, </a:t>
            </a:r>
            <a:r>
              <a:rPr lang="en-US" dirty="0"/>
              <a:t>including the balance between accessibility and safety. </a:t>
            </a:r>
          </a:p>
          <a:p>
            <a:pPr lvl="0"/>
            <a:r>
              <a:rPr lang="en-US" dirty="0"/>
              <a:t>Senators discussed whether </a:t>
            </a:r>
            <a:r>
              <a:rPr lang="en-US" dirty="0" smtClean="0"/>
              <a:t>the </a:t>
            </a:r>
            <a:r>
              <a:rPr lang="en-US" dirty="0"/>
              <a:t>presence of the questions on undergraduate applications acted as a deterrent to potential students, and considered the impact of state law on the University’s application questions</a:t>
            </a:r>
            <a:r>
              <a:rPr lang="en-US" dirty="0" smtClean="0"/>
              <a:t>.</a:t>
            </a:r>
            <a:endParaRPr lang="en-US" dirty="0"/>
          </a:p>
          <a:p>
            <a:endParaRPr lang="en-US" dirty="0"/>
          </a:p>
        </p:txBody>
      </p:sp>
    </p:spTree>
    <p:extLst>
      <p:ext uri="{BB962C8B-B14F-4D97-AF65-F5344CB8AC3E}">
        <p14:creationId xmlns:p14="http://schemas.microsoft.com/office/powerpoint/2010/main" val="4190110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3" y="1751508"/>
            <a:ext cx="11702062" cy="4875433"/>
          </a:xfrm>
        </p:spPr>
        <p:txBody>
          <a:bodyPr>
            <a:normAutofit fontScale="92500" lnSpcReduction="10000"/>
          </a:bodyPr>
          <a:lstStyle/>
          <a:p>
            <a:pPr marL="0" indent="0">
              <a:buNone/>
            </a:pPr>
            <a:r>
              <a:rPr lang="en-US" u="sng" dirty="0">
                <a:hlinkClick r:id="rId5"/>
              </a:rPr>
              <a:t>Undergraduate Admissions Procedures Related to Criminal Background (Senate Document #16-17-29)</a:t>
            </a:r>
            <a:r>
              <a:rPr lang="en-US" u="sng" dirty="0"/>
              <a:t> </a:t>
            </a:r>
            <a:endParaRPr lang="en-US" u="sng" dirty="0" smtClean="0"/>
          </a:p>
          <a:p>
            <a:pPr lvl="0"/>
            <a:r>
              <a:rPr lang="en-US" dirty="0"/>
              <a:t>Senators discussed the feasibility of conducting background checks on all admitted students, and </a:t>
            </a:r>
            <a:r>
              <a:rPr lang="en-US" dirty="0"/>
              <a:t>discussed the University’s capacity to gather data on current and former applicants</a:t>
            </a:r>
            <a:r>
              <a:rPr lang="en-US" dirty="0" smtClean="0"/>
              <a:t>.</a:t>
            </a:r>
            <a:endParaRPr lang="en-US" dirty="0"/>
          </a:p>
          <a:p>
            <a:r>
              <a:rPr lang="en-US" dirty="0"/>
              <a:t>The Senate approved one amendment for an additional recommendation that would require the Senate to revisit the issue in five years when more information and data becomes available. </a:t>
            </a:r>
          </a:p>
          <a:p>
            <a:pPr marL="0" indent="0">
              <a:buNone/>
            </a:pPr>
            <a:r>
              <a:rPr lang="en-US" b="1" dirty="0" smtClean="0">
                <a:solidFill>
                  <a:srgbClr val="0000FF"/>
                </a:solidFill>
              </a:rPr>
              <a:t>	The </a:t>
            </a:r>
            <a:r>
              <a:rPr lang="en-US" b="1" dirty="0">
                <a:solidFill>
                  <a:srgbClr val="0000FF"/>
                </a:solidFill>
              </a:rPr>
              <a:t>University Senate recommends that this issue be reconsidered </a:t>
            </a:r>
            <a:r>
              <a:rPr lang="en-US" b="1" dirty="0" smtClean="0">
                <a:solidFill>
                  <a:srgbClr val="0000FF"/>
                </a:solidFill>
              </a:rPr>
              <a:t>	in </a:t>
            </a:r>
            <a:r>
              <a:rPr lang="en-US" b="1" dirty="0">
                <a:solidFill>
                  <a:srgbClr val="0000FF"/>
                </a:solidFill>
              </a:rPr>
              <a:t>five (5) years as the national landscape around criminal justice </a:t>
            </a:r>
            <a:r>
              <a:rPr lang="en-US" b="1" dirty="0" smtClean="0">
                <a:solidFill>
                  <a:srgbClr val="0000FF"/>
                </a:solidFill>
              </a:rPr>
              <a:t>	evolves </a:t>
            </a:r>
            <a:r>
              <a:rPr lang="en-US" b="1" dirty="0">
                <a:solidFill>
                  <a:srgbClr val="0000FF"/>
                </a:solidFill>
              </a:rPr>
              <a:t>and more information and data on the questions’ effects </a:t>
            </a:r>
            <a:r>
              <a:rPr lang="en-US" b="1" dirty="0" smtClean="0">
                <a:solidFill>
                  <a:srgbClr val="0000FF"/>
                </a:solidFill>
              </a:rPr>
              <a:t>	becomes </a:t>
            </a:r>
            <a:r>
              <a:rPr lang="en-US" b="1" dirty="0">
                <a:solidFill>
                  <a:srgbClr val="0000FF"/>
                </a:solidFill>
              </a:rPr>
              <a:t>available.</a:t>
            </a:r>
            <a:endParaRPr lang="en-US" dirty="0">
              <a:solidFill>
                <a:srgbClr val="0000FF"/>
              </a:solidFill>
            </a:endParaRPr>
          </a:p>
          <a:p>
            <a:pPr lvl="0"/>
            <a:r>
              <a:rPr lang="en-US" dirty="0"/>
              <a:t>The Senate approved the recommendations as amended.</a:t>
            </a:r>
          </a:p>
          <a:p>
            <a:endParaRPr lang="en-US" dirty="0"/>
          </a:p>
        </p:txBody>
      </p:sp>
    </p:spTree>
    <p:extLst>
      <p:ext uri="{BB962C8B-B14F-4D97-AF65-F5344CB8AC3E}">
        <p14:creationId xmlns:p14="http://schemas.microsoft.com/office/powerpoint/2010/main" val="1061626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lnSpcReduction="10000"/>
          </a:bodyPr>
          <a:lstStyle/>
          <a:p>
            <a:pPr lvl="0"/>
            <a:r>
              <a:rPr lang="en-US" sz="1800" dirty="0"/>
              <a:t>Board of Regents Staff Awards Winners &amp; Nominations Process</a:t>
            </a:r>
          </a:p>
          <a:p>
            <a:pPr indent="0">
              <a:buNone/>
            </a:pPr>
            <a:r>
              <a:rPr lang="en-US" sz="1800" u="sng" dirty="0">
                <a:hlinkClick r:id="rId5"/>
              </a:rPr>
              <a:t>https://senate.umd.edu/bor-staff-awards</a:t>
            </a:r>
            <a:endParaRPr lang="en-US" sz="1800" dirty="0"/>
          </a:p>
          <a:p>
            <a:pPr lvl="0"/>
            <a:r>
              <a:rPr lang="en-US" sz="1800" dirty="0"/>
              <a:t>Department of Kinesiology 125</a:t>
            </a:r>
            <a:r>
              <a:rPr lang="en-US" sz="1800" baseline="30000" dirty="0"/>
              <a:t>th</a:t>
            </a:r>
            <a:r>
              <a:rPr lang="en-US" sz="1800" dirty="0"/>
              <a:t> Anniversary Celebration</a:t>
            </a:r>
          </a:p>
          <a:p>
            <a:pPr indent="0">
              <a:buNone/>
            </a:pPr>
            <a:r>
              <a:rPr lang="en-US" sz="1800" u="sng" dirty="0">
                <a:hlinkClick r:id="rId6"/>
              </a:rPr>
              <a:t>https://sph.umd.edu/event/department-kinesiology-125th-anniversary-celebration</a:t>
            </a:r>
            <a:endParaRPr lang="en-US" sz="1800" dirty="0"/>
          </a:p>
          <a:p>
            <a:pPr lvl="0"/>
            <a:r>
              <a:rPr lang="en-US" sz="1800" dirty="0"/>
              <a:t>Purple Line Update</a:t>
            </a:r>
          </a:p>
          <a:p>
            <a:pPr indent="0">
              <a:buNone/>
            </a:pPr>
            <a:r>
              <a:rPr lang="en-US" sz="1800" u="sng" dirty="0">
                <a:hlinkClick r:id="rId7"/>
              </a:rPr>
              <a:t>https://vpaf.umd.edu/article/purple-line-presentations</a:t>
            </a:r>
            <a:r>
              <a:rPr lang="en-US" sz="1800" dirty="0"/>
              <a:t>	</a:t>
            </a:r>
          </a:p>
          <a:p>
            <a:pPr lvl="0"/>
            <a:r>
              <a:rPr lang="en-US" sz="1800" dirty="0"/>
              <a:t>Purple Line FAQs</a:t>
            </a:r>
          </a:p>
          <a:p>
            <a:pPr indent="0">
              <a:buNone/>
            </a:pPr>
            <a:r>
              <a:rPr lang="en-US" sz="1800" u="sng" dirty="0">
                <a:hlinkClick r:id="rId8"/>
              </a:rPr>
              <a:t>https://www.senate.umd.edu/system/files/resources/MeetingMaterials/10022018/Purple_Line_FAQ.pdf</a:t>
            </a:r>
            <a:endParaRPr lang="en-US" sz="1800" dirty="0"/>
          </a:p>
          <a:p>
            <a:pPr lvl="0"/>
            <a:r>
              <a:rPr lang="en-US" sz="1800" dirty="0"/>
              <a:t>Additional Purple Line Information</a:t>
            </a:r>
          </a:p>
          <a:p>
            <a:pPr indent="0">
              <a:buNone/>
            </a:pPr>
            <a:r>
              <a:rPr lang="en-US" sz="1800" u="sng" dirty="0">
                <a:hlinkClick r:id="rId9"/>
              </a:rPr>
              <a:t>https://vpaf.umd.edu/current-projects/purple-line</a:t>
            </a:r>
            <a:endParaRPr lang="en-US" sz="1800" dirty="0"/>
          </a:p>
          <a:p>
            <a:pPr lvl="0"/>
            <a:r>
              <a:rPr lang="en-US" sz="1800" dirty="0"/>
              <a:t>Undergraduate Admissions Procedures Related to Criminal Background (Senate Document #16-17-29)</a:t>
            </a:r>
          </a:p>
          <a:p>
            <a:pPr indent="0">
              <a:buNone/>
            </a:pPr>
            <a:r>
              <a:rPr lang="en-US" sz="1800" u="sng" dirty="0" smtClean="0">
                <a:hlinkClick r:id="rId10"/>
              </a:rPr>
              <a:t>https</a:t>
            </a:r>
            <a:r>
              <a:rPr lang="en-US" sz="1800" u="sng" dirty="0">
                <a:hlinkClick r:id="rId10"/>
              </a:rPr>
              <a:t>://senate.umd.edu/system/files/resources/billDocuments/16-17-29/stage7/APAS_Crim_Bckrnd_16-17-29_Senate_Amended.pdf</a:t>
            </a:r>
            <a:endParaRPr lang="en-US" sz="1800" dirty="0"/>
          </a:p>
          <a:p>
            <a:pPr marL="239713" indent="0">
              <a:lnSpc>
                <a:spcPct val="120000"/>
              </a:lnSpc>
              <a:spcBef>
                <a:spcPts val="0"/>
              </a:spcBef>
              <a:buNone/>
            </a:pPr>
            <a:endParaRPr lang="en-US" sz="1800" u="sng" dirty="0"/>
          </a:p>
        </p:txBody>
      </p:sp>
    </p:spTree>
    <p:extLst>
      <p:ext uri="{BB962C8B-B14F-4D97-AF65-F5344CB8AC3E}">
        <p14:creationId xmlns:p14="http://schemas.microsoft.com/office/powerpoint/2010/main" val="1639767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8</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a:t>Presidential Briefing</a:t>
            </a:r>
            <a:endParaRPr lang="en-US" dirty="0"/>
          </a:p>
          <a:p>
            <a:pPr lvl="0">
              <a:lnSpc>
                <a:spcPct val="110000"/>
              </a:lnSpc>
            </a:pPr>
            <a:r>
              <a:rPr lang="en-US" dirty="0"/>
              <a:t>President </a:t>
            </a:r>
            <a:r>
              <a:rPr lang="en-US" dirty="0" err="1"/>
              <a:t>Loh</a:t>
            </a:r>
            <a:r>
              <a:rPr lang="en-US" dirty="0"/>
              <a:t> </a:t>
            </a:r>
            <a:r>
              <a:rPr lang="en-US" dirty="0" smtClean="0"/>
              <a:t>reflected on his first eight years at the University of Maryland (UMD), </a:t>
            </a:r>
            <a:r>
              <a:rPr lang="en-US" dirty="0"/>
              <a:t>praising shared governance in American higher education as a unique form of academic democracy.</a:t>
            </a:r>
          </a:p>
          <a:p>
            <a:pPr>
              <a:lnSpc>
                <a:spcPct val="110000"/>
              </a:lnSpc>
            </a:pPr>
            <a:r>
              <a:rPr lang="en-US" dirty="0"/>
              <a:t>He announced that $975 million had been raised thus far in the </a:t>
            </a:r>
            <a:r>
              <a:rPr lang="en-US" i="1" dirty="0"/>
              <a:t>Fearless Ideas: The Campaign for Maryland</a:t>
            </a:r>
            <a:r>
              <a:rPr lang="en-US" dirty="0"/>
              <a:t> capital campaign, fulfilling nearly 2/3 of the campaign’s $1.5 billion goal</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1968926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a:t>Presidential Briefing</a:t>
            </a:r>
            <a:endParaRPr lang="en-US" dirty="0"/>
          </a:p>
          <a:p>
            <a:pPr lvl="0">
              <a:lnSpc>
                <a:spcPct val="110000"/>
              </a:lnSpc>
            </a:pPr>
            <a:r>
              <a:rPr lang="en-US" dirty="0" smtClean="0"/>
              <a:t>President </a:t>
            </a:r>
            <a:r>
              <a:rPr lang="en-US" dirty="0" err="1" smtClean="0"/>
              <a:t>Loh</a:t>
            </a:r>
            <a:r>
              <a:rPr lang="en-US" dirty="0" smtClean="0"/>
              <a:t> </a:t>
            </a:r>
            <a:r>
              <a:rPr lang="en-US" dirty="0"/>
              <a:t>noted that the position of Chief Diversity Officer is being elevated to the Vice Presidential level, and that Lucy </a:t>
            </a:r>
            <a:r>
              <a:rPr lang="en-US" dirty="0" err="1"/>
              <a:t>Dalglish</a:t>
            </a:r>
            <a:r>
              <a:rPr lang="en-US" dirty="0"/>
              <a:t> and Warren Kelley, co-chairs of </a:t>
            </a:r>
            <a:r>
              <a:rPr lang="en-US" dirty="0" smtClean="0"/>
              <a:t>the Joint </a:t>
            </a:r>
            <a:r>
              <a:rPr lang="en-US" dirty="0"/>
              <a:t>President/Senate Inclusion &amp; Respect Task Force, are also co-chairing the search committee to fill the position. The administration is also seeking to fill the position of Title IX Director. The office is currently being co-directed by Andrea Goodwin and Steve </a:t>
            </a:r>
            <a:r>
              <a:rPr lang="en-US" dirty="0" err="1"/>
              <a:t>Petkas</a:t>
            </a:r>
            <a:r>
              <a:rPr lang="en-US" dirty="0"/>
              <a:t> until a permanent director is identified.</a:t>
            </a:r>
            <a:br>
              <a:rPr lang="en-US" dirty="0"/>
            </a:br>
            <a:endParaRPr lang="en-US" dirty="0"/>
          </a:p>
        </p:txBody>
      </p:sp>
    </p:spTree>
    <p:extLst>
      <p:ext uri="{BB962C8B-B14F-4D97-AF65-F5344CB8AC3E}">
        <p14:creationId xmlns:p14="http://schemas.microsoft.com/office/powerpoint/2010/main" val="3034054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a:t>Presidential Briefing</a:t>
            </a:r>
            <a:endParaRPr lang="en-US" dirty="0"/>
          </a:p>
          <a:p>
            <a:pPr>
              <a:lnSpc>
                <a:spcPct val="110000"/>
              </a:lnSpc>
            </a:pPr>
            <a:r>
              <a:rPr lang="en-US" dirty="0" smtClean="0"/>
              <a:t>He commented </a:t>
            </a:r>
            <a:r>
              <a:rPr lang="en-US" dirty="0"/>
              <a:t>on the investigation performed by Walters Inc. on the death of UMD football player Jordan McNair. He noted that Walters Inc. began making recommendations on changes to Athletics protocols before the report was finalized and that the U</a:t>
            </a:r>
            <a:r>
              <a:rPr lang="en-US" dirty="0" smtClean="0"/>
              <a:t>niversity </a:t>
            </a:r>
            <a:r>
              <a:rPr lang="en-US" dirty="0"/>
              <a:t>began implementing those recommendations as quickly as possible. He was unable to comment on the impending report on the culture of the football program, as the review has not yet been completed. </a:t>
            </a:r>
            <a:br>
              <a:rPr lang="en-US" dirty="0"/>
            </a:br>
            <a:endParaRPr lang="en-US" dirty="0"/>
          </a:p>
        </p:txBody>
      </p:sp>
    </p:spTree>
    <p:extLst>
      <p:ext uri="{BB962C8B-B14F-4D97-AF65-F5344CB8AC3E}">
        <p14:creationId xmlns:p14="http://schemas.microsoft.com/office/powerpoint/2010/main" val="585027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724598"/>
          </a:xfrm>
        </p:spPr>
        <p:txBody>
          <a:bodyPr>
            <a:normAutofit fontScale="92500" lnSpcReduction="10000"/>
          </a:bodyPr>
          <a:lstStyle/>
          <a:p>
            <a:pPr marL="0" indent="0">
              <a:buNone/>
            </a:pPr>
            <a:r>
              <a:rPr lang="en-US" u="sng" dirty="0"/>
              <a:t>Presidential Briefing</a:t>
            </a:r>
            <a:endParaRPr lang="en-US" dirty="0"/>
          </a:p>
          <a:p>
            <a:pPr>
              <a:lnSpc>
                <a:spcPct val="110000"/>
              </a:lnSpc>
            </a:pPr>
            <a:r>
              <a:rPr lang="en-US" dirty="0"/>
              <a:t>During Q&amp;A, Senators inquired about Maryland Today and its potential to create competition for the Diamondback. President </a:t>
            </a:r>
            <a:r>
              <a:rPr lang="en-US" dirty="0" err="1"/>
              <a:t>Loh</a:t>
            </a:r>
            <a:r>
              <a:rPr lang="en-US" dirty="0"/>
              <a:t> noted that most major universities have an internal communications outlet like Maryland Today, and that different news outlets on campus should be able to report on similar stories without too much overlap.</a:t>
            </a:r>
          </a:p>
          <a:p>
            <a:pPr>
              <a:lnSpc>
                <a:spcPct val="110000"/>
              </a:lnSpc>
            </a:pPr>
            <a:r>
              <a:rPr lang="en-US" dirty="0"/>
              <a:t>When asked how UMD administrators were unaware of a possibly toxic culture in the football program, President </a:t>
            </a:r>
            <a:r>
              <a:rPr lang="en-US" dirty="0" err="1"/>
              <a:t>Loh</a:t>
            </a:r>
            <a:r>
              <a:rPr lang="en-US" dirty="0"/>
              <a:t> stated that he formed a commission to investigate the allegations as soon as he was aware of them, and that the </a:t>
            </a:r>
            <a:r>
              <a:rPr lang="en-US" dirty="0" smtClean="0"/>
              <a:t>University </a:t>
            </a:r>
            <a:r>
              <a:rPr lang="en-US" dirty="0"/>
              <a:t>is seeking the truth before taking action.</a:t>
            </a:r>
            <a:br>
              <a:rPr lang="en-US" dirty="0"/>
            </a:br>
            <a:endParaRPr lang="en-US" dirty="0"/>
          </a:p>
        </p:txBody>
      </p:sp>
    </p:spTree>
    <p:extLst>
      <p:ext uri="{BB962C8B-B14F-4D97-AF65-F5344CB8AC3E}">
        <p14:creationId xmlns:p14="http://schemas.microsoft.com/office/powerpoint/2010/main" val="1999828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lnSpc>
                <a:spcPct val="110000"/>
              </a:lnSpc>
              <a:spcBef>
                <a:spcPts val="1600"/>
              </a:spcBef>
              <a:buNone/>
            </a:pPr>
            <a:r>
              <a:rPr lang="en-US" u="sng" dirty="0"/>
              <a:t>Senate Chair’s Report</a:t>
            </a:r>
            <a:endParaRPr lang="en-US" dirty="0"/>
          </a:p>
          <a:p>
            <a:pPr lvl="0"/>
            <a:r>
              <a:rPr lang="en-US" dirty="0"/>
              <a:t>Chair Walsh announced the winners of last year’s Board of Regents’ Staff Awards, and notified Senators that nominations for this year’s awards are </a:t>
            </a:r>
            <a:r>
              <a:rPr lang="en-US" dirty="0" smtClean="0"/>
              <a:t>open. The deadline </a:t>
            </a:r>
            <a:r>
              <a:rPr lang="en-US" dirty="0"/>
              <a:t>for submitting nominations i</a:t>
            </a:r>
            <a:r>
              <a:rPr lang="en-US" dirty="0" smtClean="0"/>
              <a:t>s </a:t>
            </a:r>
            <a:r>
              <a:rPr lang="en-US" dirty="0"/>
              <a:t>November 16, 2018. </a:t>
            </a:r>
          </a:p>
          <a:p>
            <a:pPr lvl="0"/>
            <a:r>
              <a:rPr lang="en-US" dirty="0"/>
              <a:t>Walsh reminded outgoing Senators that the Nominations Committee is seeking volunteers for this year and noted that the Senate will vote on the Nominations Committee slate at its December meeting</a:t>
            </a:r>
            <a:r>
              <a:rPr lang="en-US" dirty="0" smtClean="0"/>
              <a:t>.</a:t>
            </a:r>
          </a:p>
        </p:txBody>
      </p:sp>
    </p:spTree>
    <p:extLst>
      <p:ext uri="{BB962C8B-B14F-4D97-AF65-F5344CB8AC3E}">
        <p14:creationId xmlns:p14="http://schemas.microsoft.com/office/powerpoint/2010/main" val="3422276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lnSpc>
                <a:spcPct val="110000"/>
              </a:lnSpc>
              <a:spcBef>
                <a:spcPts val="1600"/>
              </a:spcBef>
              <a:buNone/>
            </a:pPr>
            <a:r>
              <a:rPr lang="en-US" u="sng" dirty="0"/>
              <a:t>Senate Chair’s Report</a:t>
            </a:r>
            <a:endParaRPr lang="en-US" dirty="0"/>
          </a:p>
          <a:p>
            <a:pPr lvl="0"/>
            <a:r>
              <a:rPr lang="en-US" dirty="0"/>
              <a:t>Walsh noted that the Senate Executive Committee (SEC) had been charged with “reviewing the outcomes of the Board of Regents investigations of the Athletics Department and providing recommendations to the Senate and to President </a:t>
            </a:r>
            <a:r>
              <a:rPr lang="en-US" dirty="0" err="1"/>
              <a:t>Loh</a:t>
            </a:r>
            <a:r>
              <a:rPr lang="en-US" dirty="0"/>
              <a:t> as appropriate.” He stated that a subcommittee of the SEC, led by Pam </a:t>
            </a:r>
            <a:r>
              <a:rPr lang="en-US" dirty="0" err="1"/>
              <a:t>Lanford</a:t>
            </a:r>
            <a:r>
              <a:rPr lang="en-US" dirty="0"/>
              <a:t>, is being formed to perform the review and make suggestions to the full SEC. </a:t>
            </a:r>
          </a:p>
        </p:txBody>
      </p:sp>
    </p:spTree>
    <p:extLst>
      <p:ext uri="{BB962C8B-B14F-4D97-AF65-F5344CB8AC3E}">
        <p14:creationId xmlns:p14="http://schemas.microsoft.com/office/powerpoint/2010/main" val="4018832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lnSpc>
                <a:spcPct val="110000"/>
              </a:lnSpc>
              <a:spcBef>
                <a:spcPts val="1600"/>
              </a:spcBef>
              <a:buNone/>
            </a:pPr>
            <a:r>
              <a:rPr lang="en-US" u="sng" dirty="0"/>
              <a:t>Senate Chair’s Report</a:t>
            </a:r>
            <a:endParaRPr lang="en-US" dirty="0"/>
          </a:p>
          <a:p>
            <a:pPr lvl="0"/>
            <a:r>
              <a:rPr lang="en-US" dirty="0"/>
              <a:t>Walsh announced that the Department of Kinesiology is celebrating its 125</a:t>
            </a:r>
            <a:r>
              <a:rPr lang="en-US" baseline="30000" dirty="0"/>
              <a:t>th</a:t>
            </a:r>
            <a:r>
              <a:rPr lang="en-US" dirty="0"/>
              <a:t> anniversary at Homecoming this year, and congratulated the members of the department for their </a:t>
            </a:r>
            <a:r>
              <a:rPr lang="en-US" dirty="0" smtClean="0"/>
              <a:t>accomplishments.</a:t>
            </a:r>
            <a:endParaRPr lang="en-US" dirty="0"/>
          </a:p>
          <a:p>
            <a:pPr lvl="0"/>
            <a:r>
              <a:rPr lang="en-US" dirty="0"/>
              <a:t>Walsh reminded Senators that the next meeting will be held on November 7</a:t>
            </a:r>
            <a:r>
              <a:rPr lang="en-US" baseline="30000" dirty="0"/>
              <a:t>th</a:t>
            </a:r>
            <a:r>
              <a:rPr lang="en-US" dirty="0"/>
              <a:t> in the Colony Ballroom and that President </a:t>
            </a:r>
            <a:r>
              <a:rPr lang="en-US" dirty="0" err="1"/>
              <a:t>Loh</a:t>
            </a:r>
            <a:r>
              <a:rPr lang="en-US" dirty="0"/>
              <a:t> will be delivering his annual State of the Campus Address.</a:t>
            </a:r>
          </a:p>
        </p:txBody>
      </p:sp>
    </p:spTree>
    <p:extLst>
      <p:ext uri="{BB962C8B-B14F-4D97-AF65-F5344CB8AC3E}">
        <p14:creationId xmlns:p14="http://schemas.microsoft.com/office/powerpoint/2010/main" val="2105783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282147"/>
          </a:xfrm>
        </p:spPr>
        <p:txBody>
          <a:bodyPr>
            <a:normAutofit/>
          </a:bodyPr>
          <a:lstStyle/>
          <a:p>
            <a:pPr marL="0" indent="0">
              <a:lnSpc>
                <a:spcPct val="110000"/>
              </a:lnSpc>
              <a:spcBef>
                <a:spcPts val="1600"/>
              </a:spcBef>
              <a:buNone/>
            </a:pPr>
            <a:r>
              <a:rPr lang="en-US" u="sng" dirty="0"/>
              <a:t>Special Order: </a:t>
            </a:r>
            <a:r>
              <a:rPr lang="en-US" i="1" u="sng" dirty="0" smtClean="0">
                <a:hlinkClick r:id="rId5"/>
              </a:rPr>
              <a:t>Purple Line Update</a:t>
            </a:r>
            <a:endParaRPr lang="en-US" i="1" u="sng" dirty="0" smtClean="0"/>
          </a:p>
          <a:p>
            <a:pPr lvl="0"/>
            <a:r>
              <a:rPr lang="en-US" dirty="0"/>
              <a:t>Carlo </a:t>
            </a:r>
            <a:r>
              <a:rPr lang="en-US" dirty="0" err="1"/>
              <a:t>Colella</a:t>
            </a:r>
            <a:r>
              <a:rPr lang="en-US" dirty="0"/>
              <a:t>, Vice President for Administration &amp; Finance, provided an update on the construction of the Purple Line light rail system.</a:t>
            </a:r>
          </a:p>
          <a:p>
            <a:pPr lvl="0"/>
            <a:r>
              <a:rPr lang="en-US" dirty="0"/>
              <a:t>He presented the Purple Line route on campus and explained the need to relocate the ‘M’ to an area away from traffic. This will provide safer conditions for students to interact with the landmark</a:t>
            </a:r>
            <a:r>
              <a:rPr lang="en-US" dirty="0" smtClean="0"/>
              <a:t>.</a:t>
            </a:r>
          </a:p>
          <a:p>
            <a:r>
              <a:rPr lang="en-US" dirty="0"/>
              <a:t>He noted that students, staff, and faculty would be able to ride the Purple Line fare-free between the five stops on campus.</a:t>
            </a:r>
          </a:p>
          <a:p>
            <a:pPr lvl="0"/>
            <a:endParaRPr lang="en-US" dirty="0"/>
          </a:p>
        </p:txBody>
      </p:sp>
    </p:spTree>
    <p:extLst>
      <p:ext uri="{BB962C8B-B14F-4D97-AF65-F5344CB8AC3E}">
        <p14:creationId xmlns:p14="http://schemas.microsoft.com/office/powerpoint/2010/main" val="25096701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512</TotalTime>
  <Words>1000</Words>
  <Application>Microsoft Office PowerPoint</Application>
  <PresentationFormat>Widescreen</PresentationFormat>
  <Paragraphs>148</Paragraphs>
  <Slides>13</Slides>
  <Notes>12</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13</vt:i4>
      </vt:variant>
    </vt:vector>
  </HeadingPairs>
  <TitlesOfParts>
    <vt:vector size="33" baseType="lpstr">
      <vt:lpstr>MS PGothic</vt:lpstr>
      <vt:lpstr>MS PGothic</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Summary</vt:lpstr>
      <vt:lpstr>Summary</vt:lpstr>
      <vt:lpstr>Summary</vt:lpstr>
      <vt:lpstr>Summary</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Sarah Feeney</cp:lastModifiedBy>
  <cp:revision>74</cp:revision>
  <dcterms:created xsi:type="dcterms:W3CDTF">2017-09-04T22:41:22Z</dcterms:created>
  <dcterms:modified xsi:type="dcterms:W3CDTF">2018-10-10T15:58:36Z</dcterms:modified>
</cp:coreProperties>
</file>