
<file path=[Content_Types].xml><?xml version="1.0" encoding="utf-8"?>
<Types xmlns="http://schemas.openxmlformats.org/package/2006/content-types">
  <Default Extension="xml" ContentType="application/xml"/>
  <Default Extension="jpeg" ContentType="image/jpeg"/>
  <Default Extension="xlsx" ContentType="application/vnd.openxmlformats-officedocument.spreadsheetml.sheet"/>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theme/theme3.xml" ContentType="application/vnd.openxmlformats-officedocument.theme+xml"/>
  <Override PartName="/ppt/slideLayouts/slideLayout15.xml" ContentType="application/vnd.openxmlformats-officedocument.presentationml.slideLayout+xml"/>
  <Override PartName="/ppt/theme/theme4.xml" ContentType="application/vnd.openxmlformats-officedocument.theme+xml"/>
  <Override PartName="/ppt/slideLayouts/slideLayout16.xml" ContentType="application/vnd.openxmlformats-officedocument.presentationml.slideLayout+xml"/>
  <Override PartName="/ppt/theme/theme5.xml" ContentType="application/vnd.openxmlformats-officedocument.theme+xml"/>
  <Override PartName="/ppt/slideLayouts/slideLayout17.xml" ContentType="application/vnd.openxmlformats-officedocument.presentationml.slideLayout+xml"/>
  <Override PartName="/ppt/theme/theme6.xml" ContentType="application/vnd.openxmlformats-officedocument.theme+xml"/>
  <Override PartName="/ppt/slideLayouts/slideLayout18.xml" ContentType="application/vnd.openxmlformats-officedocument.presentationml.slideLayout+xml"/>
  <Override PartName="/ppt/theme/theme7.xml" ContentType="application/vnd.openxmlformats-officedocument.theme+xml"/>
  <Override PartName="/ppt/slideLayouts/slideLayout19.xml" ContentType="application/vnd.openxmlformats-officedocument.presentationml.slideLayout+xml"/>
  <Override PartName="/ppt/theme/theme8.xml" ContentType="application/vnd.openxmlformats-officedocument.theme+xml"/>
  <Override PartName="/ppt/slideLayouts/slideLayout20.xml" ContentType="application/vnd.openxmlformats-officedocument.presentationml.slideLayout+xml"/>
  <Override PartName="/ppt/theme/theme9.xml" ContentType="application/vnd.openxmlformats-officedocument.theme+xml"/>
  <Override PartName="/ppt/slideLayouts/slideLayout21.xml" ContentType="application/vnd.openxmlformats-officedocument.presentationml.slideLayout+xml"/>
  <Override PartName="/ppt/theme/theme10.xml" ContentType="application/vnd.openxmlformats-officedocument.theme+xml"/>
  <Override PartName="/ppt/slideLayouts/slideLayout22.xml" ContentType="application/vnd.openxmlformats-officedocument.presentationml.slideLayout+xml"/>
  <Override PartName="/ppt/theme/theme11.xml" ContentType="application/vnd.openxmlformats-officedocument.theme+xml"/>
  <Override PartName="/ppt/slideLayouts/slideLayout23.xml" ContentType="application/vnd.openxmlformats-officedocument.presentationml.slideLayout+xml"/>
  <Override PartName="/ppt/theme/theme12.xml" ContentType="application/vnd.openxmlformats-officedocument.theme+xml"/>
  <Override PartName="/ppt/slideLayouts/slideLayout24.xml" ContentType="application/vnd.openxmlformats-officedocument.presentationml.slideLayout+xml"/>
  <Override PartName="/ppt/theme/theme13.xml" ContentType="application/vnd.openxmlformats-officedocument.theme+xml"/>
  <Override PartName="/ppt/slideLayouts/slideLayout25.xml" ContentType="application/vnd.openxmlformats-officedocument.presentationml.slideLayout+xml"/>
  <Override PartName="/ppt/theme/theme14.xml" ContentType="application/vnd.openxmlformats-officedocument.theme+xml"/>
  <Override PartName="/ppt/slideLayouts/slideLayout26.xml" ContentType="application/vnd.openxmlformats-officedocument.presentationml.slideLayout+xml"/>
  <Override PartName="/ppt/theme/theme15.xml" ContentType="application/vnd.openxmlformats-officedocument.theme+xml"/>
  <Override PartName="/ppt/theme/theme1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8" r:id="rId1"/>
    <p:sldMasterId id="2147483702" r:id="rId2"/>
    <p:sldMasterId id="2147483704" r:id="rId3"/>
    <p:sldMasterId id="2147483706" r:id="rId4"/>
    <p:sldMasterId id="2147483708" r:id="rId5"/>
    <p:sldMasterId id="2147483710" r:id="rId6"/>
    <p:sldMasterId id="2147483712" r:id="rId7"/>
    <p:sldMasterId id="2147483714" r:id="rId8"/>
    <p:sldMasterId id="2147483717" r:id="rId9"/>
    <p:sldMasterId id="2147483719" r:id="rId10"/>
    <p:sldMasterId id="2147483721" r:id="rId11"/>
    <p:sldMasterId id="2147483723" r:id="rId12"/>
    <p:sldMasterId id="2147483725" r:id="rId13"/>
    <p:sldMasterId id="2147483727" r:id="rId14"/>
    <p:sldMasterId id="2147483729" r:id="rId15"/>
  </p:sldMasterIdLst>
  <p:notesMasterIdLst>
    <p:notesMasterId r:id="rId26"/>
  </p:notesMasterIdLst>
  <p:sldIdLst>
    <p:sldId id="321" r:id="rId16"/>
    <p:sldId id="256" r:id="rId17"/>
    <p:sldId id="332" r:id="rId18"/>
    <p:sldId id="333" r:id="rId19"/>
    <p:sldId id="334" r:id="rId20"/>
    <p:sldId id="335" r:id="rId21"/>
    <p:sldId id="336" r:id="rId22"/>
    <p:sldId id="337" r:id="rId23"/>
    <p:sldId id="339" r:id="rId24"/>
    <p:sldId id="340" r:id="rId25"/>
  </p:sldIdLst>
  <p:sldSz cx="12192000" cy="6858000"/>
  <p:notesSz cx="6858000" cy="9144000"/>
  <p:custDataLst>
    <p:tags r:id="rId27"/>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E4C537"/>
    <a:srgbClr val="B20E1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616" autoAdjust="0"/>
    <p:restoredTop sz="94660"/>
  </p:normalViewPr>
  <p:slideViewPr>
    <p:cSldViewPr snapToGrid="0">
      <p:cViewPr varScale="1">
        <p:scale>
          <a:sx n="90" d="100"/>
          <a:sy n="90" d="100"/>
        </p:scale>
        <p:origin x="800" y="192"/>
      </p:cViewPr>
      <p:guideLst>
        <p:guide orient="horz" pos="2160"/>
        <p:guide pos="3840"/>
      </p:guideLst>
    </p:cSldViewPr>
  </p:slideViewPr>
  <p:notesTextViewPr>
    <p:cViewPr>
      <p:scale>
        <a:sx n="1" d="1"/>
        <a:sy n="1" d="1"/>
      </p:scale>
      <p:origin x="0" y="0"/>
    </p:cViewPr>
  </p:notesTextViewPr>
  <p:sorterViewPr>
    <p:cViewPr>
      <p:scale>
        <a:sx n="100" d="100"/>
        <a:sy n="100" d="100"/>
      </p:scale>
      <p:origin x="0" y="-969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Master" Target="slideMasters/slideMaster9.xml"/><Relationship Id="rId20" Type="http://schemas.openxmlformats.org/officeDocument/2006/relationships/slide" Target="slides/slide5.xml"/><Relationship Id="rId21" Type="http://schemas.openxmlformats.org/officeDocument/2006/relationships/slide" Target="slides/slide6.xml"/><Relationship Id="rId22" Type="http://schemas.openxmlformats.org/officeDocument/2006/relationships/slide" Target="slides/slide7.xml"/><Relationship Id="rId23" Type="http://schemas.openxmlformats.org/officeDocument/2006/relationships/slide" Target="slides/slide8.xml"/><Relationship Id="rId24" Type="http://schemas.openxmlformats.org/officeDocument/2006/relationships/slide" Target="slides/slide9.xml"/><Relationship Id="rId25" Type="http://schemas.openxmlformats.org/officeDocument/2006/relationships/slide" Target="slides/slide10.xml"/><Relationship Id="rId26" Type="http://schemas.openxmlformats.org/officeDocument/2006/relationships/notesMaster" Target="notesMasters/notesMaster1.xml"/><Relationship Id="rId27" Type="http://schemas.openxmlformats.org/officeDocument/2006/relationships/tags" Target="tags/tag1.xml"/><Relationship Id="rId28" Type="http://schemas.openxmlformats.org/officeDocument/2006/relationships/presProps" Target="presProps.xml"/><Relationship Id="rId29" Type="http://schemas.openxmlformats.org/officeDocument/2006/relationships/viewProps" Target="viewProps.xml"/><Relationship Id="rId100" Type="http://schemas.microsoft.com/office/2015/10/relationships/revisionInfo" Target="revisionInfo.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Master" Target="slideMasters/slideMaster10.xml"/><Relationship Id="rId11" Type="http://schemas.openxmlformats.org/officeDocument/2006/relationships/slideMaster" Target="slideMasters/slideMaster11.xml"/><Relationship Id="rId12" Type="http://schemas.openxmlformats.org/officeDocument/2006/relationships/slideMaster" Target="slideMasters/slideMaster12.xml"/><Relationship Id="rId13" Type="http://schemas.openxmlformats.org/officeDocument/2006/relationships/slideMaster" Target="slideMasters/slideMaster13.xml"/><Relationship Id="rId14" Type="http://schemas.openxmlformats.org/officeDocument/2006/relationships/slideMaster" Target="slideMasters/slideMaster14.xml"/><Relationship Id="rId15" Type="http://schemas.openxmlformats.org/officeDocument/2006/relationships/slideMaster" Target="slideMasters/slideMaster15.xml"/><Relationship Id="rId16" Type="http://schemas.openxmlformats.org/officeDocument/2006/relationships/slide" Target="slides/slide1.xml"/><Relationship Id="rId17" Type="http://schemas.openxmlformats.org/officeDocument/2006/relationships/slide" Target="slides/slide2.xml"/><Relationship Id="rId18" Type="http://schemas.openxmlformats.org/officeDocument/2006/relationships/slide" Target="slides/slide3.xml"/><Relationship Id="rId19" Type="http://schemas.openxmlformats.org/officeDocument/2006/relationships/slide" Target="slides/slide4.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Master" Target="slideMasters/slideMaster4.xml"/><Relationship Id="rId5" Type="http://schemas.openxmlformats.org/officeDocument/2006/relationships/slideMaster" Target="slideMasters/slideMaster5.xml"/><Relationship Id="rId6" Type="http://schemas.openxmlformats.org/officeDocument/2006/relationships/slideMaster" Target="slideMasters/slideMaster6.xml"/><Relationship Id="rId7" Type="http://schemas.openxmlformats.org/officeDocument/2006/relationships/slideMaster" Target="slideMasters/slideMaster7.xml"/><Relationship Id="rId8" Type="http://schemas.openxmlformats.org/officeDocument/2006/relationships/slideMaster" Target="slideMasters/slideMaster8.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0"/>
    </c:view3D>
    <c:floor>
      <c:thickness val="0"/>
    </c:floor>
    <c:sideWall>
      <c:thickness val="0"/>
    </c:sideWall>
    <c:backWall>
      <c:thickness val="0"/>
    </c:backWall>
    <c:plotArea>
      <c:layout/>
      <c:bar3DChart>
        <c:barDir val="col"/>
        <c:grouping val="standard"/>
        <c:varyColors val="0"/>
        <c:ser>
          <c:idx val="0"/>
          <c:order val="0"/>
          <c:tx>
            <c:strRef>
              <c:f>Sheet1!$B$1</c:f>
              <c:strCache>
                <c:ptCount val="1"/>
                <c:pt idx="0">
                  <c:v>Series 1</c:v>
                </c:pt>
              </c:strCache>
            </c:strRef>
          </c:tx>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xmlns:c16r2="http://schemas.microsoft.com/office/drawing/2015/06/chart">
            <c:ext xmlns:c16="http://schemas.microsoft.com/office/drawing/2014/chart" uri="{C3380CC4-5D6E-409C-BE32-E72D297353CC}">
              <c16:uniqueId val="{00000000-E00A-44BA-A2CE-9DFAFE6A14CF}"/>
            </c:ext>
          </c:extLst>
        </c:ser>
        <c:ser>
          <c:idx val="1"/>
          <c:order val="1"/>
          <c:tx>
            <c:strRef>
              <c:f>Sheet1!$C$1</c:f>
              <c:strCache>
                <c:ptCount val="1"/>
                <c:pt idx="0">
                  <c:v>Series 2</c:v>
                </c:pt>
              </c:strCache>
            </c:strRef>
          </c:tx>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c:v>
                </c:pt>
                <c:pt idx="2">
                  <c:v>1.8</c:v>
                </c:pt>
                <c:pt idx="3">
                  <c:v>2.8</c:v>
                </c:pt>
              </c:numCache>
            </c:numRef>
          </c:val>
          <c:extLst xmlns:c16r2="http://schemas.microsoft.com/office/drawing/2015/06/chart">
            <c:ext xmlns:c16="http://schemas.microsoft.com/office/drawing/2014/chart" uri="{C3380CC4-5D6E-409C-BE32-E72D297353CC}">
              <c16:uniqueId val="{00000001-E00A-44BA-A2CE-9DFAFE6A14CF}"/>
            </c:ext>
          </c:extLst>
        </c:ser>
        <c:ser>
          <c:idx val="2"/>
          <c:order val="2"/>
          <c:tx>
            <c:strRef>
              <c:f>Sheet1!$D$1</c:f>
              <c:strCache>
                <c:ptCount val="1"/>
                <c:pt idx="0">
                  <c:v>Series 3</c:v>
                </c:pt>
              </c:strCache>
            </c:strRef>
          </c:tx>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2.0</c:v>
                </c:pt>
                <c:pt idx="1">
                  <c:v>2.0</c:v>
                </c:pt>
                <c:pt idx="2">
                  <c:v>3.0</c:v>
                </c:pt>
                <c:pt idx="3">
                  <c:v>5.0</c:v>
                </c:pt>
              </c:numCache>
            </c:numRef>
          </c:val>
          <c:extLst xmlns:c16r2="http://schemas.microsoft.com/office/drawing/2015/06/chart">
            <c:ext xmlns:c16="http://schemas.microsoft.com/office/drawing/2014/chart" uri="{C3380CC4-5D6E-409C-BE32-E72D297353CC}">
              <c16:uniqueId val="{00000002-E00A-44BA-A2CE-9DFAFE6A14CF}"/>
            </c:ext>
          </c:extLst>
        </c:ser>
        <c:dLbls>
          <c:showLegendKey val="0"/>
          <c:showVal val="0"/>
          <c:showCatName val="0"/>
          <c:showSerName val="0"/>
          <c:showPercent val="0"/>
          <c:showBubbleSize val="0"/>
        </c:dLbls>
        <c:gapWidth val="150"/>
        <c:shape val="box"/>
        <c:axId val="245007936"/>
        <c:axId val="245131040"/>
        <c:axId val="282326448"/>
      </c:bar3DChart>
      <c:catAx>
        <c:axId val="245007936"/>
        <c:scaling>
          <c:orientation val="minMax"/>
        </c:scaling>
        <c:delete val="0"/>
        <c:axPos val="b"/>
        <c:numFmt formatCode="General" sourceLinked="1"/>
        <c:majorTickMark val="out"/>
        <c:minorTickMark val="none"/>
        <c:tickLblPos val="nextTo"/>
        <c:crossAx val="245131040"/>
        <c:crosses val="autoZero"/>
        <c:auto val="1"/>
        <c:lblAlgn val="ctr"/>
        <c:lblOffset val="100"/>
        <c:noMultiLvlLbl val="0"/>
      </c:catAx>
      <c:valAx>
        <c:axId val="245131040"/>
        <c:scaling>
          <c:orientation val="minMax"/>
        </c:scaling>
        <c:delete val="0"/>
        <c:axPos val="l"/>
        <c:majorGridlines/>
        <c:numFmt formatCode="General" sourceLinked="1"/>
        <c:majorTickMark val="out"/>
        <c:minorTickMark val="none"/>
        <c:tickLblPos val="nextTo"/>
        <c:crossAx val="245007936"/>
        <c:crosses val="autoZero"/>
        <c:crossBetween val="between"/>
      </c:valAx>
      <c:serAx>
        <c:axId val="282326448"/>
        <c:scaling>
          <c:orientation val="minMax"/>
        </c:scaling>
        <c:delete val="0"/>
        <c:axPos val="b"/>
        <c:majorTickMark val="out"/>
        <c:minorTickMark val="none"/>
        <c:tickLblPos val="nextTo"/>
        <c:crossAx val="245131040"/>
        <c:crosses val="autoZero"/>
      </c:serAx>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0"/>
    </c:view3D>
    <c:floor>
      <c:thickness val="0"/>
    </c:floor>
    <c:sideWall>
      <c:thickness val="0"/>
    </c:sideWall>
    <c:backWall>
      <c:thickness val="0"/>
    </c:backWall>
    <c:plotArea>
      <c:layout/>
      <c:bar3DChart>
        <c:barDir val="col"/>
        <c:grouping val="standard"/>
        <c:varyColors val="0"/>
        <c:ser>
          <c:idx val="0"/>
          <c:order val="0"/>
          <c:tx>
            <c:strRef>
              <c:f>Sheet1!$B$1</c:f>
              <c:strCache>
                <c:ptCount val="1"/>
                <c:pt idx="0">
                  <c:v>Series 1</c:v>
                </c:pt>
              </c:strCache>
            </c:strRef>
          </c:tx>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xmlns:c16r2="http://schemas.microsoft.com/office/drawing/2015/06/chart">
            <c:ext xmlns:c16="http://schemas.microsoft.com/office/drawing/2014/chart" uri="{C3380CC4-5D6E-409C-BE32-E72D297353CC}">
              <c16:uniqueId val="{00000000-E00A-44BA-A2CE-9DFAFE6A14CF}"/>
            </c:ext>
          </c:extLst>
        </c:ser>
        <c:ser>
          <c:idx val="1"/>
          <c:order val="1"/>
          <c:tx>
            <c:strRef>
              <c:f>Sheet1!$C$1</c:f>
              <c:strCache>
                <c:ptCount val="1"/>
                <c:pt idx="0">
                  <c:v>Series 2</c:v>
                </c:pt>
              </c:strCache>
            </c:strRef>
          </c:tx>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c:v>
                </c:pt>
                <c:pt idx="2">
                  <c:v>1.8</c:v>
                </c:pt>
                <c:pt idx="3">
                  <c:v>2.8</c:v>
                </c:pt>
              </c:numCache>
            </c:numRef>
          </c:val>
          <c:extLst xmlns:c16r2="http://schemas.microsoft.com/office/drawing/2015/06/chart">
            <c:ext xmlns:c16="http://schemas.microsoft.com/office/drawing/2014/chart" uri="{C3380CC4-5D6E-409C-BE32-E72D297353CC}">
              <c16:uniqueId val="{00000001-E00A-44BA-A2CE-9DFAFE6A14CF}"/>
            </c:ext>
          </c:extLst>
        </c:ser>
        <c:ser>
          <c:idx val="2"/>
          <c:order val="2"/>
          <c:tx>
            <c:strRef>
              <c:f>Sheet1!$D$1</c:f>
              <c:strCache>
                <c:ptCount val="1"/>
                <c:pt idx="0">
                  <c:v>Series 3</c:v>
                </c:pt>
              </c:strCache>
            </c:strRef>
          </c:tx>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2.0</c:v>
                </c:pt>
                <c:pt idx="1">
                  <c:v>2.0</c:v>
                </c:pt>
                <c:pt idx="2">
                  <c:v>3.0</c:v>
                </c:pt>
                <c:pt idx="3">
                  <c:v>5.0</c:v>
                </c:pt>
              </c:numCache>
            </c:numRef>
          </c:val>
          <c:extLst xmlns:c16r2="http://schemas.microsoft.com/office/drawing/2015/06/chart">
            <c:ext xmlns:c16="http://schemas.microsoft.com/office/drawing/2014/chart" uri="{C3380CC4-5D6E-409C-BE32-E72D297353CC}">
              <c16:uniqueId val="{00000002-E00A-44BA-A2CE-9DFAFE6A14CF}"/>
            </c:ext>
          </c:extLst>
        </c:ser>
        <c:dLbls>
          <c:showLegendKey val="0"/>
          <c:showVal val="0"/>
          <c:showCatName val="0"/>
          <c:showSerName val="0"/>
          <c:showPercent val="0"/>
          <c:showBubbleSize val="0"/>
        </c:dLbls>
        <c:gapWidth val="150"/>
        <c:shape val="box"/>
        <c:axId val="286106992"/>
        <c:axId val="286111120"/>
        <c:axId val="286115136"/>
      </c:bar3DChart>
      <c:catAx>
        <c:axId val="286106992"/>
        <c:scaling>
          <c:orientation val="minMax"/>
        </c:scaling>
        <c:delete val="0"/>
        <c:axPos val="b"/>
        <c:numFmt formatCode="General" sourceLinked="1"/>
        <c:majorTickMark val="out"/>
        <c:minorTickMark val="none"/>
        <c:tickLblPos val="nextTo"/>
        <c:crossAx val="286111120"/>
        <c:crosses val="autoZero"/>
        <c:auto val="1"/>
        <c:lblAlgn val="ctr"/>
        <c:lblOffset val="100"/>
        <c:noMultiLvlLbl val="0"/>
      </c:catAx>
      <c:valAx>
        <c:axId val="286111120"/>
        <c:scaling>
          <c:orientation val="minMax"/>
        </c:scaling>
        <c:delete val="0"/>
        <c:axPos val="l"/>
        <c:majorGridlines/>
        <c:numFmt formatCode="General" sourceLinked="1"/>
        <c:majorTickMark val="out"/>
        <c:minorTickMark val="none"/>
        <c:tickLblPos val="nextTo"/>
        <c:crossAx val="286106992"/>
        <c:crosses val="autoZero"/>
        <c:crossBetween val="between"/>
      </c:valAx>
      <c:serAx>
        <c:axId val="286115136"/>
        <c:scaling>
          <c:orientation val="minMax"/>
        </c:scaling>
        <c:delete val="0"/>
        <c:axPos val="b"/>
        <c:majorTickMark val="out"/>
        <c:minorTickMark val="none"/>
        <c:tickLblPos val="nextTo"/>
        <c:crossAx val="286111120"/>
        <c:crosses val="autoZero"/>
      </c:serAx>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1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AFF1D7F-6098-F943-A299-FF519F3916C0}" type="datetimeFigureOut">
              <a:rPr lang="en-US" smtClean="0"/>
              <a:t>10/12/17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BFD5BD3-A954-1545-A124-E1B25878CF5E}" type="slidenum">
              <a:rPr lang="en-US" smtClean="0"/>
              <a:t>‹#›</a:t>
            </a:fld>
            <a:endParaRPr lang="en-US"/>
          </a:p>
        </p:txBody>
      </p:sp>
    </p:spTree>
    <p:extLst>
      <p:ext uri="{BB962C8B-B14F-4D97-AF65-F5344CB8AC3E}">
        <p14:creationId xmlns:p14="http://schemas.microsoft.com/office/powerpoint/2010/main" val="18207902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FD5BD3-A954-1545-A124-E1B25878CF5E}" type="slidenum">
              <a:rPr lang="en-US" smtClean="0"/>
              <a:t>2</a:t>
            </a:fld>
            <a:endParaRPr lang="en-US"/>
          </a:p>
        </p:txBody>
      </p:sp>
    </p:spTree>
    <p:extLst>
      <p:ext uri="{BB962C8B-B14F-4D97-AF65-F5344CB8AC3E}">
        <p14:creationId xmlns:p14="http://schemas.microsoft.com/office/powerpoint/2010/main" val="3799804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FD5BD3-A954-1545-A124-E1B25878CF5E}" type="slidenum">
              <a:rPr lang="en-US" smtClean="0"/>
              <a:t>3</a:t>
            </a:fld>
            <a:endParaRPr lang="en-US"/>
          </a:p>
        </p:txBody>
      </p:sp>
    </p:spTree>
    <p:extLst>
      <p:ext uri="{BB962C8B-B14F-4D97-AF65-F5344CB8AC3E}">
        <p14:creationId xmlns:p14="http://schemas.microsoft.com/office/powerpoint/2010/main" val="744655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FD5BD3-A954-1545-A124-E1B25878CF5E}" type="slidenum">
              <a:rPr lang="en-US" smtClean="0"/>
              <a:t>4</a:t>
            </a:fld>
            <a:endParaRPr lang="en-US"/>
          </a:p>
        </p:txBody>
      </p:sp>
    </p:spTree>
    <p:extLst>
      <p:ext uri="{BB962C8B-B14F-4D97-AF65-F5344CB8AC3E}">
        <p14:creationId xmlns:p14="http://schemas.microsoft.com/office/powerpoint/2010/main" val="5746227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FD5BD3-A954-1545-A124-E1B25878CF5E}" type="slidenum">
              <a:rPr lang="en-US" smtClean="0"/>
              <a:t>5</a:t>
            </a:fld>
            <a:endParaRPr lang="en-US"/>
          </a:p>
        </p:txBody>
      </p:sp>
    </p:spTree>
    <p:extLst>
      <p:ext uri="{BB962C8B-B14F-4D97-AF65-F5344CB8AC3E}">
        <p14:creationId xmlns:p14="http://schemas.microsoft.com/office/powerpoint/2010/main" val="15830126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FD5BD3-A954-1545-A124-E1B25878CF5E}" type="slidenum">
              <a:rPr lang="en-US" smtClean="0"/>
              <a:t>6</a:t>
            </a:fld>
            <a:endParaRPr lang="en-US"/>
          </a:p>
        </p:txBody>
      </p:sp>
    </p:spTree>
    <p:extLst>
      <p:ext uri="{BB962C8B-B14F-4D97-AF65-F5344CB8AC3E}">
        <p14:creationId xmlns:p14="http://schemas.microsoft.com/office/powerpoint/2010/main" val="17026568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FD5BD3-A954-1545-A124-E1B25878CF5E}" type="slidenum">
              <a:rPr lang="en-US" smtClean="0"/>
              <a:t>7</a:t>
            </a:fld>
            <a:endParaRPr lang="en-US"/>
          </a:p>
        </p:txBody>
      </p:sp>
    </p:spTree>
    <p:extLst>
      <p:ext uri="{BB962C8B-B14F-4D97-AF65-F5344CB8AC3E}">
        <p14:creationId xmlns:p14="http://schemas.microsoft.com/office/powerpoint/2010/main" val="5935127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FD5BD3-A954-1545-A124-E1B25878CF5E}" type="slidenum">
              <a:rPr lang="en-US" smtClean="0"/>
              <a:t>8</a:t>
            </a:fld>
            <a:endParaRPr lang="en-US"/>
          </a:p>
        </p:txBody>
      </p:sp>
    </p:spTree>
    <p:extLst>
      <p:ext uri="{BB962C8B-B14F-4D97-AF65-F5344CB8AC3E}">
        <p14:creationId xmlns:p14="http://schemas.microsoft.com/office/powerpoint/2010/main" val="5925745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FD5BD3-A954-1545-A124-E1B25878CF5E}" type="slidenum">
              <a:rPr lang="en-US" smtClean="0"/>
              <a:t>9</a:t>
            </a:fld>
            <a:endParaRPr lang="en-US"/>
          </a:p>
        </p:txBody>
      </p:sp>
    </p:spTree>
    <p:extLst>
      <p:ext uri="{BB962C8B-B14F-4D97-AF65-F5344CB8AC3E}">
        <p14:creationId xmlns:p14="http://schemas.microsoft.com/office/powerpoint/2010/main" val="9226970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FD5BD3-A954-1545-A124-E1B25878CF5E}" type="slidenum">
              <a:rPr lang="en-US" smtClean="0"/>
              <a:t>10</a:t>
            </a:fld>
            <a:endParaRPr lang="en-US"/>
          </a:p>
        </p:txBody>
      </p:sp>
    </p:spTree>
    <p:extLst>
      <p:ext uri="{BB962C8B-B14F-4D97-AF65-F5344CB8AC3E}">
        <p14:creationId xmlns:p14="http://schemas.microsoft.com/office/powerpoint/2010/main" val="12862292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chart" Target="../charts/chart1.xml"/><Relationship Id="rId3" Type="http://schemas.openxmlformats.org/officeDocument/2006/relationships/chart" Target="../charts/chart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4985360-EFBB-43F0-89C6-6A465E09648E}" type="datetimeFigureOut">
              <a:rPr lang="en-US" smtClean="0"/>
              <a:t>10/12/17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D263AE-BCF7-4C68-9F6F-5308AEC2684A}" type="slidenum">
              <a:rPr lang="en-US" smtClean="0"/>
              <a:t>‹#›</a:t>
            </a:fld>
            <a:endParaRPr lang="en-US"/>
          </a:p>
        </p:txBody>
      </p:sp>
    </p:spTree>
    <p:extLst>
      <p:ext uri="{BB962C8B-B14F-4D97-AF65-F5344CB8AC3E}">
        <p14:creationId xmlns:p14="http://schemas.microsoft.com/office/powerpoint/2010/main" val="42052972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4985360-EFBB-43F0-89C6-6A465E09648E}" type="datetimeFigureOut">
              <a:rPr lang="en-US" smtClean="0"/>
              <a:t>10/12/17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D263AE-BCF7-4C68-9F6F-5308AEC2684A}" type="slidenum">
              <a:rPr lang="en-US" smtClean="0"/>
              <a:t>‹#›</a:t>
            </a:fld>
            <a:endParaRPr lang="en-US"/>
          </a:p>
        </p:txBody>
      </p:sp>
    </p:spTree>
    <p:extLst>
      <p:ext uri="{BB962C8B-B14F-4D97-AF65-F5344CB8AC3E}">
        <p14:creationId xmlns:p14="http://schemas.microsoft.com/office/powerpoint/2010/main" val="30649024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4985360-EFBB-43F0-89C6-6A465E09648E}" type="datetimeFigureOut">
              <a:rPr lang="en-US" smtClean="0"/>
              <a:t>10/12/17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D263AE-BCF7-4C68-9F6F-5308AEC2684A}" type="slidenum">
              <a:rPr lang="en-US" smtClean="0"/>
              <a:t>‹#›</a:t>
            </a:fld>
            <a:endParaRPr lang="en-US"/>
          </a:p>
        </p:txBody>
      </p:sp>
    </p:spTree>
    <p:extLst>
      <p:ext uri="{BB962C8B-B14F-4D97-AF65-F5344CB8AC3E}">
        <p14:creationId xmlns:p14="http://schemas.microsoft.com/office/powerpoint/2010/main" val="16793395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cSld name="TPOnTheFly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4985360-EFBB-43F0-89C6-6A465E09648E}" type="datetimeFigureOut">
              <a:rPr lang="en-US" smtClean="0"/>
              <a:t>10/12/17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1D263AE-BCF7-4C68-9F6F-5308AEC2684A}" type="slidenum">
              <a:rPr lang="en-US" smtClean="0"/>
              <a:t>‹#›</a:t>
            </a:fld>
            <a:endParaRPr lang="en-US"/>
          </a:p>
        </p:txBody>
      </p:sp>
      <p:graphicFrame>
        <p:nvGraphicFramePr>
          <p:cNvPr id="6" name="TPChart" hidden="1"/>
          <p:cNvGraphicFramePr/>
          <p:nvPr>
            <p:extLst>
              <p:ext uri="{D42A27DB-BD31-4B8C-83A1-F6EECF244321}">
                <p14:modId xmlns:p14="http://schemas.microsoft.com/office/powerpoint/2010/main" val="2996115174"/>
              </p:ext>
            </p:extLst>
          </p:nvPr>
        </p:nvGraphicFramePr>
        <p:xfrm>
          <a:off x="6350000" y="1600200"/>
          <a:ext cx="2540000" cy="2540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TPChart" hidden="1"/>
          <p:cNvGraphicFramePr/>
          <p:nvPr userDrawn="1">
            <p:extLst>
              <p:ext uri="{D42A27DB-BD31-4B8C-83A1-F6EECF244321}">
                <p14:modId xmlns:p14="http://schemas.microsoft.com/office/powerpoint/2010/main" val="3715248169"/>
              </p:ext>
            </p:extLst>
          </p:nvPr>
        </p:nvGraphicFramePr>
        <p:xfrm>
          <a:off x="6350000" y="1600200"/>
          <a:ext cx="2540000" cy="2540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8578873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10/12/17</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36894457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10/12/17</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32054769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10/12/17</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27011547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10/12/17</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208352615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10/12/17</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140251987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10/12/17</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169168479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10/12/17</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6491902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4985360-EFBB-43F0-89C6-6A465E09648E}" type="datetimeFigureOut">
              <a:rPr lang="en-US" smtClean="0"/>
              <a:t>10/12/17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D263AE-BCF7-4C68-9F6F-5308AEC2684A}" type="slidenum">
              <a:rPr lang="en-US" smtClean="0"/>
              <a:t>‹#›</a:t>
            </a:fld>
            <a:endParaRPr lang="en-US"/>
          </a:p>
        </p:txBody>
      </p:sp>
    </p:spTree>
    <p:extLst>
      <p:ext uri="{BB962C8B-B14F-4D97-AF65-F5344CB8AC3E}">
        <p14:creationId xmlns:p14="http://schemas.microsoft.com/office/powerpoint/2010/main" val="332421756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10/12/17</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71977768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10/12/17</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12823544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10/12/17</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198298822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10/12/17</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91434152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10/12/17</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123088077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10/12/17</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129640568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10/12/17</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1189163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4985360-EFBB-43F0-89C6-6A465E09648E}" type="datetimeFigureOut">
              <a:rPr lang="en-US" smtClean="0"/>
              <a:t>10/12/17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D263AE-BCF7-4C68-9F6F-5308AEC2684A}" type="slidenum">
              <a:rPr lang="en-US" smtClean="0"/>
              <a:t>‹#›</a:t>
            </a:fld>
            <a:endParaRPr lang="en-US"/>
          </a:p>
        </p:txBody>
      </p:sp>
    </p:spTree>
    <p:extLst>
      <p:ext uri="{BB962C8B-B14F-4D97-AF65-F5344CB8AC3E}">
        <p14:creationId xmlns:p14="http://schemas.microsoft.com/office/powerpoint/2010/main" val="29024054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4985360-EFBB-43F0-89C6-6A465E09648E}" type="datetimeFigureOut">
              <a:rPr lang="en-US" smtClean="0"/>
              <a:t>10/12/17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D263AE-BCF7-4C68-9F6F-5308AEC2684A}" type="slidenum">
              <a:rPr lang="en-US" smtClean="0"/>
              <a:t>‹#›</a:t>
            </a:fld>
            <a:endParaRPr lang="en-US"/>
          </a:p>
        </p:txBody>
      </p:sp>
    </p:spTree>
    <p:extLst>
      <p:ext uri="{BB962C8B-B14F-4D97-AF65-F5344CB8AC3E}">
        <p14:creationId xmlns:p14="http://schemas.microsoft.com/office/powerpoint/2010/main" val="8765574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4985360-EFBB-43F0-89C6-6A465E09648E}" type="datetimeFigureOut">
              <a:rPr lang="en-US" smtClean="0"/>
              <a:t>10/12/17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1D263AE-BCF7-4C68-9F6F-5308AEC2684A}" type="slidenum">
              <a:rPr lang="en-US" smtClean="0"/>
              <a:t>‹#›</a:t>
            </a:fld>
            <a:endParaRPr lang="en-US"/>
          </a:p>
        </p:txBody>
      </p:sp>
    </p:spTree>
    <p:extLst>
      <p:ext uri="{BB962C8B-B14F-4D97-AF65-F5344CB8AC3E}">
        <p14:creationId xmlns:p14="http://schemas.microsoft.com/office/powerpoint/2010/main" val="3059035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4985360-EFBB-43F0-89C6-6A465E09648E}" type="datetimeFigureOut">
              <a:rPr lang="en-US" smtClean="0"/>
              <a:t>10/12/17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1D263AE-BCF7-4C68-9F6F-5308AEC2684A}" type="slidenum">
              <a:rPr lang="en-US" smtClean="0"/>
              <a:t>‹#›</a:t>
            </a:fld>
            <a:endParaRPr lang="en-US"/>
          </a:p>
        </p:txBody>
      </p:sp>
    </p:spTree>
    <p:extLst>
      <p:ext uri="{BB962C8B-B14F-4D97-AF65-F5344CB8AC3E}">
        <p14:creationId xmlns:p14="http://schemas.microsoft.com/office/powerpoint/2010/main" val="31343293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985360-EFBB-43F0-89C6-6A465E09648E}" type="datetimeFigureOut">
              <a:rPr lang="en-US" smtClean="0"/>
              <a:t>10/12/17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1D263AE-BCF7-4C68-9F6F-5308AEC2684A}" type="slidenum">
              <a:rPr lang="en-US" smtClean="0"/>
              <a:t>‹#›</a:t>
            </a:fld>
            <a:endParaRPr lang="en-US"/>
          </a:p>
        </p:txBody>
      </p:sp>
    </p:spTree>
    <p:extLst>
      <p:ext uri="{BB962C8B-B14F-4D97-AF65-F5344CB8AC3E}">
        <p14:creationId xmlns:p14="http://schemas.microsoft.com/office/powerpoint/2010/main" val="19061224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4985360-EFBB-43F0-89C6-6A465E09648E}" type="datetimeFigureOut">
              <a:rPr lang="en-US" smtClean="0"/>
              <a:t>10/12/17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D263AE-BCF7-4C68-9F6F-5308AEC2684A}" type="slidenum">
              <a:rPr lang="en-US" smtClean="0"/>
              <a:t>‹#›</a:t>
            </a:fld>
            <a:endParaRPr lang="en-US"/>
          </a:p>
        </p:txBody>
      </p:sp>
    </p:spTree>
    <p:extLst>
      <p:ext uri="{BB962C8B-B14F-4D97-AF65-F5344CB8AC3E}">
        <p14:creationId xmlns:p14="http://schemas.microsoft.com/office/powerpoint/2010/main" val="20663816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4985360-EFBB-43F0-89C6-6A465E09648E}" type="datetimeFigureOut">
              <a:rPr lang="en-US" smtClean="0"/>
              <a:t>10/12/17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D263AE-BCF7-4C68-9F6F-5308AEC2684A}" type="slidenum">
              <a:rPr lang="en-US" smtClean="0"/>
              <a:t>‹#›</a:t>
            </a:fld>
            <a:endParaRPr lang="en-US"/>
          </a:p>
        </p:txBody>
      </p:sp>
    </p:spTree>
    <p:extLst>
      <p:ext uri="{BB962C8B-B14F-4D97-AF65-F5344CB8AC3E}">
        <p14:creationId xmlns:p14="http://schemas.microsoft.com/office/powerpoint/2010/main" val="184619163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10.xml.rels><?xml version="1.0" encoding="UTF-8" standalone="yes"?>
<Relationships xmlns="http://schemas.openxmlformats.org/package/2006/relationships"><Relationship Id="rId1" Type="http://schemas.openxmlformats.org/officeDocument/2006/relationships/slideLayout" Target="../slideLayouts/slideLayout21.xml"/><Relationship Id="rId2" Type="http://schemas.openxmlformats.org/officeDocument/2006/relationships/theme" Target="../theme/theme10.xml"/></Relationships>
</file>

<file path=ppt/slideMasters/_rels/slideMaster11.xml.rels><?xml version="1.0" encoding="UTF-8" standalone="yes"?>
<Relationships xmlns="http://schemas.openxmlformats.org/package/2006/relationships"><Relationship Id="rId1" Type="http://schemas.openxmlformats.org/officeDocument/2006/relationships/slideLayout" Target="../slideLayouts/slideLayout22.xml"/><Relationship Id="rId2" Type="http://schemas.openxmlformats.org/officeDocument/2006/relationships/theme" Target="../theme/theme11.xml"/></Relationships>
</file>

<file path=ppt/slideMasters/_rels/slideMaster12.xml.rels><?xml version="1.0" encoding="UTF-8" standalone="yes"?>
<Relationships xmlns="http://schemas.openxmlformats.org/package/2006/relationships"><Relationship Id="rId1" Type="http://schemas.openxmlformats.org/officeDocument/2006/relationships/slideLayout" Target="../slideLayouts/slideLayout23.xml"/><Relationship Id="rId2" Type="http://schemas.openxmlformats.org/officeDocument/2006/relationships/theme" Target="../theme/theme12.xml"/></Relationships>
</file>

<file path=ppt/slideMasters/_rels/slideMaster13.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theme" Target="../theme/theme13.xml"/></Relationships>
</file>

<file path=ppt/slideMasters/_rels/slideMaster14.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theme" Target="../theme/theme14.xml"/></Relationships>
</file>

<file path=ppt/slideMasters/_rels/slideMaster15.xml.rels><?xml version="1.0" encoding="UTF-8" standalone="yes"?>
<Relationships xmlns="http://schemas.openxmlformats.org/package/2006/relationships"><Relationship Id="rId1" Type="http://schemas.openxmlformats.org/officeDocument/2006/relationships/slideLayout" Target="../slideLayouts/slideLayout26.xml"/><Relationship Id="rId2" Type="http://schemas.openxmlformats.org/officeDocument/2006/relationships/theme" Target="../theme/theme15.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theme" Target="../theme/theme6.xml"/></Relationships>
</file>

<file path=ppt/slideMasters/_rels/slideMaster7.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theme" Target="../theme/theme7.xml"/></Relationships>
</file>

<file path=ppt/slideMasters/_rels/slideMaster8.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theme" Target="../theme/theme8.xml"/></Relationships>
</file>

<file path=ppt/slideMasters/_rels/slideMaster9.xml.rels><?xml version="1.0" encoding="UTF-8" standalone="yes"?>
<Relationships xmlns="http://schemas.openxmlformats.org/package/2006/relationships"><Relationship Id="rId1" Type="http://schemas.openxmlformats.org/officeDocument/2006/relationships/slideLayout" Target="../slideLayouts/slideLayout20.xml"/><Relationship Id="rId2" Type="http://schemas.openxmlformats.org/officeDocument/2006/relationships/theme" Target="../theme/theme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985360-EFBB-43F0-89C6-6A465E09648E}" type="datetimeFigureOut">
              <a:rPr lang="en-US" smtClean="0"/>
              <a:t>10/12/17</a:t>
            </a:fld>
            <a:endParaRPr lang="en-US"/>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D263AE-BCF7-4C68-9F6F-5308AEC2684A}" type="slidenum">
              <a:rPr lang="en-US" smtClean="0"/>
              <a:t>‹#›</a:t>
            </a:fld>
            <a:endParaRPr lang="en-US"/>
          </a:p>
        </p:txBody>
      </p:sp>
    </p:spTree>
    <p:extLst>
      <p:ext uri="{BB962C8B-B14F-4D97-AF65-F5344CB8AC3E}">
        <p14:creationId xmlns:p14="http://schemas.microsoft.com/office/powerpoint/2010/main" val="745116782"/>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 id="214748370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10/12/17</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199263265"/>
      </p:ext>
    </p:extLst>
  </p:cSld>
  <p:clrMap bg1="lt1" tx1="dk1" bg2="lt2" tx2="dk2" accent1="accent1" accent2="accent2" accent3="accent3" accent4="accent4" accent5="accent5" accent6="accent6" hlink="hlink" folHlink="folHlink"/>
  <p:sldLayoutIdLst>
    <p:sldLayoutId id="2147483720"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10/12/17</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3485669312"/>
      </p:ext>
    </p:extLst>
  </p:cSld>
  <p:clrMap bg1="lt1" tx1="dk1" bg2="lt2" tx2="dk2" accent1="accent1" accent2="accent2" accent3="accent3" accent4="accent4" accent5="accent5" accent6="accent6" hlink="hlink" folHlink="folHlink"/>
  <p:sldLayoutIdLst>
    <p:sldLayoutId id="2147483722"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10/12/17</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698163801"/>
      </p:ext>
    </p:extLst>
  </p:cSld>
  <p:clrMap bg1="lt1" tx1="dk1" bg2="lt2" tx2="dk2" accent1="accent1" accent2="accent2" accent3="accent3" accent4="accent4" accent5="accent5" accent6="accent6" hlink="hlink" folHlink="folHlink"/>
  <p:sldLayoutIdLst>
    <p:sldLayoutId id="2147483724"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10/12/17</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2611326902"/>
      </p:ext>
    </p:extLst>
  </p:cSld>
  <p:clrMap bg1="lt1" tx1="dk1" bg2="lt2" tx2="dk2" accent1="accent1" accent2="accent2" accent3="accent3" accent4="accent4" accent5="accent5" accent6="accent6" hlink="hlink" folHlink="folHlink"/>
  <p:sldLayoutIdLst>
    <p:sldLayoutId id="2147483726"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10/12/17</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186767760"/>
      </p:ext>
    </p:extLst>
  </p:cSld>
  <p:clrMap bg1="lt1" tx1="dk1" bg2="lt2" tx2="dk2" accent1="accent1" accent2="accent2" accent3="accent3" accent4="accent4" accent5="accent5" accent6="accent6" hlink="hlink" folHlink="folHlink"/>
  <p:sldLayoutIdLst>
    <p:sldLayoutId id="2147483728"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10/12/17</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1541331077"/>
      </p:ext>
    </p:extLst>
  </p:cSld>
  <p:clrMap bg1="lt1" tx1="dk1" bg2="lt2" tx2="dk2" accent1="accent1" accent2="accent2" accent3="accent3" accent4="accent4" accent5="accent5" accent6="accent6" hlink="hlink" folHlink="folHlink"/>
  <p:sldLayoutIdLst>
    <p:sldLayoutId id="2147483730"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10/12/17</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342720781"/>
      </p:ext>
    </p:extLst>
  </p:cSld>
  <p:clrMap bg1="lt1" tx1="dk1" bg2="lt2" tx2="dk2" accent1="accent1" accent2="accent2" accent3="accent3" accent4="accent4" accent5="accent5" accent6="accent6" hlink="hlink" folHlink="folHlink"/>
  <p:sldLayoutIdLst>
    <p:sldLayoutId id="2147483703"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10/12/17</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3654330335"/>
      </p:ext>
    </p:extLst>
  </p:cSld>
  <p:clrMap bg1="lt1" tx1="dk1" bg2="lt2" tx2="dk2" accent1="accent1" accent2="accent2" accent3="accent3" accent4="accent4" accent5="accent5" accent6="accent6" hlink="hlink" folHlink="folHlink"/>
  <p:sldLayoutIdLst>
    <p:sldLayoutId id="2147483705"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10/12/17</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2081737783"/>
      </p:ext>
    </p:extLst>
  </p:cSld>
  <p:clrMap bg1="lt1" tx1="dk1" bg2="lt2" tx2="dk2" accent1="accent1" accent2="accent2" accent3="accent3" accent4="accent4" accent5="accent5" accent6="accent6" hlink="hlink" folHlink="folHlink"/>
  <p:sldLayoutIdLst>
    <p:sldLayoutId id="2147483707"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10/12/17</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410763779"/>
      </p:ext>
    </p:extLst>
  </p:cSld>
  <p:clrMap bg1="lt1" tx1="dk1" bg2="lt2" tx2="dk2" accent1="accent1" accent2="accent2" accent3="accent3" accent4="accent4" accent5="accent5" accent6="accent6" hlink="hlink" folHlink="folHlink"/>
  <p:sldLayoutIdLst>
    <p:sldLayoutId id="2147483709"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10/12/17</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376576246"/>
      </p:ext>
    </p:extLst>
  </p:cSld>
  <p:clrMap bg1="lt1" tx1="dk1" bg2="lt2" tx2="dk2" accent1="accent1" accent2="accent2" accent3="accent3" accent4="accent4" accent5="accent5" accent6="accent6" hlink="hlink" folHlink="folHlink"/>
  <p:sldLayoutIdLst>
    <p:sldLayoutId id="2147483711"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10/12/17</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3463574195"/>
      </p:ext>
    </p:extLst>
  </p:cSld>
  <p:clrMap bg1="lt1" tx1="dk1" bg2="lt2" tx2="dk2" accent1="accent1" accent2="accent2" accent3="accent3" accent4="accent4" accent5="accent5" accent6="accent6" hlink="hlink" folHlink="folHlink"/>
  <p:sldLayoutIdLst>
    <p:sldLayoutId id="2147483713"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10/12/17</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2174375880"/>
      </p:ext>
    </p:extLst>
  </p:cSld>
  <p:clrMap bg1="lt1" tx1="dk1" bg2="lt2" tx2="dk2" accent1="accent1" accent2="accent2" accent3="accent3" accent4="accent4" accent5="accent5" accent6="accent6" hlink="hlink" folHlink="folHlink"/>
  <p:sldLayoutIdLst>
    <p:sldLayoutId id="2147483715"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10/12/17</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4152020542"/>
      </p:ext>
    </p:extLst>
  </p:cSld>
  <p:clrMap bg1="lt1" tx1="dk1" bg2="lt2" tx2="dk2" accent1="accent1" accent2="accent2" accent3="accent3" accent4="accent4" accent5="accent5" accent6="accent6" hlink="hlink" folHlink="folHlink"/>
  <p:sldLayoutIdLst>
    <p:sldLayoutId id="2147483718"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hyperlink" Target="https://senate.umd.edu/sites/default/files/resources/MeetingMaterials/10052017/web_accessibility_presentation.pdf" TargetMode="External"/><Relationship Id="rId4" Type="http://schemas.openxmlformats.org/officeDocument/2006/relationships/hyperlink" Target="https://www.president.umd.edu/sites/president.umd.edu/files/files/documents/policies/VI-100E.pdf" TargetMode="External"/><Relationship Id="rId5" Type="http://schemas.openxmlformats.org/officeDocument/2006/relationships/hyperlink" Target="https://senate.umd.edu/sites/default/files/resources/MeetingMaterials/10052017/inclusion_respect_taskforce_presentation.pdf" TargetMode="External"/><Relationship Id="rId6" Type="http://schemas.openxmlformats.org/officeDocument/2006/relationships/hyperlink" Target="https://senate.umd.edu/sites/default/files/resources/committeeFolders/InclusionRespectTF/Inclusion_and_Respect_TF_Charge.pdf" TargetMode="External"/><Relationship Id="rId7" Type="http://schemas.openxmlformats.org/officeDocument/2006/relationships/hyperlink" Target="https://go.umd.edu/inclusion-respect-feedback" TargetMode="External"/><Relationship Id="rId8" Type="http://schemas.openxmlformats.org/officeDocument/2006/relationships/hyperlink" Target="http://www.arch.umd.edu/mapp/event/mapps-50th-anniversary-celebration" TargetMode="External"/><Relationship Id="rId9" Type="http://schemas.openxmlformats.org/officeDocument/2006/relationships/image" Target="../media/image1.png"/><Relationship Id="rId10"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2.xml.rels><?xml version="1.0" encoding="UTF-8" standalone="yes"?>
<Relationships xmlns="http://schemas.openxmlformats.org/package/2006/relationships"><Relationship Id="rId3" Type="http://schemas.openxmlformats.org/officeDocument/2006/relationships/hyperlink" Target="https://senate.umd.edu/bor-staff-awards" TargetMode="External"/><Relationship Id="rId4" Type="http://schemas.openxmlformats.org/officeDocument/2006/relationships/hyperlink" Target="https://goo.gl/forms/LCiHfuMD3ZG8dCT62" TargetMode="External"/><Relationship Id="rId5" Type="http://schemas.openxmlformats.org/officeDocument/2006/relationships/image" Target="../media/image1.png"/><Relationship Id="rId6"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3" Type="http://schemas.openxmlformats.org/officeDocument/2006/relationships/hyperlink" Target="https://senate.umd.edu/senate-meetings" TargetMode="External"/><Relationship Id="rId4" Type="http://schemas.openxmlformats.org/officeDocument/2006/relationships/hyperlink" Target="https://www.senate.umd.edu/sites/default/files/resources/Resolutions/Resolution_to_Honor_the_Late_Professor_Emeritus_Ken_Holum.pdf" TargetMode="External"/><Relationship Id="rId5" Type="http://schemas.openxmlformats.org/officeDocument/2006/relationships/image" Target="../media/image1.png"/><Relationship Id="rId6"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3" Type="http://schemas.openxmlformats.org/officeDocument/2006/relationships/hyperlink" Target="https://www.senate.umd.edu/councilstaskforces/inclusion-respect" TargetMode="External"/><Relationship Id="rId4" Type="http://schemas.openxmlformats.org/officeDocument/2006/relationships/image" Target="../media/image1.png"/><Relationship Id="rId5"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3" Type="http://schemas.openxmlformats.org/officeDocument/2006/relationships/hyperlink" Target="https://senate.umd.edu/sites/default/files/resources/MeetingMaterials/10052017/PCC_BMGT_Post-Bac_Financial_Risk_Mgmt_17-18-09.pdf" TargetMode="External"/><Relationship Id="rId4" Type="http://schemas.openxmlformats.org/officeDocument/2006/relationships/hyperlink" Target="https://senate.umd.edu/sites/default/files/resources/MeetingMaterials/10052017/PCC_BMGT_Post-Bac_Healthcare_Transformation_17-18-10.pdf" TargetMode="External"/><Relationship Id="rId5" Type="http://schemas.openxmlformats.org/officeDocument/2006/relationships/image" Target="../media/image1.png"/><Relationship Id="rId6"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3" Type="http://schemas.openxmlformats.org/officeDocument/2006/relationships/hyperlink" Target="https://senate.umd.edu/sites/default/files/resources/MeetingMaterials/10052017/web_accessibility_presentation.pdf" TargetMode="External"/><Relationship Id="rId4" Type="http://schemas.openxmlformats.org/officeDocument/2006/relationships/hyperlink" Target="https://www.president.umd.edu/sites/president.umd.edu/files/files/documents/policies/VI-100E.pdf" TargetMode="External"/><Relationship Id="rId5" Type="http://schemas.openxmlformats.org/officeDocument/2006/relationships/image" Target="../media/image1.png"/><Relationship Id="rId6"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3" Type="http://schemas.openxmlformats.org/officeDocument/2006/relationships/hyperlink" Target="https://senate.umd.edu/sites/default/files/resources/MeetingMaterials/10052017/inclusion_respect_taskforce_presentation.pdf" TargetMode="External"/><Relationship Id="rId4" Type="http://schemas.openxmlformats.org/officeDocument/2006/relationships/hyperlink" Target="https://senate.umd.edu/sites/default/files/resources/committeeFolders/InclusionRespectTF/Inclusion_and_Respect_TF_Charge.pdf" TargetMode="External"/><Relationship Id="rId5" Type="http://schemas.openxmlformats.org/officeDocument/2006/relationships/hyperlink" Target="https://go.umd.edu/inclusion-respect-feedback" TargetMode="External"/><Relationship Id="rId6" Type="http://schemas.openxmlformats.org/officeDocument/2006/relationships/image" Target="../media/image1.png"/><Relationship Id="rId7"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3" Type="http://schemas.openxmlformats.org/officeDocument/2006/relationships/hyperlink" Target="http://www.arch.umd.edu/mapp/event/mapps-50th-anniversary-celebration" TargetMode="External"/><Relationship Id="rId4" Type="http://schemas.openxmlformats.org/officeDocument/2006/relationships/image" Target="../media/image1.png"/><Relationship Id="rId5"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3" Type="http://schemas.openxmlformats.org/officeDocument/2006/relationships/hyperlink" Target="https://senate.umd.edu/bor-staff-awards" TargetMode="External"/><Relationship Id="rId4" Type="http://schemas.openxmlformats.org/officeDocument/2006/relationships/hyperlink" Target="https://goo.gl/forms/LCiHfuMD3ZG8dCT62" TargetMode="External"/><Relationship Id="rId5" Type="http://schemas.openxmlformats.org/officeDocument/2006/relationships/hyperlink" Target="https://senate.umd.edu/sites/default/files/resources/MeetingMaterials/10052017/PCC_BMGT_Post-Bac_Financial_Risk_Mgmt_17-18-09.pdf" TargetMode="External"/><Relationship Id="rId6" Type="http://schemas.openxmlformats.org/officeDocument/2006/relationships/hyperlink" Target="https://senate.umd.edu/sites/default/files/resources/MeetingMaterials/10052017/PCC_BMGT_Post-Bac_Healthcare_Transformation_17-18-10.pdf" TargetMode="External"/><Relationship Id="rId7" Type="http://schemas.openxmlformats.org/officeDocument/2006/relationships/image" Target="../media/image1.png"/><Relationship Id="rId8"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b="1" dirty="0">
                <a:latin typeface="Arial" panose="020B0604020202020204" pitchFamily="34" charset="0"/>
                <a:cs typeface="Arial" panose="020B0604020202020204" pitchFamily="34" charset="0"/>
              </a:rPr>
              <a:t>Senate </a:t>
            </a:r>
            <a:r>
              <a:rPr lang="en-US" b="1" dirty="0" smtClean="0">
                <a:latin typeface="Arial" panose="020B0604020202020204" pitchFamily="34" charset="0"/>
                <a:cs typeface="Arial" panose="020B0604020202020204" pitchFamily="34" charset="0"/>
              </a:rPr>
              <a:t>Meeting Summary</a:t>
            </a:r>
            <a:endParaRPr lang="en-US" b="1"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p:txBody>
          <a:bodyPr>
            <a:normAutofit/>
          </a:bodyPr>
          <a:lstStyle/>
          <a:p>
            <a:r>
              <a:rPr lang="en-US" sz="4000" dirty="0" smtClean="0">
                <a:latin typeface="Arial" panose="020B0604020202020204" pitchFamily="34" charset="0"/>
                <a:cs typeface="Arial" panose="020B0604020202020204" pitchFamily="34" charset="0"/>
              </a:rPr>
              <a:t>October 5, </a:t>
            </a:r>
            <a:r>
              <a:rPr lang="en-US" sz="4000" dirty="0">
                <a:latin typeface="Arial" panose="020B0604020202020204" pitchFamily="34" charset="0"/>
                <a:cs typeface="Arial" panose="020B0604020202020204" pitchFamily="34" charset="0"/>
              </a:rPr>
              <a:t>2017</a:t>
            </a:r>
          </a:p>
        </p:txBody>
      </p:sp>
      <p:grpSp>
        <p:nvGrpSpPr>
          <p:cNvPr id="4" name="Group 3">
            <a:extLst>
              <a:ext uri="{FF2B5EF4-FFF2-40B4-BE49-F238E27FC236}">
                <a16:creationId xmlns="" xmlns:a16="http://schemas.microsoft.com/office/drawing/2014/main" id="{92996B6C-FDB2-46E2-AF13-222F3CC8EEFF}"/>
              </a:ext>
            </a:extLst>
          </p:cNvPr>
          <p:cNvGrpSpPr/>
          <p:nvPr/>
        </p:nvGrpSpPr>
        <p:grpSpPr>
          <a:xfrm>
            <a:off x="218313" y="185205"/>
            <a:ext cx="11738972" cy="1000657"/>
            <a:chOff x="351818" y="3706049"/>
            <a:chExt cx="7629334" cy="650342"/>
          </a:xfrm>
        </p:grpSpPr>
        <p:sp>
          <p:nvSpPr>
            <p:cNvPr id="5" name="Text Box 2">
              <a:extLst>
                <a:ext uri="{FF2B5EF4-FFF2-40B4-BE49-F238E27FC236}">
                  <a16:creationId xmlns="" xmlns:a16="http://schemas.microsoft.com/office/drawing/2014/main"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6" name="Text Box 2">
              <a:extLst>
                <a:ext uri="{FF2B5EF4-FFF2-40B4-BE49-F238E27FC236}">
                  <a16:creationId xmlns="" xmlns:a16="http://schemas.microsoft.com/office/drawing/2014/main" id="{501D8E2B-DDAE-41CC-9348-88DC80CDB6BC}"/>
                </a:ext>
              </a:extLst>
            </p:cNvPr>
            <p:cNvSpPr txBox="1">
              <a:spLocks noChangeArrowheads="1"/>
            </p:cNvSpPr>
            <p:nvPr/>
          </p:nvSpPr>
          <p:spPr bwMode="auto">
            <a:xfrm>
              <a:off x="3814918" y="3864001"/>
              <a:ext cx="4166234" cy="339317"/>
            </a:xfrm>
            <a:prstGeom prst="rect">
              <a:avLst/>
            </a:prstGeom>
            <a:blipFill>
              <a:blip r:embed="rId2"/>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OCTOBER 5, </a:t>
              </a:r>
              <a:r>
                <a:rPr lang="en-US" sz="2000" b="1" dirty="0">
                  <a:solidFill>
                    <a:srgbClr val="FFFFFF"/>
                  </a:solidFill>
                  <a:latin typeface="Arial" panose="020B0604020202020204" pitchFamily="34" charset="0"/>
                  <a:ea typeface="Calibri" panose="020F0502020204030204" pitchFamily="34" charset="0"/>
                  <a:cs typeface="Times New Roman" panose="02020603050405020304" pitchFamily="18" charset="0"/>
                </a:rPr>
                <a:t>2017</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7" name="Oval 6">
              <a:extLst>
                <a:ext uri="{FF2B5EF4-FFF2-40B4-BE49-F238E27FC236}">
                  <a16:creationId xmlns="" xmlns:a16="http://schemas.microsoft.com/office/drawing/2014/main"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 xmlns:a14="http://schemas.microsoft.com/office/drawing/2010/main" w="25400">
                  <a:solidFill>
                    <a:schemeClr val="dk1">
                      <a:lumMod val="0"/>
                      <a:lumOff val="0"/>
                    </a:schemeClr>
                  </a:solidFill>
                  <a:round/>
                  <a:headEnd/>
                  <a:tailEnd/>
                </a14:hiddenLine>
              </a:ext>
              <a:ext uri="{AF507438-7753-43e0-B8FC-AC1667EBCBE1}">
                <a14:hiddenEffects xmlns="" xmlns:a14="http://schemas.microsoft.com/office/drawing/2010/main">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8" name="Picture 7" descr="A drawing of a face&#10;&#10;Description generated with high confidence">
              <a:extLst>
                <a:ext uri="{FF2B5EF4-FFF2-40B4-BE49-F238E27FC236}">
                  <a16:creationId xmlns="" xmlns:a16="http://schemas.microsoft.com/office/drawing/2014/main" id="{4A636564-0717-44C3-9ECD-CF1338D7829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Tree>
    <p:extLst>
      <p:ext uri="{BB962C8B-B14F-4D97-AF65-F5344CB8AC3E}">
        <p14:creationId xmlns:p14="http://schemas.microsoft.com/office/powerpoint/2010/main" val="36072814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55223" y="801021"/>
            <a:ext cx="11702062" cy="1155400"/>
          </a:xfrm>
        </p:spPr>
        <p:txBody>
          <a:bodyPr>
            <a:noAutofit/>
          </a:bodyPr>
          <a:lstStyle/>
          <a:p>
            <a:pPr algn="ctr"/>
            <a:r>
              <a:rPr lang="en-US" sz="4000" dirty="0" smtClean="0">
                <a:latin typeface="Arial" charset="0"/>
                <a:ea typeface="Arial" charset="0"/>
                <a:cs typeface="Arial" charset="0"/>
              </a:rPr>
              <a:t>Relevant Links</a:t>
            </a:r>
            <a:endParaRPr lang="en-US" sz="4000" dirty="0">
              <a:latin typeface="Arial" charset="0"/>
              <a:ea typeface="Arial" charset="0"/>
              <a:cs typeface="Arial" charset="0"/>
            </a:endParaRPr>
          </a:p>
        </p:txBody>
      </p:sp>
      <p:sp>
        <p:nvSpPr>
          <p:cNvPr id="4" name="Content Placeholder 3"/>
          <p:cNvSpPr>
            <a:spLocks noGrp="1"/>
          </p:cNvSpPr>
          <p:nvPr>
            <p:ph idx="1"/>
          </p:nvPr>
        </p:nvSpPr>
        <p:spPr>
          <a:xfrm>
            <a:off x="255222" y="1771494"/>
            <a:ext cx="11702062" cy="4629321"/>
          </a:xfrm>
        </p:spPr>
        <p:txBody>
          <a:bodyPr>
            <a:normAutofit/>
          </a:bodyPr>
          <a:lstStyle/>
          <a:p>
            <a:r>
              <a:rPr lang="en-US" sz="1800" dirty="0"/>
              <a:t>Special Order: Web Accessibility </a:t>
            </a:r>
            <a:r>
              <a:rPr lang="en-US" sz="1800" dirty="0" smtClean="0"/>
              <a:t>Policy</a:t>
            </a:r>
            <a:br>
              <a:rPr lang="en-US" sz="1800" dirty="0" smtClean="0"/>
            </a:br>
            <a:r>
              <a:rPr lang="en-US" sz="1800" u="sng" dirty="0" smtClean="0">
                <a:hlinkClick r:id="rId3"/>
              </a:rPr>
              <a:t>https</a:t>
            </a:r>
            <a:r>
              <a:rPr lang="en-US" sz="1800" u="sng" dirty="0">
                <a:hlinkClick r:id="rId3"/>
              </a:rPr>
              <a:t>://</a:t>
            </a:r>
            <a:r>
              <a:rPr lang="en-US" sz="1800" u="sng" dirty="0" smtClean="0">
                <a:hlinkClick r:id="rId3"/>
              </a:rPr>
              <a:t>senate.umd.edu/sites/default/files/resources/MeetingMaterials/10052017/web_accessibility_presentation.pdf</a:t>
            </a:r>
            <a:r>
              <a:rPr lang="en-US" sz="1800" dirty="0"/>
              <a:t/>
            </a:r>
            <a:br>
              <a:rPr lang="en-US" sz="1800" dirty="0"/>
            </a:br>
            <a:r>
              <a:rPr lang="en-US" sz="1800" u="sng" dirty="0" smtClean="0">
                <a:hlinkClick r:id="rId4"/>
              </a:rPr>
              <a:t>https</a:t>
            </a:r>
            <a:r>
              <a:rPr lang="en-US" sz="1800" u="sng" dirty="0">
                <a:hlinkClick r:id="rId4"/>
              </a:rPr>
              <a:t>://</a:t>
            </a:r>
            <a:r>
              <a:rPr lang="en-US" sz="1800" u="sng" dirty="0" smtClean="0">
                <a:hlinkClick r:id="rId4"/>
              </a:rPr>
              <a:t>www.president.umd.edu/sites/president.umd.edu/files/files/documents/policies/VI-100E.pdf</a:t>
            </a:r>
            <a:r>
              <a:rPr lang="en-US" sz="1800" u="sng" dirty="0" smtClean="0"/>
              <a:t/>
            </a:r>
            <a:br>
              <a:rPr lang="en-US" sz="1800" u="sng" dirty="0" smtClean="0"/>
            </a:br>
            <a:endParaRPr lang="en-US" sz="1800" dirty="0"/>
          </a:p>
          <a:p>
            <a:r>
              <a:rPr lang="en-US" sz="1800" dirty="0"/>
              <a:t>Special Order: Joint President/Senate Inclusion &amp; Respect Task Force – Overview of the Task Force Charge &amp; </a:t>
            </a:r>
            <a:r>
              <a:rPr lang="en-US" sz="1800" dirty="0" smtClean="0"/>
              <a:t>Process</a:t>
            </a:r>
            <a:br>
              <a:rPr lang="en-US" sz="1800" dirty="0" smtClean="0"/>
            </a:br>
            <a:r>
              <a:rPr lang="en-US" sz="1800" u="sng" dirty="0" smtClean="0">
                <a:hlinkClick r:id="rId5"/>
              </a:rPr>
              <a:t>https</a:t>
            </a:r>
            <a:r>
              <a:rPr lang="en-US" sz="1800" u="sng" dirty="0">
                <a:hlinkClick r:id="rId5"/>
              </a:rPr>
              <a:t>://</a:t>
            </a:r>
            <a:r>
              <a:rPr lang="en-US" sz="1800" u="sng" dirty="0" smtClean="0">
                <a:hlinkClick r:id="rId5"/>
              </a:rPr>
              <a:t>senate.umd.edu/sites/default/files/resources/MeetingMaterials/10052017/inclusion_respect_taskforce_presentation.pdf</a:t>
            </a:r>
            <a:r>
              <a:rPr lang="en-US" sz="1800" dirty="0"/>
              <a:t/>
            </a:r>
            <a:br>
              <a:rPr lang="en-US" sz="1800" dirty="0"/>
            </a:br>
            <a:r>
              <a:rPr lang="en-US" sz="1800" u="sng" dirty="0" smtClean="0">
                <a:hlinkClick r:id="rId6"/>
              </a:rPr>
              <a:t>https</a:t>
            </a:r>
            <a:r>
              <a:rPr lang="en-US" sz="1800" u="sng" dirty="0">
                <a:hlinkClick r:id="rId6"/>
              </a:rPr>
              <a:t>://</a:t>
            </a:r>
            <a:r>
              <a:rPr lang="en-US" sz="1800" u="sng" dirty="0" smtClean="0">
                <a:hlinkClick r:id="rId6"/>
              </a:rPr>
              <a:t>senate.umd.edu/sites/default/files/resources/committeeFolders/InclusionRespectTF/Inclusion_and_Respect_TF_Charge.pdf</a:t>
            </a:r>
            <a:r>
              <a:rPr lang="en-US" sz="1800" dirty="0"/>
              <a:t/>
            </a:r>
            <a:br>
              <a:rPr lang="en-US" sz="1800" dirty="0"/>
            </a:br>
            <a:r>
              <a:rPr lang="en-US" sz="1800" u="sng" dirty="0" smtClean="0">
                <a:hlinkClick r:id="rId7"/>
              </a:rPr>
              <a:t>https</a:t>
            </a:r>
            <a:r>
              <a:rPr lang="en-US" sz="1800" u="sng" dirty="0">
                <a:hlinkClick r:id="rId7"/>
              </a:rPr>
              <a:t>://</a:t>
            </a:r>
            <a:r>
              <a:rPr lang="en-US" sz="1800" u="sng" dirty="0" smtClean="0">
                <a:hlinkClick r:id="rId7"/>
              </a:rPr>
              <a:t>go.umd.edu/inclusion-respect-feedback</a:t>
            </a:r>
            <a:r>
              <a:rPr lang="en-US" sz="1800" u="sng" dirty="0" smtClean="0"/>
              <a:t/>
            </a:r>
            <a:br>
              <a:rPr lang="en-US" sz="1800" u="sng" dirty="0" smtClean="0"/>
            </a:br>
            <a:endParaRPr lang="en-US" sz="1800" dirty="0"/>
          </a:p>
          <a:p>
            <a:r>
              <a:rPr lang="en-US" sz="1800" dirty="0"/>
              <a:t>School of Architecture, Planning, and Preservation’s 50</a:t>
            </a:r>
            <a:r>
              <a:rPr lang="en-US" sz="1800" baseline="30000" dirty="0"/>
              <a:t>th</a:t>
            </a:r>
            <a:r>
              <a:rPr lang="en-US" sz="1800" dirty="0"/>
              <a:t> </a:t>
            </a:r>
            <a:r>
              <a:rPr lang="en-US" sz="1800" dirty="0" smtClean="0"/>
              <a:t>Anniversary</a:t>
            </a:r>
            <a:br>
              <a:rPr lang="en-US" sz="1800" dirty="0" smtClean="0"/>
            </a:br>
            <a:r>
              <a:rPr lang="en-US" sz="1800" u="sng" dirty="0" smtClean="0">
                <a:hlinkClick r:id="rId8"/>
              </a:rPr>
              <a:t>http</a:t>
            </a:r>
            <a:r>
              <a:rPr lang="en-US" sz="1800" u="sng" dirty="0">
                <a:hlinkClick r:id="rId8"/>
              </a:rPr>
              <a:t>://</a:t>
            </a:r>
            <a:r>
              <a:rPr lang="en-US" sz="1800" u="sng" dirty="0" smtClean="0">
                <a:hlinkClick r:id="rId8"/>
              </a:rPr>
              <a:t>www.arch.umd.edu/mapp/event/mapps-50th-anniversary-celebration</a:t>
            </a:r>
            <a:r>
              <a:rPr lang="en-US" sz="1800" dirty="0"/>
              <a:t> </a:t>
            </a:r>
          </a:p>
        </p:txBody>
      </p:sp>
      <p:grpSp>
        <p:nvGrpSpPr>
          <p:cNvPr id="9" name="Group 8">
            <a:extLst>
              <a:ext uri="{FF2B5EF4-FFF2-40B4-BE49-F238E27FC236}">
                <a16:creationId xmlns="" xmlns:a16="http://schemas.microsoft.com/office/drawing/2014/main" id="{92996B6C-FDB2-46E2-AF13-222F3CC8EEFF}"/>
              </a:ext>
            </a:extLst>
          </p:cNvPr>
          <p:cNvGrpSpPr/>
          <p:nvPr/>
        </p:nvGrpSpPr>
        <p:grpSpPr>
          <a:xfrm>
            <a:off x="218313" y="185205"/>
            <a:ext cx="11738972" cy="1000657"/>
            <a:chOff x="351818" y="3706049"/>
            <a:chExt cx="7629334" cy="650342"/>
          </a:xfrm>
        </p:grpSpPr>
        <p:sp>
          <p:nvSpPr>
            <p:cNvPr id="10" name="Text Box 2">
              <a:extLst>
                <a:ext uri="{FF2B5EF4-FFF2-40B4-BE49-F238E27FC236}">
                  <a16:creationId xmlns="" xmlns:a16="http://schemas.microsoft.com/office/drawing/2014/main"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1" name="Text Box 2">
              <a:extLst>
                <a:ext uri="{FF2B5EF4-FFF2-40B4-BE49-F238E27FC236}">
                  <a16:creationId xmlns="" xmlns:a16="http://schemas.microsoft.com/office/drawing/2014/main" id="{501D8E2B-DDAE-41CC-9348-88DC80CDB6BC}"/>
                </a:ext>
              </a:extLst>
            </p:cNvPr>
            <p:cNvSpPr txBox="1">
              <a:spLocks noChangeArrowheads="1"/>
            </p:cNvSpPr>
            <p:nvPr/>
          </p:nvSpPr>
          <p:spPr bwMode="auto">
            <a:xfrm>
              <a:off x="3814918" y="3864001"/>
              <a:ext cx="4166234" cy="339317"/>
            </a:xfrm>
            <a:prstGeom prst="rect">
              <a:avLst/>
            </a:prstGeom>
            <a:blipFill>
              <a:blip r:embed="rId9"/>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OCTOBER 5, </a:t>
              </a:r>
              <a:r>
                <a:rPr lang="en-US" sz="2000" b="1" dirty="0">
                  <a:solidFill>
                    <a:srgbClr val="FFFFFF"/>
                  </a:solidFill>
                  <a:latin typeface="Arial" panose="020B0604020202020204" pitchFamily="34" charset="0"/>
                  <a:ea typeface="Calibri" panose="020F0502020204030204" pitchFamily="34" charset="0"/>
                  <a:cs typeface="Times New Roman" panose="02020603050405020304" pitchFamily="18" charset="0"/>
                </a:rPr>
                <a:t>2017</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12" name="Oval 11">
              <a:extLst>
                <a:ext uri="{FF2B5EF4-FFF2-40B4-BE49-F238E27FC236}">
                  <a16:creationId xmlns="" xmlns:a16="http://schemas.microsoft.com/office/drawing/2014/main"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 xmlns:a14="http://schemas.microsoft.com/office/drawing/2010/main" w="25400">
                  <a:solidFill>
                    <a:schemeClr val="dk1">
                      <a:lumMod val="0"/>
                      <a:lumOff val="0"/>
                    </a:schemeClr>
                  </a:solidFill>
                  <a:round/>
                  <a:headEnd/>
                  <a:tailEnd/>
                </a14:hiddenLine>
              </a:ext>
              <a:ext uri="{AF507438-7753-43e0-B8FC-AC1667EBCBE1}">
                <a14:hiddenEffects xmlns="" xmlns:a14="http://schemas.microsoft.com/office/drawing/2010/main">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13" name="Picture 12" descr="A drawing of a face&#10;&#10;Description generated with high confidence">
              <a:extLst>
                <a:ext uri="{FF2B5EF4-FFF2-40B4-BE49-F238E27FC236}">
                  <a16:creationId xmlns="" xmlns:a16="http://schemas.microsoft.com/office/drawing/2014/main" id="{4A636564-0717-44C3-9ECD-CF1338D7829B}"/>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Tree>
    <p:extLst>
      <p:ext uri="{BB962C8B-B14F-4D97-AF65-F5344CB8AC3E}">
        <p14:creationId xmlns:p14="http://schemas.microsoft.com/office/powerpoint/2010/main" val="6858351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55223" y="801021"/>
            <a:ext cx="11702062" cy="1155400"/>
          </a:xfrm>
        </p:spPr>
        <p:txBody>
          <a:bodyPr>
            <a:noAutofit/>
          </a:bodyPr>
          <a:lstStyle/>
          <a:p>
            <a:pPr algn="ctr"/>
            <a:r>
              <a:rPr lang="en-US" sz="4000" dirty="0" smtClean="0">
                <a:latin typeface="Arial" charset="0"/>
                <a:ea typeface="Arial" charset="0"/>
                <a:cs typeface="Arial" charset="0"/>
              </a:rPr>
              <a:t>Summary</a:t>
            </a:r>
            <a:endParaRPr lang="en-US" sz="4000" dirty="0">
              <a:latin typeface="Arial" charset="0"/>
              <a:ea typeface="Arial" charset="0"/>
              <a:cs typeface="Arial" charset="0"/>
            </a:endParaRPr>
          </a:p>
        </p:txBody>
      </p:sp>
      <p:sp>
        <p:nvSpPr>
          <p:cNvPr id="4" name="Content Placeholder 3"/>
          <p:cNvSpPr>
            <a:spLocks noGrp="1"/>
          </p:cNvSpPr>
          <p:nvPr>
            <p:ph idx="1"/>
          </p:nvPr>
        </p:nvSpPr>
        <p:spPr>
          <a:xfrm>
            <a:off x="255222" y="1956421"/>
            <a:ext cx="11702062" cy="4444394"/>
          </a:xfrm>
        </p:spPr>
        <p:txBody>
          <a:bodyPr>
            <a:normAutofit/>
          </a:bodyPr>
          <a:lstStyle/>
          <a:p>
            <a:pPr marL="0" indent="0">
              <a:buNone/>
            </a:pPr>
            <a:r>
              <a:rPr lang="en-US" u="sng" dirty="0"/>
              <a:t>Senate Chair’s Report</a:t>
            </a:r>
            <a:endParaRPr lang="en-US" dirty="0"/>
          </a:p>
          <a:p>
            <a:pPr lvl="0"/>
            <a:r>
              <a:rPr lang="en-US" dirty="0"/>
              <a:t>BOR Staff Awards: The Staff Affairs Committee is currently accepting nominations for the prestigious Board of Regents’ Staff Awards. Instructions are available on the Senate </a:t>
            </a:r>
            <a:r>
              <a:rPr lang="en-US" u="sng" dirty="0">
                <a:hlinkClick r:id="rId3"/>
              </a:rPr>
              <a:t>website</a:t>
            </a:r>
            <a:r>
              <a:rPr lang="en-US" dirty="0"/>
              <a:t> and nomination packages are due to the Senate Office by Friday, November 17, 2017</a:t>
            </a:r>
            <a:r>
              <a:rPr lang="en-US" dirty="0" smtClean="0"/>
              <a:t>.</a:t>
            </a:r>
            <a:br>
              <a:rPr lang="en-US" dirty="0" smtClean="0"/>
            </a:br>
            <a:endParaRPr lang="en-US" dirty="0"/>
          </a:p>
          <a:p>
            <a:pPr lvl="0"/>
            <a:r>
              <a:rPr lang="en-US" dirty="0"/>
              <a:t>Nominations Committee: Outgoing Senators should have received an email from the Senate Office asking for volunteers for the Nominations Committee. Anyone who would like to volunteer can do so </a:t>
            </a:r>
            <a:r>
              <a:rPr lang="en-US" u="sng" dirty="0">
                <a:hlinkClick r:id="rId4"/>
              </a:rPr>
              <a:t>here</a:t>
            </a:r>
            <a:r>
              <a:rPr lang="en-US" dirty="0"/>
              <a:t>.</a:t>
            </a:r>
          </a:p>
        </p:txBody>
      </p:sp>
      <p:grpSp>
        <p:nvGrpSpPr>
          <p:cNvPr id="14" name="Group 13">
            <a:extLst>
              <a:ext uri="{FF2B5EF4-FFF2-40B4-BE49-F238E27FC236}">
                <a16:creationId xmlns="" xmlns:a16="http://schemas.microsoft.com/office/drawing/2014/main" id="{92996B6C-FDB2-46E2-AF13-222F3CC8EEFF}"/>
              </a:ext>
            </a:extLst>
          </p:cNvPr>
          <p:cNvGrpSpPr/>
          <p:nvPr/>
        </p:nvGrpSpPr>
        <p:grpSpPr>
          <a:xfrm>
            <a:off x="218313" y="185205"/>
            <a:ext cx="11738972" cy="1000657"/>
            <a:chOff x="351818" y="3706049"/>
            <a:chExt cx="7629334" cy="650342"/>
          </a:xfrm>
        </p:grpSpPr>
        <p:sp>
          <p:nvSpPr>
            <p:cNvPr id="15" name="Text Box 2">
              <a:extLst>
                <a:ext uri="{FF2B5EF4-FFF2-40B4-BE49-F238E27FC236}">
                  <a16:creationId xmlns="" xmlns:a16="http://schemas.microsoft.com/office/drawing/2014/main"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7" name="Text Box 2">
              <a:extLst>
                <a:ext uri="{FF2B5EF4-FFF2-40B4-BE49-F238E27FC236}">
                  <a16:creationId xmlns="" xmlns:a16="http://schemas.microsoft.com/office/drawing/2014/main" id="{501D8E2B-DDAE-41CC-9348-88DC80CDB6BC}"/>
                </a:ext>
              </a:extLst>
            </p:cNvPr>
            <p:cNvSpPr txBox="1">
              <a:spLocks noChangeArrowheads="1"/>
            </p:cNvSpPr>
            <p:nvPr/>
          </p:nvSpPr>
          <p:spPr bwMode="auto">
            <a:xfrm>
              <a:off x="3814918" y="3864001"/>
              <a:ext cx="4166234" cy="339317"/>
            </a:xfrm>
            <a:prstGeom prst="rect">
              <a:avLst/>
            </a:prstGeom>
            <a:blipFill>
              <a:blip r:embed="rId5"/>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OCTOBER 5, </a:t>
              </a:r>
              <a:r>
                <a:rPr lang="en-US" sz="2000" b="1" dirty="0">
                  <a:solidFill>
                    <a:srgbClr val="FFFFFF"/>
                  </a:solidFill>
                  <a:latin typeface="Arial" panose="020B0604020202020204" pitchFamily="34" charset="0"/>
                  <a:ea typeface="Calibri" panose="020F0502020204030204" pitchFamily="34" charset="0"/>
                  <a:cs typeface="Times New Roman" panose="02020603050405020304" pitchFamily="18" charset="0"/>
                </a:rPr>
                <a:t>2017</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19" name="Oval 18">
              <a:extLst>
                <a:ext uri="{FF2B5EF4-FFF2-40B4-BE49-F238E27FC236}">
                  <a16:creationId xmlns="" xmlns:a16="http://schemas.microsoft.com/office/drawing/2014/main"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 xmlns:a14="http://schemas.microsoft.com/office/drawing/2010/main" w="25400">
                  <a:solidFill>
                    <a:schemeClr val="dk1">
                      <a:lumMod val="0"/>
                      <a:lumOff val="0"/>
                    </a:schemeClr>
                  </a:solidFill>
                  <a:round/>
                  <a:headEnd/>
                  <a:tailEnd/>
                </a14:hiddenLine>
              </a:ext>
              <a:ext uri="{AF507438-7753-43e0-B8FC-AC1667EBCBE1}">
                <a14:hiddenEffects xmlns="" xmlns:a14="http://schemas.microsoft.com/office/drawing/2010/main">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20" name="Picture 19" descr="A drawing of a face&#10;&#10;Description generated with high confidence">
              <a:extLst>
                <a:ext uri="{FF2B5EF4-FFF2-40B4-BE49-F238E27FC236}">
                  <a16:creationId xmlns="" xmlns:a16="http://schemas.microsoft.com/office/drawing/2014/main" id="{4A636564-0717-44C3-9ECD-CF1338D7829B}"/>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Tree>
    <p:extLst>
      <p:ext uri="{BB962C8B-B14F-4D97-AF65-F5344CB8AC3E}">
        <p14:creationId xmlns:p14="http://schemas.microsoft.com/office/powerpoint/2010/main" val="34222763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55223" y="801021"/>
            <a:ext cx="11702062" cy="1155400"/>
          </a:xfrm>
        </p:spPr>
        <p:txBody>
          <a:bodyPr>
            <a:noAutofit/>
          </a:bodyPr>
          <a:lstStyle/>
          <a:p>
            <a:pPr algn="ctr"/>
            <a:r>
              <a:rPr lang="en-US" sz="4000" dirty="0" smtClean="0">
                <a:latin typeface="Arial" charset="0"/>
                <a:ea typeface="Arial" charset="0"/>
                <a:cs typeface="Arial" charset="0"/>
              </a:rPr>
              <a:t>Summary</a:t>
            </a:r>
            <a:endParaRPr lang="en-US" sz="4000" dirty="0">
              <a:latin typeface="Arial" charset="0"/>
              <a:ea typeface="Arial" charset="0"/>
              <a:cs typeface="Arial" charset="0"/>
            </a:endParaRPr>
          </a:p>
        </p:txBody>
      </p:sp>
      <p:sp>
        <p:nvSpPr>
          <p:cNvPr id="4" name="Content Placeholder 3"/>
          <p:cNvSpPr>
            <a:spLocks noGrp="1"/>
          </p:cNvSpPr>
          <p:nvPr>
            <p:ph idx="1"/>
          </p:nvPr>
        </p:nvSpPr>
        <p:spPr>
          <a:xfrm>
            <a:off x="255222" y="1956421"/>
            <a:ext cx="11702062" cy="4444394"/>
          </a:xfrm>
        </p:spPr>
        <p:txBody>
          <a:bodyPr>
            <a:normAutofit/>
          </a:bodyPr>
          <a:lstStyle/>
          <a:p>
            <a:pPr marL="0" indent="0">
              <a:buNone/>
            </a:pPr>
            <a:r>
              <a:rPr lang="en-US" u="sng" dirty="0"/>
              <a:t>Senate Chair’s Report</a:t>
            </a:r>
            <a:endParaRPr lang="en-US" dirty="0"/>
          </a:p>
          <a:p>
            <a:pPr lvl="0"/>
            <a:r>
              <a:rPr lang="en-US" u="sng" dirty="0">
                <a:hlinkClick r:id="rId3"/>
              </a:rPr>
              <a:t>Next Meeting</a:t>
            </a:r>
            <a:r>
              <a:rPr lang="en-US" dirty="0"/>
              <a:t>: The next Senate meeting will be held on Wednesday, November 1, 2017 and will include President Loh’s annual State of the Campus Address</a:t>
            </a:r>
            <a:r>
              <a:rPr lang="en-US" dirty="0" smtClean="0"/>
              <a:t>.</a:t>
            </a:r>
            <a:br>
              <a:rPr lang="en-US" dirty="0" smtClean="0"/>
            </a:br>
            <a:endParaRPr lang="en-US" dirty="0"/>
          </a:p>
          <a:p>
            <a:pPr lvl="0"/>
            <a:r>
              <a:rPr lang="en-US" dirty="0"/>
              <a:t>Ken Holum, Senate Parliamentarian and Past Senate Chair passed away on September 20, 2017. Marvin Breslow (Parliamentarian Emeritus, Senate Historian, and current Senator for Emeritus Faculty) introduced a </a:t>
            </a:r>
            <a:r>
              <a:rPr lang="en-US" u="sng" dirty="0">
                <a:hlinkClick r:id="rId4"/>
              </a:rPr>
              <a:t>resolution</a:t>
            </a:r>
            <a:r>
              <a:rPr lang="en-US" dirty="0"/>
              <a:t> in honor of Ken’s service to the Senate. The Senate approved the resolution.</a:t>
            </a:r>
          </a:p>
        </p:txBody>
      </p:sp>
      <p:grpSp>
        <p:nvGrpSpPr>
          <p:cNvPr id="9" name="Group 8">
            <a:extLst>
              <a:ext uri="{FF2B5EF4-FFF2-40B4-BE49-F238E27FC236}">
                <a16:creationId xmlns="" xmlns:a16="http://schemas.microsoft.com/office/drawing/2014/main" id="{92996B6C-FDB2-46E2-AF13-222F3CC8EEFF}"/>
              </a:ext>
            </a:extLst>
          </p:cNvPr>
          <p:cNvGrpSpPr/>
          <p:nvPr/>
        </p:nvGrpSpPr>
        <p:grpSpPr>
          <a:xfrm>
            <a:off x="218313" y="185205"/>
            <a:ext cx="11738972" cy="1000657"/>
            <a:chOff x="351818" y="3706049"/>
            <a:chExt cx="7629334" cy="650342"/>
          </a:xfrm>
        </p:grpSpPr>
        <p:sp>
          <p:nvSpPr>
            <p:cNvPr id="10" name="Text Box 2">
              <a:extLst>
                <a:ext uri="{FF2B5EF4-FFF2-40B4-BE49-F238E27FC236}">
                  <a16:creationId xmlns="" xmlns:a16="http://schemas.microsoft.com/office/drawing/2014/main"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1" name="Text Box 2">
              <a:extLst>
                <a:ext uri="{FF2B5EF4-FFF2-40B4-BE49-F238E27FC236}">
                  <a16:creationId xmlns="" xmlns:a16="http://schemas.microsoft.com/office/drawing/2014/main" id="{501D8E2B-DDAE-41CC-9348-88DC80CDB6BC}"/>
                </a:ext>
              </a:extLst>
            </p:cNvPr>
            <p:cNvSpPr txBox="1">
              <a:spLocks noChangeArrowheads="1"/>
            </p:cNvSpPr>
            <p:nvPr/>
          </p:nvSpPr>
          <p:spPr bwMode="auto">
            <a:xfrm>
              <a:off x="3814918" y="3864001"/>
              <a:ext cx="4166234" cy="339317"/>
            </a:xfrm>
            <a:prstGeom prst="rect">
              <a:avLst/>
            </a:prstGeom>
            <a:blipFill>
              <a:blip r:embed="rId5"/>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OCTOBER 5, </a:t>
              </a:r>
              <a:r>
                <a:rPr lang="en-US" sz="2000" b="1" dirty="0">
                  <a:solidFill>
                    <a:srgbClr val="FFFFFF"/>
                  </a:solidFill>
                  <a:latin typeface="Arial" panose="020B0604020202020204" pitchFamily="34" charset="0"/>
                  <a:ea typeface="Calibri" panose="020F0502020204030204" pitchFamily="34" charset="0"/>
                  <a:cs typeface="Times New Roman" panose="02020603050405020304" pitchFamily="18" charset="0"/>
                </a:rPr>
                <a:t>2017</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12" name="Oval 11">
              <a:extLst>
                <a:ext uri="{FF2B5EF4-FFF2-40B4-BE49-F238E27FC236}">
                  <a16:creationId xmlns="" xmlns:a16="http://schemas.microsoft.com/office/drawing/2014/main"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 xmlns:a14="http://schemas.microsoft.com/office/drawing/2010/main" w="25400">
                  <a:solidFill>
                    <a:schemeClr val="dk1">
                      <a:lumMod val="0"/>
                      <a:lumOff val="0"/>
                    </a:schemeClr>
                  </a:solidFill>
                  <a:round/>
                  <a:headEnd/>
                  <a:tailEnd/>
                </a14:hiddenLine>
              </a:ext>
              <a:ext uri="{AF507438-7753-43e0-B8FC-AC1667EBCBE1}">
                <a14:hiddenEffects xmlns="" xmlns:a14="http://schemas.microsoft.com/office/drawing/2010/main">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13" name="Picture 12" descr="A drawing of a face&#10;&#10;Description generated with high confidence">
              <a:extLst>
                <a:ext uri="{FF2B5EF4-FFF2-40B4-BE49-F238E27FC236}">
                  <a16:creationId xmlns="" xmlns:a16="http://schemas.microsoft.com/office/drawing/2014/main" id="{4A636564-0717-44C3-9ECD-CF1338D7829B}"/>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Tree>
    <p:extLst>
      <p:ext uri="{BB962C8B-B14F-4D97-AF65-F5344CB8AC3E}">
        <p14:creationId xmlns:p14="http://schemas.microsoft.com/office/powerpoint/2010/main" val="14821731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55223" y="801021"/>
            <a:ext cx="11702062" cy="1155400"/>
          </a:xfrm>
        </p:spPr>
        <p:txBody>
          <a:bodyPr>
            <a:noAutofit/>
          </a:bodyPr>
          <a:lstStyle/>
          <a:p>
            <a:pPr algn="ctr"/>
            <a:r>
              <a:rPr lang="en-US" sz="4000" dirty="0" smtClean="0">
                <a:latin typeface="Arial" charset="0"/>
                <a:ea typeface="Arial" charset="0"/>
                <a:cs typeface="Arial" charset="0"/>
              </a:rPr>
              <a:t>Summary</a:t>
            </a:r>
            <a:endParaRPr lang="en-US" sz="4000" dirty="0">
              <a:latin typeface="Arial" charset="0"/>
              <a:ea typeface="Arial" charset="0"/>
              <a:cs typeface="Arial" charset="0"/>
            </a:endParaRPr>
          </a:p>
        </p:txBody>
      </p:sp>
      <p:sp>
        <p:nvSpPr>
          <p:cNvPr id="4" name="Content Placeholder 3"/>
          <p:cNvSpPr>
            <a:spLocks noGrp="1"/>
          </p:cNvSpPr>
          <p:nvPr>
            <p:ph idx="1"/>
          </p:nvPr>
        </p:nvSpPr>
        <p:spPr>
          <a:xfrm>
            <a:off x="255222" y="1956421"/>
            <a:ext cx="11702062" cy="4444394"/>
          </a:xfrm>
        </p:spPr>
        <p:txBody>
          <a:bodyPr>
            <a:normAutofit fontScale="92500" lnSpcReduction="20000"/>
          </a:bodyPr>
          <a:lstStyle/>
          <a:p>
            <a:pPr marL="0" indent="0">
              <a:buNone/>
            </a:pPr>
            <a:r>
              <a:rPr lang="en-US" u="sng" dirty="0"/>
              <a:t>Senate Chair’s Report</a:t>
            </a:r>
            <a:endParaRPr lang="en-US" dirty="0"/>
          </a:p>
          <a:p>
            <a:pPr lvl="0">
              <a:lnSpc>
                <a:spcPct val="110000"/>
              </a:lnSpc>
            </a:pPr>
            <a:r>
              <a:rPr lang="en-US" dirty="0"/>
              <a:t>The </a:t>
            </a:r>
            <a:r>
              <a:rPr lang="en-US" u="sng" dirty="0">
                <a:hlinkClick r:id="rId3"/>
              </a:rPr>
              <a:t>Joint President/Senate Inclusion &amp; Respect Task Force</a:t>
            </a:r>
            <a:r>
              <a:rPr lang="en-US" dirty="0"/>
              <a:t> is co-chaired by </a:t>
            </a:r>
            <a:r>
              <a:rPr lang="en-US" dirty="0" err="1"/>
              <a:t>Ja’Nya</a:t>
            </a:r>
            <a:r>
              <a:rPr lang="en-US" dirty="0"/>
              <a:t> Banks, SGA Director of Diversity, Lucy </a:t>
            </a:r>
            <a:r>
              <a:rPr lang="en-US" dirty="0" err="1"/>
              <a:t>Dalglish</a:t>
            </a:r>
            <a:r>
              <a:rPr lang="en-US" dirty="0"/>
              <a:t>, Dean of the Merrill College of Journalism, and Warren Kelley, Assistant Vice President for Student Affairs and includes faculty, staff, students, and alumni representatives. The task force was charged to consider how best to nurture a climate that is respectful and inclusive of all members of our campus community, stands against hate, and reaffirms the values that define us a University. The task force will collect feedback from the campus community at campus-wide open forums and from the Senate at a future meeting and plans to report to the Senate in late April. </a:t>
            </a:r>
          </a:p>
        </p:txBody>
      </p:sp>
      <p:grpSp>
        <p:nvGrpSpPr>
          <p:cNvPr id="9" name="Group 8">
            <a:extLst>
              <a:ext uri="{FF2B5EF4-FFF2-40B4-BE49-F238E27FC236}">
                <a16:creationId xmlns="" xmlns:a16="http://schemas.microsoft.com/office/drawing/2014/main" id="{92996B6C-FDB2-46E2-AF13-222F3CC8EEFF}"/>
              </a:ext>
            </a:extLst>
          </p:cNvPr>
          <p:cNvGrpSpPr/>
          <p:nvPr/>
        </p:nvGrpSpPr>
        <p:grpSpPr>
          <a:xfrm>
            <a:off x="218313" y="185205"/>
            <a:ext cx="11738972" cy="1000657"/>
            <a:chOff x="351818" y="3706049"/>
            <a:chExt cx="7629334" cy="650342"/>
          </a:xfrm>
        </p:grpSpPr>
        <p:sp>
          <p:nvSpPr>
            <p:cNvPr id="10" name="Text Box 2">
              <a:extLst>
                <a:ext uri="{FF2B5EF4-FFF2-40B4-BE49-F238E27FC236}">
                  <a16:creationId xmlns="" xmlns:a16="http://schemas.microsoft.com/office/drawing/2014/main"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1" name="Text Box 2">
              <a:extLst>
                <a:ext uri="{FF2B5EF4-FFF2-40B4-BE49-F238E27FC236}">
                  <a16:creationId xmlns="" xmlns:a16="http://schemas.microsoft.com/office/drawing/2014/main" id="{501D8E2B-DDAE-41CC-9348-88DC80CDB6BC}"/>
                </a:ext>
              </a:extLst>
            </p:cNvPr>
            <p:cNvSpPr txBox="1">
              <a:spLocks noChangeArrowheads="1"/>
            </p:cNvSpPr>
            <p:nvPr/>
          </p:nvSpPr>
          <p:spPr bwMode="auto">
            <a:xfrm>
              <a:off x="3814918" y="3864001"/>
              <a:ext cx="4166234" cy="339317"/>
            </a:xfrm>
            <a:prstGeom prst="rect">
              <a:avLst/>
            </a:prstGeom>
            <a:blipFill>
              <a:blip r:embed="rId4"/>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OCTOBER 5, </a:t>
              </a:r>
              <a:r>
                <a:rPr lang="en-US" sz="2000" b="1" dirty="0">
                  <a:solidFill>
                    <a:srgbClr val="FFFFFF"/>
                  </a:solidFill>
                  <a:latin typeface="Arial" panose="020B0604020202020204" pitchFamily="34" charset="0"/>
                  <a:ea typeface="Calibri" panose="020F0502020204030204" pitchFamily="34" charset="0"/>
                  <a:cs typeface="Times New Roman" panose="02020603050405020304" pitchFamily="18" charset="0"/>
                </a:rPr>
                <a:t>2017</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12" name="Oval 11">
              <a:extLst>
                <a:ext uri="{FF2B5EF4-FFF2-40B4-BE49-F238E27FC236}">
                  <a16:creationId xmlns="" xmlns:a16="http://schemas.microsoft.com/office/drawing/2014/main"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 xmlns:a14="http://schemas.microsoft.com/office/drawing/2010/main" w="25400">
                  <a:solidFill>
                    <a:schemeClr val="dk1">
                      <a:lumMod val="0"/>
                      <a:lumOff val="0"/>
                    </a:schemeClr>
                  </a:solidFill>
                  <a:round/>
                  <a:headEnd/>
                  <a:tailEnd/>
                </a14:hiddenLine>
              </a:ext>
              <a:ext uri="{AF507438-7753-43e0-B8FC-AC1667EBCBE1}">
                <a14:hiddenEffects xmlns="" xmlns:a14="http://schemas.microsoft.com/office/drawing/2010/main">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13" name="Picture 12" descr="A drawing of a face&#10;&#10;Description generated with high confidence">
              <a:extLst>
                <a:ext uri="{FF2B5EF4-FFF2-40B4-BE49-F238E27FC236}">
                  <a16:creationId xmlns="" xmlns:a16="http://schemas.microsoft.com/office/drawing/2014/main" id="{4A636564-0717-44C3-9ECD-CF1338D7829B}"/>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Tree>
    <p:extLst>
      <p:ext uri="{BB962C8B-B14F-4D97-AF65-F5344CB8AC3E}">
        <p14:creationId xmlns:p14="http://schemas.microsoft.com/office/powerpoint/2010/main" val="17064448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55223" y="801021"/>
            <a:ext cx="11702062" cy="1155400"/>
          </a:xfrm>
        </p:spPr>
        <p:txBody>
          <a:bodyPr>
            <a:noAutofit/>
          </a:bodyPr>
          <a:lstStyle/>
          <a:p>
            <a:pPr algn="ctr"/>
            <a:r>
              <a:rPr lang="en-US" sz="4000" dirty="0" smtClean="0">
                <a:latin typeface="Arial" charset="0"/>
                <a:ea typeface="Arial" charset="0"/>
                <a:cs typeface="Arial" charset="0"/>
              </a:rPr>
              <a:t>Summary</a:t>
            </a:r>
            <a:endParaRPr lang="en-US" sz="4000" dirty="0">
              <a:latin typeface="Arial" charset="0"/>
              <a:ea typeface="Arial" charset="0"/>
              <a:cs typeface="Arial" charset="0"/>
            </a:endParaRPr>
          </a:p>
        </p:txBody>
      </p:sp>
      <p:sp>
        <p:nvSpPr>
          <p:cNvPr id="4" name="Content Placeholder 3"/>
          <p:cNvSpPr>
            <a:spLocks noGrp="1"/>
          </p:cNvSpPr>
          <p:nvPr>
            <p:ph idx="1"/>
          </p:nvPr>
        </p:nvSpPr>
        <p:spPr>
          <a:xfrm>
            <a:off x="255222" y="2049477"/>
            <a:ext cx="11702062" cy="4351338"/>
          </a:xfrm>
        </p:spPr>
        <p:txBody>
          <a:bodyPr>
            <a:normAutofit/>
          </a:bodyPr>
          <a:lstStyle/>
          <a:p>
            <a:pPr marL="0" indent="0">
              <a:buNone/>
            </a:pPr>
            <a:r>
              <a:rPr lang="en-US" u="sng" dirty="0">
                <a:hlinkClick r:id="rId3"/>
              </a:rPr>
              <a:t>PCC Proposal to Establish a Post-Baccalaureate Certificate in Financial Risk Management (Senate Document #17-18-09)</a:t>
            </a:r>
            <a:endParaRPr lang="en-US" dirty="0"/>
          </a:p>
          <a:p>
            <a:pPr lvl="0"/>
            <a:r>
              <a:rPr lang="en-US" dirty="0"/>
              <a:t>The Senate voted to approve the new certificate program</a:t>
            </a:r>
            <a:r>
              <a:rPr lang="en-US" dirty="0" smtClean="0"/>
              <a:t>.</a:t>
            </a:r>
            <a:br>
              <a:rPr lang="en-US" dirty="0" smtClean="0"/>
            </a:br>
            <a:endParaRPr lang="en-US" dirty="0"/>
          </a:p>
          <a:p>
            <a:pPr marL="0" indent="0">
              <a:buNone/>
            </a:pPr>
            <a:r>
              <a:rPr lang="en-US" u="sng" dirty="0">
                <a:hlinkClick r:id="rId4"/>
              </a:rPr>
              <a:t>PCC Proposal to Establish a Post-Baccalaureate Certificate in Leading and Managing Healthcare Transformation (Senate Document #17-18-10)</a:t>
            </a:r>
            <a:endParaRPr lang="en-US" dirty="0"/>
          </a:p>
          <a:p>
            <a:pPr lvl="0"/>
            <a:r>
              <a:rPr lang="en-US" dirty="0"/>
              <a:t>The Senate voted to approve the new certificate program.</a:t>
            </a:r>
          </a:p>
        </p:txBody>
      </p:sp>
      <p:grpSp>
        <p:nvGrpSpPr>
          <p:cNvPr id="9" name="Group 8">
            <a:extLst>
              <a:ext uri="{FF2B5EF4-FFF2-40B4-BE49-F238E27FC236}">
                <a16:creationId xmlns="" xmlns:a16="http://schemas.microsoft.com/office/drawing/2014/main" id="{92996B6C-FDB2-46E2-AF13-222F3CC8EEFF}"/>
              </a:ext>
            </a:extLst>
          </p:cNvPr>
          <p:cNvGrpSpPr/>
          <p:nvPr/>
        </p:nvGrpSpPr>
        <p:grpSpPr>
          <a:xfrm>
            <a:off x="218313" y="185205"/>
            <a:ext cx="11738972" cy="1000657"/>
            <a:chOff x="351818" y="3706049"/>
            <a:chExt cx="7629334" cy="650342"/>
          </a:xfrm>
        </p:grpSpPr>
        <p:sp>
          <p:nvSpPr>
            <p:cNvPr id="10" name="Text Box 2">
              <a:extLst>
                <a:ext uri="{FF2B5EF4-FFF2-40B4-BE49-F238E27FC236}">
                  <a16:creationId xmlns="" xmlns:a16="http://schemas.microsoft.com/office/drawing/2014/main"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1" name="Text Box 2">
              <a:extLst>
                <a:ext uri="{FF2B5EF4-FFF2-40B4-BE49-F238E27FC236}">
                  <a16:creationId xmlns="" xmlns:a16="http://schemas.microsoft.com/office/drawing/2014/main" id="{501D8E2B-DDAE-41CC-9348-88DC80CDB6BC}"/>
                </a:ext>
              </a:extLst>
            </p:cNvPr>
            <p:cNvSpPr txBox="1">
              <a:spLocks noChangeArrowheads="1"/>
            </p:cNvSpPr>
            <p:nvPr/>
          </p:nvSpPr>
          <p:spPr bwMode="auto">
            <a:xfrm>
              <a:off x="3814918" y="3864001"/>
              <a:ext cx="4166234" cy="339317"/>
            </a:xfrm>
            <a:prstGeom prst="rect">
              <a:avLst/>
            </a:prstGeom>
            <a:blipFill>
              <a:blip r:embed="rId5"/>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OCTOBER 5, </a:t>
              </a:r>
              <a:r>
                <a:rPr lang="en-US" sz="2000" b="1" dirty="0">
                  <a:solidFill>
                    <a:srgbClr val="FFFFFF"/>
                  </a:solidFill>
                  <a:latin typeface="Arial" panose="020B0604020202020204" pitchFamily="34" charset="0"/>
                  <a:ea typeface="Calibri" panose="020F0502020204030204" pitchFamily="34" charset="0"/>
                  <a:cs typeface="Times New Roman" panose="02020603050405020304" pitchFamily="18" charset="0"/>
                </a:rPr>
                <a:t>2017</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12" name="Oval 11">
              <a:extLst>
                <a:ext uri="{FF2B5EF4-FFF2-40B4-BE49-F238E27FC236}">
                  <a16:creationId xmlns="" xmlns:a16="http://schemas.microsoft.com/office/drawing/2014/main"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 xmlns:a14="http://schemas.microsoft.com/office/drawing/2010/main" w="25400">
                  <a:solidFill>
                    <a:schemeClr val="dk1">
                      <a:lumMod val="0"/>
                      <a:lumOff val="0"/>
                    </a:schemeClr>
                  </a:solidFill>
                  <a:round/>
                  <a:headEnd/>
                  <a:tailEnd/>
                </a14:hiddenLine>
              </a:ext>
              <a:ext uri="{AF507438-7753-43e0-B8FC-AC1667EBCBE1}">
                <a14:hiddenEffects xmlns="" xmlns:a14="http://schemas.microsoft.com/office/drawing/2010/main">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13" name="Picture 12" descr="A drawing of a face&#10;&#10;Description generated with high confidence">
              <a:extLst>
                <a:ext uri="{FF2B5EF4-FFF2-40B4-BE49-F238E27FC236}">
                  <a16:creationId xmlns="" xmlns:a16="http://schemas.microsoft.com/office/drawing/2014/main" id="{4A636564-0717-44C3-9ECD-CF1338D7829B}"/>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Tree>
    <p:extLst>
      <p:ext uri="{BB962C8B-B14F-4D97-AF65-F5344CB8AC3E}">
        <p14:creationId xmlns:p14="http://schemas.microsoft.com/office/powerpoint/2010/main" val="4501112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55223" y="801021"/>
            <a:ext cx="11702062" cy="1155400"/>
          </a:xfrm>
        </p:spPr>
        <p:txBody>
          <a:bodyPr>
            <a:noAutofit/>
          </a:bodyPr>
          <a:lstStyle/>
          <a:p>
            <a:pPr algn="ctr"/>
            <a:r>
              <a:rPr lang="en-US" sz="4000" dirty="0" smtClean="0">
                <a:latin typeface="Arial" charset="0"/>
                <a:ea typeface="Arial" charset="0"/>
                <a:cs typeface="Arial" charset="0"/>
              </a:rPr>
              <a:t>Summary</a:t>
            </a:r>
            <a:endParaRPr lang="en-US" sz="4000" dirty="0">
              <a:latin typeface="Arial" charset="0"/>
              <a:ea typeface="Arial" charset="0"/>
              <a:cs typeface="Arial" charset="0"/>
            </a:endParaRPr>
          </a:p>
        </p:txBody>
      </p:sp>
      <p:sp>
        <p:nvSpPr>
          <p:cNvPr id="4" name="Content Placeholder 3"/>
          <p:cNvSpPr>
            <a:spLocks noGrp="1"/>
          </p:cNvSpPr>
          <p:nvPr>
            <p:ph idx="1"/>
          </p:nvPr>
        </p:nvSpPr>
        <p:spPr>
          <a:xfrm>
            <a:off x="255222" y="1956421"/>
            <a:ext cx="11702062" cy="4444394"/>
          </a:xfrm>
        </p:spPr>
        <p:txBody>
          <a:bodyPr>
            <a:normAutofit/>
          </a:bodyPr>
          <a:lstStyle/>
          <a:p>
            <a:pPr marL="0" indent="0">
              <a:buNone/>
            </a:pPr>
            <a:r>
              <a:rPr lang="en-US" dirty="0"/>
              <a:t>Special Order: </a:t>
            </a:r>
            <a:r>
              <a:rPr lang="en-US" u="sng" dirty="0">
                <a:hlinkClick r:id="rId3"/>
              </a:rPr>
              <a:t>Web Accessibility Policy</a:t>
            </a:r>
            <a:endParaRPr lang="en-US" dirty="0"/>
          </a:p>
          <a:p>
            <a:pPr lvl="0"/>
            <a:r>
              <a:rPr lang="en-US" dirty="0"/>
              <a:t>Marcio Oliveira, Assistant Vice President, Division of Information Technology, provided an overview of the </a:t>
            </a:r>
            <a:r>
              <a:rPr lang="en-US" u="sng" dirty="0">
                <a:hlinkClick r:id="rId4"/>
              </a:rPr>
              <a:t>interim web accessibility policy</a:t>
            </a:r>
            <a:r>
              <a:rPr lang="en-US" dirty="0"/>
              <a:t> and the rationale for why it was necessary. He collected feedback from the Senate and noted that the IT Council would consider all feedback and submit the final policy for Senate approval later in the year.</a:t>
            </a:r>
          </a:p>
        </p:txBody>
      </p:sp>
      <p:grpSp>
        <p:nvGrpSpPr>
          <p:cNvPr id="9" name="Group 8">
            <a:extLst>
              <a:ext uri="{FF2B5EF4-FFF2-40B4-BE49-F238E27FC236}">
                <a16:creationId xmlns="" xmlns:a16="http://schemas.microsoft.com/office/drawing/2014/main" id="{92996B6C-FDB2-46E2-AF13-222F3CC8EEFF}"/>
              </a:ext>
            </a:extLst>
          </p:cNvPr>
          <p:cNvGrpSpPr/>
          <p:nvPr/>
        </p:nvGrpSpPr>
        <p:grpSpPr>
          <a:xfrm>
            <a:off x="218313" y="185205"/>
            <a:ext cx="11738972" cy="1000657"/>
            <a:chOff x="351818" y="3706049"/>
            <a:chExt cx="7629334" cy="650342"/>
          </a:xfrm>
        </p:grpSpPr>
        <p:sp>
          <p:nvSpPr>
            <p:cNvPr id="10" name="Text Box 2">
              <a:extLst>
                <a:ext uri="{FF2B5EF4-FFF2-40B4-BE49-F238E27FC236}">
                  <a16:creationId xmlns="" xmlns:a16="http://schemas.microsoft.com/office/drawing/2014/main"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1" name="Text Box 2">
              <a:extLst>
                <a:ext uri="{FF2B5EF4-FFF2-40B4-BE49-F238E27FC236}">
                  <a16:creationId xmlns="" xmlns:a16="http://schemas.microsoft.com/office/drawing/2014/main" id="{501D8E2B-DDAE-41CC-9348-88DC80CDB6BC}"/>
                </a:ext>
              </a:extLst>
            </p:cNvPr>
            <p:cNvSpPr txBox="1">
              <a:spLocks noChangeArrowheads="1"/>
            </p:cNvSpPr>
            <p:nvPr/>
          </p:nvSpPr>
          <p:spPr bwMode="auto">
            <a:xfrm>
              <a:off x="3814918" y="3864001"/>
              <a:ext cx="4166234" cy="339317"/>
            </a:xfrm>
            <a:prstGeom prst="rect">
              <a:avLst/>
            </a:prstGeom>
            <a:blipFill>
              <a:blip r:embed="rId5"/>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OCTOBER 5, </a:t>
              </a:r>
              <a:r>
                <a:rPr lang="en-US" sz="2000" b="1" dirty="0">
                  <a:solidFill>
                    <a:srgbClr val="FFFFFF"/>
                  </a:solidFill>
                  <a:latin typeface="Arial" panose="020B0604020202020204" pitchFamily="34" charset="0"/>
                  <a:ea typeface="Calibri" panose="020F0502020204030204" pitchFamily="34" charset="0"/>
                  <a:cs typeface="Times New Roman" panose="02020603050405020304" pitchFamily="18" charset="0"/>
                </a:rPr>
                <a:t>2017</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12" name="Oval 11">
              <a:extLst>
                <a:ext uri="{FF2B5EF4-FFF2-40B4-BE49-F238E27FC236}">
                  <a16:creationId xmlns="" xmlns:a16="http://schemas.microsoft.com/office/drawing/2014/main"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 xmlns:a14="http://schemas.microsoft.com/office/drawing/2010/main" w="25400">
                  <a:solidFill>
                    <a:schemeClr val="dk1">
                      <a:lumMod val="0"/>
                      <a:lumOff val="0"/>
                    </a:schemeClr>
                  </a:solidFill>
                  <a:round/>
                  <a:headEnd/>
                  <a:tailEnd/>
                </a14:hiddenLine>
              </a:ext>
              <a:ext uri="{AF507438-7753-43e0-B8FC-AC1667EBCBE1}">
                <a14:hiddenEffects xmlns="" xmlns:a14="http://schemas.microsoft.com/office/drawing/2010/main">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13" name="Picture 12" descr="A drawing of a face&#10;&#10;Description generated with high confidence">
              <a:extLst>
                <a:ext uri="{FF2B5EF4-FFF2-40B4-BE49-F238E27FC236}">
                  <a16:creationId xmlns="" xmlns:a16="http://schemas.microsoft.com/office/drawing/2014/main" id="{4A636564-0717-44C3-9ECD-CF1338D7829B}"/>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Tree>
    <p:extLst>
      <p:ext uri="{BB962C8B-B14F-4D97-AF65-F5344CB8AC3E}">
        <p14:creationId xmlns:p14="http://schemas.microsoft.com/office/powerpoint/2010/main" val="5192436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55223" y="801021"/>
            <a:ext cx="11702062" cy="1155400"/>
          </a:xfrm>
        </p:spPr>
        <p:txBody>
          <a:bodyPr>
            <a:noAutofit/>
          </a:bodyPr>
          <a:lstStyle/>
          <a:p>
            <a:pPr algn="ctr"/>
            <a:r>
              <a:rPr lang="en-US" sz="4000" dirty="0" smtClean="0">
                <a:latin typeface="Arial" charset="0"/>
                <a:ea typeface="Arial" charset="0"/>
                <a:cs typeface="Arial" charset="0"/>
              </a:rPr>
              <a:t>Summary</a:t>
            </a:r>
            <a:endParaRPr lang="en-US" sz="4000" dirty="0">
              <a:latin typeface="Arial" charset="0"/>
              <a:ea typeface="Arial" charset="0"/>
              <a:cs typeface="Arial" charset="0"/>
            </a:endParaRPr>
          </a:p>
        </p:txBody>
      </p:sp>
      <p:sp>
        <p:nvSpPr>
          <p:cNvPr id="4" name="Content Placeholder 3"/>
          <p:cNvSpPr>
            <a:spLocks noGrp="1"/>
          </p:cNvSpPr>
          <p:nvPr>
            <p:ph idx="1"/>
          </p:nvPr>
        </p:nvSpPr>
        <p:spPr>
          <a:xfrm>
            <a:off x="255222" y="1771494"/>
            <a:ext cx="11702062" cy="4629321"/>
          </a:xfrm>
        </p:spPr>
        <p:txBody>
          <a:bodyPr>
            <a:noAutofit/>
          </a:bodyPr>
          <a:lstStyle/>
          <a:p>
            <a:pPr marL="0" indent="0">
              <a:spcBef>
                <a:spcPts val="0"/>
              </a:spcBef>
              <a:buNone/>
            </a:pPr>
            <a:r>
              <a:rPr lang="en-US" sz="1900" dirty="0"/>
              <a:t>Special Order: </a:t>
            </a:r>
            <a:r>
              <a:rPr lang="en-US" sz="1900" u="sng" dirty="0">
                <a:hlinkClick r:id="rId3"/>
              </a:rPr>
              <a:t>Joint President/Senate Inclusion &amp; Respect Task Force – Overview of the Task Force Charge &amp; Process</a:t>
            </a:r>
            <a:endParaRPr lang="en-US" sz="1900" dirty="0"/>
          </a:p>
          <a:p>
            <a:pPr lvl="0">
              <a:spcBef>
                <a:spcPts val="0"/>
              </a:spcBef>
            </a:pPr>
            <a:r>
              <a:rPr lang="en-US" sz="1900" dirty="0"/>
              <a:t>Warren Kelley, Co-Chair of the Joint Task Force provided an overview of the task force’s </a:t>
            </a:r>
            <a:r>
              <a:rPr lang="en-US" sz="1900" u="sng" dirty="0">
                <a:hlinkClick r:id="rId4"/>
              </a:rPr>
              <a:t>charge</a:t>
            </a:r>
            <a:r>
              <a:rPr lang="en-US" sz="1900" dirty="0"/>
              <a:t> and its process thus far including full task force meetings, two campus-wide open forums, scheduled focused meetings with several student groups, and planning for meetings with other targeted groups. In addition, noted that the task force had broken up into several small working groups to address broad themes in the charge including hate speech/free speech, climate, prevention &amp; education, hate/bias response, and policies &amp; procedures</a:t>
            </a:r>
            <a:r>
              <a:rPr lang="en-US" sz="1900" dirty="0" smtClean="0"/>
              <a:t>.</a:t>
            </a:r>
            <a:br>
              <a:rPr lang="en-US" sz="1900" dirty="0" smtClean="0"/>
            </a:br>
            <a:r>
              <a:rPr lang="en-US" sz="1900" dirty="0" smtClean="0"/>
              <a:t/>
            </a:r>
            <a:br>
              <a:rPr lang="en-US" sz="1900" dirty="0" smtClean="0"/>
            </a:br>
            <a:endParaRPr lang="en-US" sz="900" dirty="0"/>
          </a:p>
          <a:p>
            <a:pPr lvl="0">
              <a:spcBef>
                <a:spcPts val="0"/>
              </a:spcBef>
            </a:pPr>
            <a:r>
              <a:rPr lang="en-US" sz="1900" dirty="0"/>
              <a:t>Kelley took feedback from Senators and encouraged them to continue to engage the task force and provide additional input through the </a:t>
            </a:r>
            <a:r>
              <a:rPr lang="en-US" sz="1900" u="sng" dirty="0">
                <a:hlinkClick r:id="rId5"/>
              </a:rPr>
              <a:t>online form</a:t>
            </a:r>
            <a:r>
              <a:rPr lang="en-US" sz="1900" dirty="0"/>
              <a:t> or at future meetings</a:t>
            </a:r>
            <a:r>
              <a:rPr lang="en-US" sz="1900" dirty="0" smtClean="0"/>
              <a:t>.</a:t>
            </a:r>
            <a:br>
              <a:rPr lang="en-US" sz="1900" dirty="0" smtClean="0"/>
            </a:br>
            <a:r>
              <a:rPr lang="en-US" sz="1900" dirty="0" smtClean="0"/>
              <a:t/>
            </a:r>
            <a:br>
              <a:rPr lang="en-US" sz="1900" dirty="0" smtClean="0"/>
            </a:br>
            <a:endParaRPr lang="en-US" sz="900" dirty="0"/>
          </a:p>
          <a:p>
            <a:pPr lvl="0">
              <a:spcBef>
                <a:spcPts val="0"/>
              </a:spcBef>
            </a:pPr>
            <a:r>
              <a:rPr lang="en-US" sz="1900" dirty="0"/>
              <a:t>Kelley noted that the task force would present preliminary recommendations to the Senate at the beginning of the spring semester and then make final recommendations to the Senate at its April 24, 2017 </a:t>
            </a:r>
            <a:r>
              <a:rPr lang="en-US" sz="1900" dirty="0" smtClean="0"/>
              <a:t>meeting</a:t>
            </a:r>
            <a:r>
              <a:rPr lang="en-US" sz="1900" dirty="0"/>
              <a:t>.</a:t>
            </a:r>
            <a:endParaRPr lang="en-US" sz="1900" dirty="0"/>
          </a:p>
        </p:txBody>
      </p:sp>
      <p:grpSp>
        <p:nvGrpSpPr>
          <p:cNvPr id="9" name="Group 8">
            <a:extLst>
              <a:ext uri="{FF2B5EF4-FFF2-40B4-BE49-F238E27FC236}">
                <a16:creationId xmlns="" xmlns:a16="http://schemas.microsoft.com/office/drawing/2014/main" id="{92996B6C-FDB2-46E2-AF13-222F3CC8EEFF}"/>
              </a:ext>
            </a:extLst>
          </p:cNvPr>
          <p:cNvGrpSpPr/>
          <p:nvPr/>
        </p:nvGrpSpPr>
        <p:grpSpPr>
          <a:xfrm>
            <a:off x="218313" y="185205"/>
            <a:ext cx="11738972" cy="1000657"/>
            <a:chOff x="351818" y="3706049"/>
            <a:chExt cx="7629334" cy="650342"/>
          </a:xfrm>
        </p:grpSpPr>
        <p:sp>
          <p:nvSpPr>
            <p:cNvPr id="10" name="Text Box 2">
              <a:extLst>
                <a:ext uri="{FF2B5EF4-FFF2-40B4-BE49-F238E27FC236}">
                  <a16:creationId xmlns="" xmlns:a16="http://schemas.microsoft.com/office/drawing/2014/main"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1" name="Text Box 2">
              <a:extLst>
                <a:ext uri="{FF2B5EF4-FFF2-40B4-BE49-F238E27FC236}">
                  <a16:creationId xmlns="" xmlns:a16="http://schemas.microsoft.com/office/drawing/2014/main" id="{501D8E2B-DDAE-41CC-9348-88DC80CDB6BC}"/>
                </a:ext>
              </a:extLst>
            </p:cNvPr>
            <p:cNvSpPr txBox="1">
              <a:spLocks noChangeArrowheads="1"/>
            </p:cNvSpPr>
            <p:nvPr/>
          </p:nvSpPr>
          <p:spPr bwMode="auto">
            <a:xfrm>
              <a:off x="3814918" y="3864001"/>
              <a:ext cx="4166234" cy="339317"/>
            </a:xfrm>
            <a:prstGeom prst="rect">
              <a:avLst/>
            </a:prstGeom>
            <a:blipFill>
              <a:blip r:embed="rId6"/>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OCTOBER 5, </a:t>
              </a:r>
              <a:r>
                <a:rPr lang="en-US" sz="2000" b="1" dirty="0">
                  <a:solidFill>
                    <a:srgbClr val="FFFFFF"/>
                  </a:solidFill>
                  <a:latin typeface="Arial" panose="020B0604020202020204" pitchFamily="34" charset="0"/>
                  <a:ea typeface="Calibri" panose="020F0502020204030204" pitchFamily="34" charset="0"/>
                  <a:cs typeface="Times New Roman" panose="02020603050405020304" pitchFamily="18" charset="0"/>
                </a:rPr>
                <a:t>2017</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12" name="Oval 11">
              <a:extLst>
                <a:ext uri="{FF2B5EF4-FFF2-40B4-BE49-F238E27FC236}">
                  <a16:creationId xmlns="" xmlns:a16="http://schemas.microsoft.com/office/drawing/2014/main"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 xmlns:a14="http://schemas.microsoft.com/office/drawing/2010/main" w="25400">
                  <a:solidFill>
                    <a:schemeClr val="dk1">
                      <a:lumMod val="0"/>
                      <a:lumOff val="0"/>
                    </a:schemeClr>
                  </a:solidFill>
                  <a:round/>
                  <a:headEnd/>
                  <a:tailEnd/>
                </a14:hiddenLine>
              </a:ext>
              <a:ext uri="{AF507438-7753-43e0-B8FC-AC1667EBCBE1}">
                <a14:hiddenEffects xmlns="" xmlns:a14="http://schemas.microsoft.com/office/drawing/2010/main">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13" name="Picture 12" descr="A drawing of a face&#10;&#10;Description generated with high confidence">
              <a:extLst>
                <a:ext uri="{FF2B5EF4-FFF2-40B4-BE49-F238E27FC236}">
                  <a16:creationId xmlns="" xmlns:a16="http://schemas.microsoft.com/office/drawing/2014/main" id="{4A636564-0717-44C3-9ECD-CF1338D7829B}"/>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Tree>
    <p:extLst>
      <p:ext uri="{BB962C8B-B14F-4D97-AF65-F5344CB8AC3E}">
        <p14:creationId xmlns:p14="http://schemas.microsoft.com/office/powerpoint/2010/main" val="3540947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55223" y="801021"/>
            <a:ext cx="11702062" cy="1155400"/>
          </a:xfrm>
        </p:spPr>
        <p:txBody>
          <a:bodyPr>
            <a:noAutofit/>
          </a:bodyPr>
          <a:lstStyle/>
          <a:p>
            <a:pPr algn="ctr"/>
            <a:r>
              <a:rPr lang="en-US" sz="4000" dirty="0" smtClean="0">
                <a:latin typeface="Arial" charset="0"/>
                <a:ea typeface="Arial" charset="0"/>
                <a:cs typeface="Arial" charset="0"/>
              </a:rPr>
              <a:t>Summary</a:t>
            </a:r>
            <a:endParaRPr lang="en-US" sz="4000" dirty="0">
              <a:latin typeface="Arial" charset="0"/>
              <a:ea typeface="Arial" charset="0"/>
              <a:cs typeface="Arial" charset="0"/>
            </a:endParaRPr>
          </a:p>
        </p:txBody>
      </p:sp>
      <p:sp>
        <p:nvSpPr>
          <p:cNvPr id="4" name="Content Placeholder 3"/>
          <p:cNvSpPr>
            <a:spLocks noGrp="1"/>
          </p:cNvSpPr>
          <p:nvPr>
            <p:ph idx="1"/>
          </p:nvPr>
        </p:nvSpPr>
        <p:spPr>
          <a:xfrm>
            <a:off x="255222" y="1956421"/>
            <a:ext cx="11702062" cy="4444394"/>
          </a:xfrm>
        </p:spPr>
        <p:txBody>
          <a:bodyPr>
            <a:normAutofit/>
          </a:bodyPr>
          <a:lstStyle/>
          <a:p>
            <a:pPr marL="0" indent="0">
              <a:buNone/>
            </a:pPr>
            <a:r>
              <a:rPr lang="en-US" dirty="0"/>
              <a:t>New Business</a:t>
            </a:r>
          </a:p>
          <a:p>
            <a:pPr lvl="0"/>
            <a:r>
              <a:rPr lang="en-US" dirty="0"/>
              <a:t>The </a:t>
            </a:r>
            <a:r>
              <a:rPr lang="en-US" u="sng" dirty="0">
                <a:hlinkClick r:id="rId3"/>
              </a:rPr>
              <a:t>School of Architecture, Planning, and Preservation’s 50</a:t>
            </a:r>
            <a:r>
              <a:rPr lang="en-US" u="sng" baseline="30000" dirty="0">
                <a:hlinkClick r:id="rId3"/>
              </a:rPr>
              <a:t>th</a:t>
            </a:r>
            <a:r>
              <a:rPr lang="en-US" u="sng" dirty="0">
                <a:hlinkClick r:id="rId3"/>
              </a:rPr>
              <a:t> Anniversary</a:t>
            </a:r>
            <a:r>
              <a:rPr lang="en-US" dirty="0"/>
              <a:t> is on October 7, 2017. The School will have a series of events to celebrate including a kick-off event on October 7, 2017, a research symposium on April 13, 2018, and an anniversary gala on April 14, 2018. The Senate recognized Dean </a:t>
            </a:r>
            <a:r>
              <a:rPr lang="en-US" dirty="0" err="1"/>
              <a:t>Hirt</a:t>
            </a:r>
            <a:r>
              <a:rPr lang="en-US" dirty="0"/>
              <a:t> and the members of the School for their accomplishments over the last 50 years.</a:t>
            </a:r>
          </a:p>
        </p:txBody>
      </p:sp>
      <p:grpSp>
        <p:nvGrpSpPr>
          <p:cNvPr id="9" name="Group 8">
            <a:extLst>
              <a:ext uri="{FF2B5EF4-FFF2-40B4-BE49-F238E27FC236}">
                <a16:creationId xmlns="" xmlns:a16="http://schemas.microsoft.com/office/drawing/2014/main" id="{92996B6C-FDB2-46E2-AF13-222F3CC8EEFF}"/>
              </a:ext>
            </a:extLst>
          </p:cNvPr>
          <p:cNvGrpSpPr/>
          <p:nvPr/>
        </p:nvGrpSpPr>
        <p:grpSpPr>
          <a:xfrm>
            <a:off x="218313" y="185205"/>
            <a:ext cx="11738972" cy="1000657"/>
            <a:chOff x="351818" y="3706049"/>
            <a:chExt cx="7629334" cy="650342"/>
          </a:xfrm>
        </p:grpSpPr>
        <p:sp>
          <p:nvSpPr>
            <p:cNvPr id="10" name="Text Box 2">
              <a:extLst>
                <a:ext uri="{FF2B5EF4-FFF2-40B4-BE49-F238E27FC236}">
                  <a16:creationId xmlns="" xmlns:a16="http://schemas.microsoft.com/office/drawing/2014/main"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1" name="Text Box 2">
              <a:extLst>
                <a:ext uri="{FF2B5EF4-FFF2-40B4-BE49-F238E27FC236}">
                  <a16:creationId xmlns="" xmlns:a16="http://schemas.microsoft.com/office/drawing/2014/main" id="{501D8E2B-DDAE-41CC-9348-88DC80CDB6BC}"/>
                </a:ext>
              </a:extLst>
            </p:cNvPr>
            <p:cNvSpPr txBox="1">
              <a:spLocks noChangeArrowheads="1"/>
            </p:cNvSpPr>
            <p:nvPr/>
          </p:nvSpPr>
          <p:spPr bwMode="auto">
            <a:xfrm>
              <a:off x="3814918" y="3864001"/>
              <a:ext cx="4166234" cy="339317"/>
            </a:xfrm>
            <a:prstGeom prst="rect">
              <a:avLst/>
            </a:prstGeom>
            <a:blipFill>
              <a:blip r:embed="rId4"/>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OCTOBER 5, </a:t>
              </a:r>
              <a:r>
                <a:rPr lang="en-US" sz="2000" b="1" dirty="0">
                  <a:solidFill>
                    <a:srgbClr val="FFFFFF"/>
                  </a:solidFill>
                  <a:latin typeface="Arial" panose="020B0604020202020204" pitchFamily="34" charset="0"/>
                  <a:ea typeface="Calibri" panose="020F0502020204030204" pitchFamily="34" charset="0"/>
                  <a:cs typeface="Times New Roman" panose="02020603050405020304" pitchFamily="18" charset="0"/>
                </a:rPr>
                <a:t>2017</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12" name="Oval 11">
              <a:extLst>
                <a:ext uri="{FF2B5EF4-FFF2-40B4-BE49-F238E27FC236}">
                  <a16:creationId xmlns="" xmlns:a16="http://schemas.microsoft.com/office/drawing/2014/main"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 xmlns:a14="http://schemas.microsoft.com/office/drawing/2010/main" w="25400">
                  <a:solidFill>
                    <a:schemeClr val="dk1">
                      <a:lumMod val="0"/>
                      <a:lumOff val="0"/>
                    </a:schemeClr>
                  </a:solidFill>
                  <a:round/>
                  <a:headEnd/>
                  <a:tailEnd/>
                </a14:hiddenLine>
              </a:ext>
              <a:ext uri="{AF507438-7753-43e0-B8FC-AC1667EBCBE1}">
                <a14:hiddenEffects xmlns="" xmlns:a14="http://schemas.microsoft.com/office/drawing/2010/main">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13" name="Picture 12" descr="A drawing of a face&#10;&#10;Description generated with high confidence">
              <a:extLst>
                <a:ext uri="{FF2B5EF4-FFF2-40B4-BE49-F238E27FC236}">
                  <a16:creationId xmlns="" xmlns:a16="http://schemas.microsoft.com/office/drawing/2014/main" id="{4A636564-0717-44C3-9ECD-CF1338D7829B}"/>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Tree>
    <p:extLst>
      <p:ext uri="{BB962C8B-B14F-4D97-AF65-F5344CB8AC3E}">
        <p14:creationId xmlns:p14="http://schemas.microsoft.com/office/powerpoint/2010/main" val="8771980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55223" y="801021"/>
            <a:ext cx="11702062" cy="1155400"/>
          </a:xfrm>
        </p:spPr>
        <p:txBody>
          <a:bodyPr>
            <a:noAutofit/>
          </a:bodyPr>
          <a:lstStyle/>
          <a:p>
            <a:pPr algn="ctr"/>
            <a:r>
              <a:rPr lang="en-US" sz="4000" dirty="0" smtClean="0">
                <a:latin typeface="Arial" charset="0"/>
                <a:ea typeface="Arial" charset="0"/>
                <a:cs typeface="Arial" charset="0"/>
              </a:rPr>
              <a:t>Relevant Links</a:t>
            </a:r>
            <a:endParaRPr lang="en-US" sz="4000" dirty="0">
              <a:latin typeface="Arial" charset="0"/>
              <a:ea typeface="Arial" charset="0"/>
              <a:cs typeface="Arial" charset="0"/>
            </a:endParaRPr>
          </a:p>
        </p:txBody>
      </p:sp>
      <p:sp>
        <p:nvSpPr>
          <p:cNvPr id="4" name="Content Placeholder 3"/>
          <p:cNvSpPr>
            <a:spLocks noGrp="1"/>
          </p:cNvSpPr>
          <p:nvPr>
            <p:ph idx="1"/>
          </p:nvPr>
        </p:nvSpPr>
        <p:spPr>
          <a:xfrm>
            <a:off x="255222" y="1771494"/>
            <a:ext cx="11702062" cy="4629321"/>
          </a:xfrm>
        </p:spPr>
        <p:txBody>
          <a:bodyPr>
            <a:normAutofit/>
          </a:bodyPr>
          <a:lstStyle/>
          <a:p>
            <a:r>
              <a:rPr lang="en-US" sz="1800" dirty="0"/>
              <a:t>Board of Regents Staff Awards </a:t>
            </a:r>
            <a:r>
              <a:rPr lang="en-US" sz="1800" dirty="0" smtClean="0"/>
              <a:t>Nominations</a:t>
            </a:r>
            <a:br>
              <a:rPr lang="en-US" sz="1800" dirty="0" smtClean="0"/>
            </a:br>
            <a:r>
              <a:rPr lang="en-US" sz="1800" u="sng" dirty="0" smtClean="0">
                <a:hlinkClick r:id="rId3"/>
              </a:rPr>
              <a:t>https</a:t>
            </a:r>
            <a:r>
              <a:rPr lang="en-US" sz="1800" u="sng" dirty="0">
                <a:hlinkClick r:id="rId3"/>
              </a:rPr>
              <a:t>://</a:t>
            </a:r>
            <a:r>
              <a:rPr lang="en-US" sz="1800" u="sng" dirty="0" smtClean="0">
                <a:hlinkClick r:id="rId3"/>
              </a:rPr>
              <a:t>senate.umd.edu/bor-staff-awards</a:t>
            </a:r>
            <a:r>
              <a:rPr lang="en-US" sz="1800" u="sng" dirty="0" smtClean="0"/>
              <a:t/>
            </a:r>
            <a:br>
              <a:rPr lang="en-US" sz="1800" u="sng" dirty="0" smtClean="0"/>
            </a:br>
            <a:endParaRPr lang="en-US" sz="1800" dirty="0"/>
          </a:p>
          <a:p>
            <a:r>
              <a:rPr lang="en-US" sz="1800" dirty="0"/>
              <a:t>Nominations Committee Interest </a:t>
            </a:r>
            <a:r>
              <a:rPr lang="en-US" sz="1800" dirty="0" smtClean="0"/>
              <a:t>Form</a:t>
            </a:r>
            <a:br>
              <a:rPr lang="en-US" sz="1800" dirty="0" smtClean="0"/>
            </a:br>
            <a:r>
              <a:rPr lang="en-US" sz="1800" u="sng" dirty="0" smtClean="0">
                <a:hlinkClick r:id="rId4"/>
              </a:rPr>
              <a:t>https</a:t>
            </a:r>
            <a:r>
              <a:rPr lang="en-US" sz="1800" u="sng" dirty="0">
                <a:hlinkClick r:id="rId4"/>
              </a:rPr>
              <a:t>://</a:t>
            </a:r>
            <a:r>
              <a:rPr lang="en-US" sz="1800" u="sng" dirty="0" smtClean="0">
                <a:hlinkClick r:id="rId4"/>
              </a:rPr>
              <a:t>goo.gl/forms/LCiHfuMD3ZG8dCT62</a:t>
            </a:r>
            <a:r>
              <a:rPr lang="en-US" sz="1800" u="sng" dirty="0" smtClean="0"/>
              <a:t/>
            </a:r>
            <a:br>
              <a:rPr lang="en-US" sz="1800" u="sng" dirty="0" smtClean="0"/>
            </a:br>
            <a:endParaRPr lang="en-US" sz="1800" dirty="0"/>
          </a:p>
          <a:p>
            <a:r>
              <a:rPr lang="en-US" sz="1800" dirty="0"/>
              <a:t>PCC Proposal to Establish a Post-Baccalaureate Certificate in Financial Risk Management (Senate Document #</a:t>
            </a:r>
            <a:r>
              <a:rPr lang="en-US" sz="1800" dirty="0" smtClean="0"/>
              <a:t>17-18-09)</a:t>
            </a:r>
            <a:br>
              <a:rPr lang="en-US" sz="1800" dirty="0" smtClean="0"/>
            </a:br>
            <a:r>
              <a:rPr lang="en-US" sz="1800" u="sng" dirty="0" smtClean="0">
                <a:hlinkClick r:id="rId5"/>
              </a:rPr>
              <a:t>https</a:t>
            </a:r>
            <a:r>
              <a:rPr lang="en-US" sz="1800" u="sng" dirty="0">
                <a:hlinkClick r:id="rId5"/>
              </a:rPr>
              <a:t>://</a:t>
            </a:r>
            <a:r>
              <a:rPr lang="en-US" sz="1800" u="sng" dirty="0" smtClean="0">
                <a:hlinkClick r:id="rId5"/>
              </a:rPr>
              <a:t>senate.umd.edu/sites/default/files/resources/MeetingMaterials/10052017/PCC_BMGT_Post-Bac_Financial_Risk_Mgmt_17-18-09.pdf</a:t>
            </a:r>
            <a:r>
              <a:rPr lang="en-US" sz="1800" u="sng" dirty="0" smtClean="0"/>
              <a:t/>
            </a:r>
            <a:br>
              <a:rPr lang="en-US" sz="1800" u="sng" dirty="0" smtClean="0"/>
            </a:br>
            <a:endParaRPr lang="en-US" sz="1800" dirty="0"/>
          </a:p>
          <a:p>
            <a:r>
              <a:rPr lang="en-US" sz="1800" dirty="0"/>
              <a:t>PCC Proposal to Establish a Post-Baccalaureate Certificate in Leading and Managing Healthcare Transformation (Senate Document #</a:t>
            </a:r>
            <a:r>
              <a:rPr lang="en-US" sz="1800" dirty="0" smtClean="0"/>
              <a:t>17-18-10)</a:t>
            </a:r>
            <a:br>
              <a:rPr lang="en-US" sz="1800" dirty="0" smtClean="0"/>
            </a:br>
            <a:r>
              <a:rPr lang="en-US" sz="1800" u="sng" dirty="0" smtClean="0">
                <a:hlinkClick r:id="rId6"/>
              </a:rPr>
              <a:t>https</a:t>
            </a:r>
            <a:r>
              <a:rPr lang="en-US" sz="1800" u="sng" dirty="0">
                <a:hlinkClick r:id="rId6"/>
              </a:rPr>
              <a:t>://senate.umd.edu/sites/default/files/resources/MeetingMaterials/10052017/PCC_BMGT_Post-Bac_Healthcare_Transformation_17-18-10.pdf</a:t>
            </a:r>
            <a:r>
              <a:rPr lang="en-US" sz="1800" dirty="0"/>
              <a:t> </a:t>
            </a:r>
            <a:endParaRPr lang="en-US" sz="1800" u="sng" dirty="0"/>
          </a:p>
        </p:txBody>
      </p:sp>
      <p:grpSp>
        <p:nvGrpSpPr>
          <p:cNvPr id="9" name="Group 8">
            <a:extLst>
              <a:ext uri="{FF2B5EF4-FFF2-40B4-BE49-F238E27FC236}">
                <a16:creationId xmlns="" xmlns:a16="http://schemas.microsoft.com/office/drawing/2014/main" id="{92996B6C-FDB2-46E2-AF13-222F3CC8EEFF}"/>
              </a:ext>
            </a:extLst>
          </p:cNvPr>
          <p:cNvGrpSpPr/>
          <p:nvPr/>
        </p:nvGrpSpPr>
        <p:grpSpPr>
          <a:xfrm>
            <a:off x="218313" y="185205"/>
            <a:ext cx="11738972" cy="1000657"/>
            <a:chOff x="351818" y="3706049"/>
            <a:chExt cx="7629334" cy="650342"/>
          </a:xfrm>
        </p:grpSpPr>
        <p:sp>
          <p:nvSpPr>
            <p:cNvPr id="10" name="Text Box 2">
              <a:extLst>
                <a:ext uri="{FF2B5EF4-FFF2-40B4-BE49-F238E27FC236}">
                  <a16:creationId xmlns="" xmlns:a16="http://schemas.microsoft.com/office/drawing/2014/main"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1" name="Text Box 2">
              <a:extLst>
                <a:ext uri="{FF2B5EF4-FFF2-40B4-BE49-F238E27FC236}">
                  <a16:creationId xmlns="" xmlns:a16="http://schemas.microsoft.com/office/drawing/2014/main" id="{501D8E2B-DDAE-41CC-9348-88DC80CDB6BC}"/>
                </a:ext>
              </a:extLst>
            </p:cNvPr>
            <p:cNvSpPr txBox="1">
              <a:spLocks noChangeArrowheads="1"/>
            </p:cNvSpPr>
            <p:nvPr/>
          </p:nvSpPr>
          <p:spPr bwMode="auto">
            <a:xfrm>
              <a:off x="3814918" y="3864001"/>
              <a:ext cx="4166234" cy="339317"/>
            </a:xfrm>
            <a:prstGeom prst="rect">
              <a:avLst/>
            </a:prstGeom>
            <a:blipFill>
              <a:blip r:embed="rId7"/>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OCTOBER 5, </a:t>
              </a:r>
              <a:r>
                <a:rPr lang="en-US" sz="2000" b="1" dirty="0">
                  <a:solidFill>
                    <a:srgbClr val="FFFFFF"/>
                  </a:solidFill>
                  <a:latin typeface="Arial" panose="020B0604020202020204" pitchFamily="34" charset="0"/>
                  <a:ea typeface="Calibri" panose="020F0502020204030204" pitchFamily="34" charset="0"/>
                  <a:cs typeface="Times New Roman" panose="02020603050405020304" pitchFamily="18" charset="0"/>
                </a:rPr>
                <a:t>2017</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12" name="Oval 11">
              <a:extLst>
                <a:ext uri="{FF2B5EF4-FFF2-40B4-BE49-F238E27FC236}">
                  <a16:creationId xmlns="" xmlns:a16="http://schemas.microsoft.com/office/drawing/2014/main"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 xmlns:a14="http://schemas.microsoft.com/office/drawing/2010/main" w="25400">
                  <a:solidFill>
                    <a:schemeClr val="dk1">
                      <a:lumMod val="0"/>
                      <a:lumOff val="0"/>
                    </a:schemeClr>
                  </a:solidFill>
                  <a:round/>
                  <a:headEnd/>
                  <a:tailEnd/>
                </a14:hiddenLine>
              </a:ext>
              <a:ext uri="{AF507438-7753-43e0-B8FC-AC1667EBCBE1}">
                <a14:hiddenEffects xmlns="" xmlns:a14="http://schemas.microsoft.com/office/drawing/2010/main">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13" name="Picture 12" descr="A drawing of a face&#10;&#10;Description generated with high confidence">
              <a:extLst>
                <a:ext uri="{FF2B5EF4-FFF2-40B4-BE49-F238E27FC236}">
                  <a16:creationId xmlns="" xmlns:a16="http://schemas.microsoft.com/office/drawing/2014/main" id="{4A636564-0717-44C3-9ECD-CF1338D7829B}"/>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Tree>
    <p:extLst>
      <p:ext uri="{BB962C8B-B14F-4D97-AF65-F5344CB8AC3E}">
        <p14:creationId xmlns:p14="http://schemas.microsoft.com/office/powerpoint/2010/main" val="1639767974"/>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PPRESENTATIONGUID" val="10497672-b765-41bd-aa25-a4f93b71a9fd"/>
  <p:tag name="WASPOLLED" val="B66E01EFC7A14AFC8282E51FAD903040"/>
  <p:tag name="TPVERSION" val="6"/>
  <p:tag name="TPFULLVERSION" val="7.5.8.4"/>
  <p:tag name="PPTVERSION" val="16"/>
  <p:tag name="TPOS" val="2"/>
  <p:tag name="TPLASTSAVEVERSION" val="6.2 PC"/>
</p:tagLst>
</file>

<file path=ppt/theme/theme1.xml><?xml version="1.0" encoding="utf-8"?>
<a:theme xmlns:a="http://schemas.openxmlformats.org/drawingml/2006/main" name="Senate">
  <a:themeElements>
    <a:clrScheme name="Senate">
      <a:dk1>
        <a:sysClr val="windowText" lastClr="000000"/>
      </a:dk1>
      <a:lt1>
        <a:sysClr val="window" lastClr="FFFFFF"/>
      </a:lt1>
      <a:dk2>
        <a:srgbClr val="44546A"/>
      </a:dk2>
      <a:lt2>
        <a:srgbClr val="E7E6E6"/>
      </a:lt2>
      <a:accent1>
        <a:srgbClr val="C00000"/>
      </a:accent1>
      <a:accent2>
        <a:srgbClr val="FFC000"/>
      </a:accent2>
      <a:accent3>
        <a:srgbClr val="000000"/>
      </a:accent3>
      <a:accent4>
        <a:srgbClr val="FFC000"/>
      </a:accent4>
      <a:accent5>
        <a:srgbClr val="5B9BD5"/>
      </a:accent5>
      <a:accent6>
        <a:srgbClr val="70AD47"/>
      </a:accent6>
      <a:hlink>
        <a:srgbClr val="C00000"/>
      </a:hlink>
      <a:folHlink>
        <a:srgbClr val="C000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enate" id="{2D616F40-BC23-4586-8C16-C951F3592D13}" vid="{88D69AA8-767A-49E2-9451-86C3910ADB9A}"/>
    </a:ext>
  </a:extLst>
</a:theme>
</file>

<file path=ppt/theme/theme10.xml><?xml version="1.0" encoding="utf-8"?>
<a:theme xmlns:a="http://schemas.openxmlformats.org/drawingml/2006/main" name="15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11.xml><?xml version="1.0" encoding="utf-8"?>
<a:theme xmlns:a="http://schemas.openxmlformats.org/drawingml/2006/main" name="16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12.xml><?xml version="1.0" encoding="utf-8"?>
<a:theme xmlns:a="http://schemas.openxmlformats.org/drawingml/2006/main" name="17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13.xml><?xml version="1.0" encoding="utf-8"?>
<a:theme xmlns:a="http://schemas.openxmlformats.org/drawingml/2006/main" name="18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14.xml><?xml version="1.0" encoding="utf-8"?>
<a:theme xmlns:a="http://schemas.openxmlformats.org/drawingml/2006/main" name="19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15.xml><?xml version="1.0" encoding="utf-8"?>
<a:theme xmlns:a="http://schemas.openxmlformats.org/drawingml/2006/main" name="20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1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7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3.xml><?xml version="1.0" encoding="utf-8"?>
<a:theme xmlns:a="http://schemas.openxmlformats.org/drawingml/2006/main" name="8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4.xml><?xml version="1.0" encoding="utf-8"?>
<a:theme xmlns:a="http://schemas.openxmlformats.org/drawingml/2006/main" name="9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5.xml><?xml version="1.0" encoding="utf-8"?>
<a:theme xmlns:a="http://schemas.openxmlformats.org/drawingml/2006/main" name="10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6.xml><?xml version="1.0" encoding="utf-8"?>
<a:theme xmlns:a="http://schemas.openxmlformats.org/drawingml/2006/main" name="11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7.xml><?xml version="1.0" encoding="utf-8"?>
<a:theme xmlns:a="http://schemas.openxmlformats.org/drawingml/2006/main" name="12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8.xml><?xml version="1.0" encoding="utf-8"?>
<a:theme xmlns:a="http://schemas.openxmlformats.org/drawingml/2006/main" name="13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9.xml><?xml version="1.0" encoding="utf-8"?>
<a:theme xmlns:a="http://schemas.openxmlformats.org/drawingml/2006/main" name="14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docProps/app.xml><?xml version="1.0" encoding="utf-8"?>
<Properties xmlns="http://schemas.openxmlformats.org/officeDocument/2006/extended-properties" xmlns:vt="http://schemas.openxmlformats.org/officeDocument/2006/docPropsVTypes">
  <Template>Senate Slides 2017</Template>
  <TotalTime>437</TotalTime>
  <Words>600</Words>
  <Application>Microsoft Macintosh PowerPoint</Application>
  <PresentationFormat>Widescreen</PresentationFormat>
  <Paragraphs>107</Paragraphs>
  <Slides>10</Slides>
  <Notes>9</Notes>
  <HiddenSlides>0</HiddenSlides>
  <MMClips>0</MMClips>
  <ScaleCrop>false</ScaleCrop>
  <HeadingPairs>
    <vt:vector size="6" baseType="variant">
      <vt:variant>
        <vt:lpstr>Fonts Used</vt:lpstr>
      </vt:variant>
      <vt:variant>
        <vt:i4>5</vt:i4>
      </vt:variant>
      <vt:variant>
        <vt:lpstr>Theme</vt:lpstr>
      </vt:variant>
      <vt:variant>
        <vt:i4>15</vt:i4>
      </vt:variant>
      <vt:variant>
        <vt:lpstr>Slide Titles</vt:lpstr>
      </vt:variant>
      <vt:variant>
        <vt:i4>10</vt:i4>
      </vt:variant>
    </vt:vector>
  </HeadingPairs>
  <TitlesOfParts>
    <vt:vector size="30" baseType="lpstr">
      <vt:lpstr>Calibri</vt:lpstr>
      <vt:lpstr>MS PGothic</vt:lpstr>
      <vt:lpstr>ＭＳ Ｐゴシック</vt:lpstr>
      <vt:lpstr>Times New Roman</vt:lpstr>
      <vt:lpstr>Arial</vt:lpstr>
      <vt:lpstr>Senate</vt:lpstr>
      <vt:lpstr>7_MCQ</vt:lpstr>
      <vt:lpstr>8_MCQ</vt:lpstr>
      <vt:lpstr>9_MCQ</vt:lpstr>
      <vt:lpstr>10_MCQ</vt:lpstr>
      <vt:lpstr>11_MCQ</vt:lpstr>
      <vt:lpstr>12_MCQ</vt:lpstr>
      <vt:lpstr>13_MCQ</vt:lpstr>
      <vt:lpstr>14_MCQ</vt:lpstr>
      <vt:lpstr>15_MCQ</vt:lpstr>
      <vt:lpstr>16_MCQ</vt:lpstr>
      <vt:lpstr>17_MCQ</vt:lpstr>
      <vt:lpstr>18_MCQ</vt:lpstr>
      <vt:lpstr>19_MCQ</vt:lpstr>
      <vt:lpstr>20_MCQ</vt:lpstr>
      <vt:lpstr>Senate Meeting Summary</vt:lpstr>
      <vt:lpstr>Summary</vt:lpstr>
      <vt:lpstr>Summary</vt:lpstr>
      <vt:lpstr>Summary</vt:lpstr>
      <vt:lpstr>Summary</vt:lpstr>
      <vt:lpstr>Summary</vt:lpstr>
      <vt:lpstr>Summary</vt:lpstr>
      <vt:lpstr>Summary</vt:lpstr>
      <vt:lpstr>Relevant Links</vt:lpstr>
      <vt:lpstr>Relevant Links</vt:lpstr>
    </vt:vector>
  </TitlesOfParts>
  <Company/>
  <LinksUpToDate>false</LinksUpToDate>
  <SharedDoc>false</SharedDoc>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Agenda</dc:title>
  <dc:creator>Reka Montfort</dc:creator>
  <cp:lastModifiedBy>Reka Montfort</cp:lastModifiedBy>
  <cp:revision>62</cp:revision>
  <dcterms:created xsi:type="dcterms:W3CDTF">2017-09-04T22:41:22Z</dcterms:created>
  <dcterms:modified xsi:type="dcterms:W3CDTF">2017-10-12T12:13:20Z</dcterms:modified>
</cp:coreProperties>
</file>