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63" r:id="rId8"/>
    <p:sldId id="264"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55" autoAdjust="0"/>
    <p:restoredTop sz="94660"/>
  </p:normalViewPr>
  <p:slideViewPr>
    <p:cSldViewPr snapToGrid="0">
      <p:cViewPr varScale="1">
        <p:scale>
          <a:sx n="112" d="100"/>
          <a:sy n="112" d="100"/>
        </p:scale>
        <p:origin x="-104" y="-44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presProps" Target="presProps.xml"/><Relationship Id="rId12" Type="http://schemas.openxmlformats.org/officeDocument/2006/relationships/viewProps" Target="viewProps.xml"/><Relationship Id="rId13" Type="http://schemas.openxmlformats.org/officeDocument/2006/relationships/theme" Target="theme/theme1.xml"/><Relationship Id="rId14"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printerSettings" Target="printerSettings/printerSettings1.bin"/></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defRPr/>
            </a:lvl1pPr>
          </a:lstStyle>
          <a:p>
            <a:pPr>
              <a:defRPr/>
            </a:pPr>
            <a:fld id="{F8C0198D-3C46-4A2B-B461-4A8E5C2DC5E0}" type="datetimeFigureOut">
              <a:rPr lang="en-US">
                <a:solidFill>
                  <a:prstClr val="black">
                    <a:tint val="75000"/>
                  </a:prstClr>
                </a:solidFill>
              </a:rPr>
              <a:pPr>
                <a:defRPr/>
              </a:pPr>
              <a:t>10/11/16</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fld id="{DE6DD169-3F6A-4CF9-8B4E-1C4B7C747215}" type="slidenum">
              <a:rPr lang="en-US" altLang="en-US"/>
              <a:pPr/>
              <a:t>‹#›</a:t>
            </a:fld>
            <a:endParaRPr lang="en-US" altLang="en-US"/>
          </a:p>
        </p:txBody>
      </p:sp>
    </p:spTree>
    <p:extLst>
      <p:ext uri="{BB962C8B-B14F-4D97-AF65-F5344CB8AC3E}">
        <p14:creationId xmlns:p14="http://schemas.microsoft.com/office/powerpoint/2010/main" val="39597746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5F9FC709-0061-43B7-9C1F-B91E6CDB2A2A}" type="datetimeFigureOut">
              <a:rPr lang="en-US">
                <a:solidFill>
                  <a:prstClr val="black">
                    <a:tint val="75000"/>
                  </a:prstClr>
                </a:solidFill>
              </a:rPr>
              <a:pPr>
                <a:defRPr/>
              </a:pPr>
              <a:t>10/11/16</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fld id="{49053CB2-DC21-4EE5-83C5-7D6FD35EDB34}" type="slidenum">
              <a:rPr lang="en-US" altLang="en-US"/>
              <a:pPr/>
              <a:t>‹#›</a:t>
            </a:fld>
            <a:endParaRPr lang="en-US" altLang="en-US"/>
          </a:p>
        </p:txBody>
      </p:sp>
    </p:spTree>
    <p:extLst>
      <p:ext uri="{BB962C8B-B14F-4D97-AF65-F5344CB8AC3E}">
        <p14:creationId xmlns:p14="http://schemas.microsoft.com/office/powerpoint/2010/main" val="4198200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9EFB1EDE-1F02-4A95-B7B8-06E9C4674C8E}" type="datetimeFigureOut">
              <a:rPr lang="en-US">
                <a:solidFill>
                  <a:prstClr val="black">
                    <a:tint val="75000"/>
                  </a:prstClr>
                </a:solidFill>
              </a:rPr>
              <a:pPr>
                <a:defRPr/>
              </a:pPr>
              <a:t>10/11/16</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fld id="{DBFE372C-3FCB-4C70-89D3-9DF8DFA64867}" type="slidenum">
              <a:rPr lang="en-US" altLang="en-US"/>
              <a:pPr/>
              <a:t>‹#›</a:t>
            </a:fld>
            <a:endParaRPr lang="en-US" altLang="en-US"/>
          </a:p>
        </p:txBody>
      </p:sp>
    </p:spTree>
    <p:extLst>
      <p:ext uri="{BB962C8B-B14F-4D97-AF65-F5344CB8AC3E}">
        <p14:creationId xmlns:p14="http://schemas.microsoft.com/office/powerpoint/2010/main" val="298850545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Text Placeholder 2"/>
          <p:cNvSpPr>
            <a:spLocks noGrp="1"/>
          </p:cNvSpPr>
          <p:nvPr>
            <p:ph type="body"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201C263F-D180-40F6-91A8-D824642F2897}" type="datetimeFigureOut">
              <a:rPr lang="en-US">
                <a:solidFill>
                  <a:prstClr val="black">
                    <a:tint val="75000"/>
                  </a:prstClr>
                </a:solidFill>
              </a:rPr>
              <a:pPr>
                <a:defRPr/>
              </a:pPr>
              <a:t>10/11/16</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fld id="{457CEF7C-0302-409C-94BF-15B20F139E96}" type="slidenum">
              <a:rPr lang="en-US" altLang="en-US"/>
              <a:pPr/>
              <a:t>‹#›</a:t>
            </a:fld>
            <a:endParaRPr lang="en-US" altLang="en-US"/>
          </a:p>
        </p:txBody>
      </p:sp>
    </p:spTree>
    <p:extLst>
      <p:ext uri="{BB962C8B-B14F-4D97-AF65-F5344CB8AC3E}">
        <p14:creationId xmlns:p14="http://schemas.microsoft.com/office/powerpoint/2010/main" val="15966661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28A167E3-B4E3-4DB1-B3EC-53E74D17D051}" type="datetimeFigureOut">
              <a:rPr lang="en-US">
                <a:solidFill>
                  <a:prstClr val="black">
                    <a:tint val="75000"/>
                  </a:prstClr>
                </a:solidFill>
              </a:rPr>
              <a:pPr>
                <a:defRPr/>
              </a:pPr>
              <a:t>10/11/16</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fld id="{5266FF7D-D913-4A6E-9E19-93965CF350EB}" type="slidenum">
              <a:rPr lang="en-US" altLang="en-US"/>
              <a:pPr/>
              <a:t>‹#›</a:t>
            </a:fld>
            <a:endParaRPr lang="en-US" altLang="en-US"/>
          </a:p>
        </p:txBody>
      </p:sp>
    </p:spTree>
    <p:extLst>
      <p:ext uri="{BB962C8B-B14F-4D97-AF65-F5344CB8AC3E}">
        <p14:creationId xmlns:p14="http://schemas.microsoft.com/office/powerpoint/2010/main" val="39226991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976AC020-694C-48E0-9513-5397B890F9E9}" type="datetimeFigureOut">
              <a:rPr lang="en-US">
                <a:solidFill>
                  <a:prstClr val="black">
                    <a:tint val="75000"/>
                  </a:prstClr>
                </a:solidFill>
              </a:rPr>
              <a:pPr>
                <a:defRPr/>
              </a:pPr>
              <a:t>10/11/16</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fld id="{16941EC9-ACBC-4496-BFFF-3CAA17BB4117}" type="slidenum">
              <a:rPr lang="en-US" altLang="en-US"/>
              <a:pPr/>
              <a:t>‹#›</a:t>
            </a:fld>
            <a:endParaRPr lang="en-US" altLang="en-US"/>
          </a:p>
        </p:txBody>
      </p:sp>
    </p:spTree>
    <p:extLst>
      <p:ext uri="{BB962C8B-B14F-4D97-AF65-F5344CB8AC3E}">
        <p14:creationId xmlns:p14="http://schemas.microsoft.com/office/powerpoint/2010/main" val="10071194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3"/>
          <p:cNvSpPr>
            <a:spLocks noGrp="1"/>
          </p:cNvSpPr>
          <p:nvPr>
            <p:ph type="dt" sz="half" idx="10"/>
          </p:nvPr>
        </p:nvSpPr>
        <p:spPr/>
        <p:txBody>
          <a:bodyPr/>
          <a:lstStyle>
            <a:lvl1pPr>
              <a:defRPr/>
            </a:lvl1pPr>
          </a:lstStyle>
          <a:p>
            <a:pPr>
              <a:defRPr/>
            </a:pPr>
            <a:fld id="{F0C9A46E-60EE-470B-8FAD-957CF476B55B}" type="datetimeFigureOut">
              <a:rPr lang="en-US">
                <a:solidFill>
                  <a:prstClr val="black">
                    <a:tint val="75000"/>
                  </a:prstClr>
                </a:solidFill>
              </a:rPr>
              <a:pPr>
                <a:defRPr/>
              </a:pPr>
              <a:t>10/11/16</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fld id="{7E29B53C-2AD3-4683-9EA1-2A8C85B246B1}" type="slidenum">
              <a:rPr lang="en-US" altLang="en-US"/>
              <a:pPr/>
              <a:t>‹#›</a:t>
            </a:fld>
            <a:endParaRPr lang="en-US" altLang="en-US"/>
          </a:p>
        </p:txBody>
      </p:sp>
    </p:spTree>
    <p:extLst>
      <p:ext uri="{BB962C8B-B14F-4D97-AF65-F5344CB8AC3E}">
        <p14:creationId xmlns:p14="http://schemas.microsoft.com/office/powerpoint/2010/main" val="37021225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p:txBody>
          <a:bodyPr/>
          <a:lstStyle>
            <a:lvl1pPr>
              <a:defRPr/>
            </a:lvl1pPr>
          </a:lstStyle>
          <a:p>
            <a:pPr>
              <a:defRPr/>
            </a:pPr>
            <a:fld id="{4792E4B3-A5A5-4FD2-922F-79BA67083C67}" type="datetimeFigureOut">
              <a:rPr lang="en-US">
                <a:solidFill>
                  <a:prstClr val="black">
                    <a:tint val="75000"/>
                  </a:prstClr>
                </a:solidFill>
              </a:rPr>
              <a:pPr>
                <a:defRPr/>
              </a:pPr>
              <a:t>10/11/16</a:t>
            </a:fld>
            <a:endParaRPr lang="en-US">
              <a:solidFill>
                <a:prstClr val="black">
                  <a:tint val="75000"/>
                </a:prstClr>
              </a:solidFill>
            </a:endParaRPr>
          </a:p>
        </p:txBody>
      </p:sp>
      <p:sp>
        <p:nvSpPr>
          <p:cNvPr id="8"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9" name="Slide Number Placeholder 5"/>
          <p:cNvSpPr>
            <a:spLocks noGrp="1"/>
          </p:cNvSpPr>
          <p:nvPr>
            <p:ph type="sldNum" sz="quarter" idx="12"/>
          </p:nvPr>
        </p:nvSpPr>
        <p:spPr/>
        <p:txBody>
          <a:bodyPr/>
          <a:lstStyle>
            <a:lvl1pPr>
              <a:defRPr/>
            </a:lvl1pPr>
          </a:lstStyle>
          <a:p>
            <a:fld id="{EA73B725-165F-4CB6-827B-E44C5F845614}" type="slidenum">
              <a:rPr lang="en-US" altLang="en-US"/>
              <a:pPr/>
              <a:t>‹#›</a:t>
            </a:fld>
            <a:endParaRPr lang="en-US" altLang="en-US"/>
          </a:p>
        </p:txBody>
      </p:sp>
    </p:spTree>
    <p:extLst>
      <p:ext uri="{BB962C8B-B14F-4D97-AF65-F5344CB8AC3E}">
        <p14:creationId xmlns:p14="http://schemas.microsoft.com/office/powerpoint/2010/main" val="22595205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3"/>
          <p:cNvSpPr>
            <a:spLocks noGrp="1"/>
          </p:cNvSpPr>
          <p:nvPr>
            <p:ph type="dt" sz="half" idx="10"/>
          </p:nvPr>
        </p:nvSpPr>
        <p:spPr/>
        <p:txBody>
          <a:bodyPr/>
          <a:lstStyle>
            <a:lvl1pPr>
              <a:defRPr/>
            </a:lvl1pPr>
          </a:lstStyle>
          <a:p>
            <a:pPr>
              <a:defRPr/>
            </a:pPr>
            <a:fld id="{A0862CBA-2531-47E7-B6F1-A27EA1E3C81E}" type="datetimeFigureOut">
              <a:rPr lang="en-US">
                <a:solidFill>
                  <a:prstClr val="black">
                    <a:tint val="75000"/>
                  </a:prstClr>
                </a:solidFill>
              </a:rPr>
              <a:pPr>
                <a:defRPr/>
              </a:pPr>
              <a:t>10/11/16</a:t>
            </a:fld>
            <a:endParaRPr lang="en-US">
              <a:solidFill>
                <a:prstClr val="black">
                  <a:tint val="75000"/>
                </a:prstClr>
              </a:solidFill>
            </a:endParaRPr>
          </a:p>
        </p:txBody>
      </p:sp>
      <p:sp>
        <p:nvSpPr>
          <p:cNvPr id="4"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5" name="Slide Number Placeholder 5"/>
          <p:cNvSpPr>
            <a:spLocks noGrp="1"/>
          </p:cNvSpPr>
          <p:nvPr>
            <p:ph type="sldNum" sz="quarter" idx="12"/>
          </p:nvPr>
        </p:nvSpPr>
        <p:spPr/>
        <p:txBody>
          <a:bodyPr/>
          <a:lstStyle>
            <a:lvl1pPr>
              <a:defRPr/>
            </a:lvl1pPr>
          </a:lstStyle>
          <a:p>
            <a:fld id="{8D572F28-3E87-4097-B06D-EA765E8DBF3F}" type="slidenum">
              <a:rPr lang="en-US" altLang="en-US"/>
              <a:pPr/>
              <a:t>‹#›</a:t>
            </a:fld>
            <a:endParaRPr lang="en-US" altLang="en-US"/>
          </a:p>
        </p:txBody>
      </p:sp>
    </p:spTree>
    <p:extLst>
      <p:ext uri="{BB962C8B-B14F-4D97-AF65-F5344CB8AC3E}">
        <p14:creationId xmlns:p14="http://schemas.microsoft.com/office/powerpoint/2010/main" val="38132268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9DBCF740-AC2F-46E8-BE87-B003971354B0}" type="datetimeFigureOut">
              <a:rPr lang="en-US">
                <a:solidFill>
                  <a:prstClr val="black">
                    <a:tint val="75000"/>
                  </a:prstClr>
                </a:solidFill>
              </a:rPr>
              <a:pPr>
                <a:defRPr/>
              </a:pPr>
              <a:t>10/11/16</a:t>
            </a:fld>
            <a:endParaRPr lang="en-US">
              <a:solidFill>
                <a:prstClr val="black">
                  <a:tint val="75000"/>
                </a:prstClr>
              </a:solidFill>
            </a:endParaRPr>
          </a:p>
        </p:txBody>
      </p:sp>
      <p:sp>
        <p:nvSpPr>
          <p:cNvPr id="3"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4" name="Slide Number Placeholder 5"/>
          <p:cNvSpPr>
            <a:spLocks noGrp="1"/>
          </p:cNvSpPr>
          <p:nvPr>
            <p:ph type="sldNum" sz="quarter" idx="12"/>
          </p:nvPr>
        </p:nvSpPr>
        <p:spPr/>
        <p:txBody>
          <a:bodyPr/>
          <a:lstStyle>
            <a:lvl1pPr>
              <a:defRPr/>
            </a:lvl1pPr>
          </a:lstStyle>
          <a:p>
            <a:fld id="{119258DE-F851-45D8-A6DD-0FC853268D93}" type="slidenum">
              <a:rPr lang="en-US" altLang="en-US"/>
              <a:pPr/>
              <a:t>‹#›</a:t>
            </a:fld>
            <a:endParaRPr lang="en-US" altLang="en-US"/>
          </a:p>
        </p:txBody>
      </p:sp>
    </p:spTree>
    <p:extLst>
      <p:ext uri="{BB962C8B-B14F-4D97-AF65-F5344CB8AC3E}">
        <p14:creationId xmlns:p14="http://schemas.microsoft.com/office/powerpoint/2010/main" val="34830755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A81BB41A-213C-4829-AE2D-F9FC91884FB7}" type="datetimeFigureOut">
              <a:rPr lang="en-US">
                <a:solidFill>
                  <a:prstClr val="black">
                    <a:tint val="75000"/>
                  </a:prstClr>
                </a:solidFill>
              </a:rPr>
              <a:pPr>
                <a:defRPr/>
              </a:pPr>
              <a:t>10/11/16</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fld id="{43CC8459-7874-4923-AC13-36B307FD76EB}" type="slidenum">
              <a:rPr lang="en-US" altLang="en-US"/>
              <a:pPr/>
              <a:t>‹#›</a:t>
            </a:fld>
            <a:endParaRPr lang="en-US" altLang="en-US"/>
          </a:p>
        </p:txBody>
      </p:sp>
    </p:spTree>
    <p:extLst>
      <p:ext uri="{BB962C8B-B14F-4D97-AF65-F5344CB8AC3E}">
        <p14:creationId xmlns:p14="http://schemas.microsoft.com/office/powerpoint/2010/main" val="42693107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E3EA293C-0D2A-49A9-9646-7E68EC40326F}" type="datetimeFigureOut">
              <a:rPr lang="en-US">
                <a:solidFill>
                  <a:prstClr val="black">
                    <a:tint val="75000"/>
                  </a:prstClr>
                </a:solidFill>
              </a:rPr>
              <a:pPr>
                <a:defRPr/>
              </a:pPr>
              <a:t>10/11/16</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fld id="{BB59938F-E31E-459B-A078-48E7E0327EE8}" type="slidenum">
              <a:rPr lang="en-US" altLang="en-US"/>
              <a:pPr/>
              <a:t>‹#›</a:t>
            </a:fld>
            <a:endParaRPr lang="en-US" altLang="en-US"/>
          </a:p>
        </p:txBody>
      </p:sp>
    </p:spTree>
    <p:extLst>
      <p:ext uri="{BB962C8B-B14F-4D97-AF65-F5344CB8AC3E}">
        <p14:creationId xmlns:p14="http://schemas.microsoft.com/office/powerpoint/2010/main" val="915530893"/>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4" Type="http://schemas.openxmlformats.org/officeDocument/2006/relationships/image" Target="../media/image1.png"/><Relationship Id="rId15"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6"/>
          <p:cNvPicPr>
            <a:picLocks noChangeAspect="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31750" y="0"/>
            <a:ext cx="12223750" cy="2030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Title Placeholder 1"/>
          <p:cNvSpPr>
            <a:spLocks noGrp="1"/>
          </p:cNvSpPr>
          <p:nvPr>
            <p:ph type="title"/>
          </p:nvPr>
        </p:nvSpPr>
        <p:spPr bwMode="auto">
          <a:xfrm>
            <a:off x="838200" y="365125"/>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8" name="Text Placeholder 2"/>
          <p:cNvSpPr>
            <a:spLocks noGrp="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AE28A136-E0C4-45B4-B547-B80A55713D0E}" type="datetimeFigureOut">
              <a:rPr lang="en-US">
                <a:solidFill>
                  <a:prstClr val="black">
                    <a:tint val="75000"/>
                  </a:prstClr>
                </a:solidFill>
              </a:rPr>
              <a:pPr>
                <a:defRPr/>
              </a:pPr>
              <a:t>10/11/16</a:t>
            </a:fld>
            <a:endParaRPr 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pPr fontAlgn="base">
              <a:spcBef>
                <a:spcPct val="0"/>
              </a:spcBef>
              <a:spcAft>
                <a:spcPct val="0"/>
              </a:spcAft>
            </a:pPr>
            <a:fld id="{86D18BAD-BDF4-450E-BB94-3E93114440DD}" type="slidenum">
              <a:rPr lang="en-US" altLang="en-US">
                <a:cs typeface="Arial" panose="020B0604020202020204" pitchFamily="34" charset="0"/>
              </a:rPr>
              <a:pPr fontAlgn="base">
                <a:spcBef>
                  <a:spcPct val="0"/>
                </a:spcBef>
                <a:spcAft>
                  <a:spcPct val="0"/>
                </a:spcAft>
              </a:pPr>
              <a:t>‹#›</a:t>
            </a:fld>
            <a:endParaRPr lang="en-US" altLang="en-US">
              <a:cs typeface="Arial" panose="020B0604020202020204" pitchFamily="34" charset="0"/>
            </a:endParaRPr>
          </a:p>
        </p:txBody>
      </p:sp>
      <p:pic>
        <p:nvPicPr>
          <p:cNvPr id="1032" name="Picture 7"/>
          <p:cNvPicPr>
            <a:picLocks noChangeAspect="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79375" y="106363"/>
            <a:ext cx="1211263" cy="1184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3" name="TextBox 8"/>
          <p:cNvSpPr txBox="1">
            <a:spLocks noChangeArrowheads="1"/>
          </p:cNvSpPr>
          <p:nvPr userDrawn="1"/>
        </p:nvSpPr>
        <p:spPr bwMode="auto">
          <a:xfrm>
            <a:off x="2900363" y="77788"/>
            <a:ext cx="610552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fontAlgn="base">
              <a:spcBef>
                <a:spcPct val="0"/>
              </a:spcBef>
              <a:spcAft>
                <a:spcPct val="0"/>
              </a:spcAft>
              <a:defRPr/>
            </a:pPr>
            <a:r>
              <a:rPr lang="en-US" altLang="en-US" sz="2800" smtClean="0">
                <a:solidFill>
                  <a:prstClr val="white"/>
                </a:solidFill>
                <a:latin typeface="Arial Black" pitchFamily="34" charset="0"/>
                <a:ea typeface="Arial Black" pitchFamily="34" charset="0"/>
                <a:cs typeface="Arial Black" pitchFamily="34" charset="0"/>
              </a:rPr>
              <a:t>University Senate</a:t>
            </a:r>
          </a:p>
        </p:txBody>
      </p:sp>
    </p:spTree>
    <p:extLst>
      <p:ext uri="{BB962C8B-B14F-4D97-AF65-F5344CB8AC3E}">
        <p14:creationId xmlns:p14="http://schemas.microsoft.com/office/powerpoint/2010/main" val="303080074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iming>
    <p:tnLst>
      <p:par>
        <p:cTn xmlns:p14="http://schemas.microsoft.com/office/powerpoint/2010/main" id="1" dur="indefinite" restart="never" nodeType="tmRoot"/>
      </p:par>
    </p:tnLst>
  </p:timing>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itchFamily="34" charset="0"/>
        </a:defRPr>
      </a:lvl2pPr>
      <a:lvl3pPr algn="l" rtl="0" eaLnBrk="0" fontAlgn="base" hangingPunct="0">
        <a:lnSpc>
          <a:spcPct val="90000"/>
        </a:lnSpc>
        <a:spcBef>
          <a:spcPct val="0"/>
        </a:spcBef>
        <a:spcAft>
          <a:spcPct val="0"/>
        </a:spcAft>
        <a:defRPr sz="4400">
          <a:solidFill>
            <a:schemeClr val="tx1"/>
          </a:solidFill>
          <a:latin typeface="Calibri Light" pitchFamily="34" charset="0"/>
        </a:defRPr>
      </a:lvl3pPr>
      <a:lvl4pPr algn="l" rtl="0" eaLnBrk="0" fontAlgn="base" hangingPunct="0">
        <a:lnSpc>
          <a:spcPct val="90000"/>
        </a:lnSpc>
        <a:spcBef>
          <a:spcPct val="0"/>
        </a:spcBef>
        <a:spcAft>
          <a:spcPct val="0"/>
        </a:spcAft>
        <a:defRPr sz="4400">
          <a:solidFill>
            <a:schemeClr val="tx1"/>
          </a:solidFill>
          <a:latin typeface="Calibri Light" pitchFamily="34" charset="0"/>
        </a:defRPr>
      </a:lvl4pPr>
      <a:lvl5pPr algn="l" rtl="0" eaLnBrk="0" fontAlgn="base" hangingPunct="0">
        <a:lnSpc>
          <a:spcPct val="90000"/>
        </a:lnSpc>
        <a:spcBef>
          <a:spcPct val="0"/>
        </a:spcBef>
        <a:spcAft>
          <a:spcPct val="0"/>
        </a:spcAft>
        <a:defRPr sz="4400">
          <a:solidFill>
            <a:schemeClr val="tx1"/>
          </a:solidFill>
          <a:latin typeface="Calibri Light" pitchFamily="34" charset="0"/>
        </a:defRPr>
      </a:lvl5pPr>
      <a:lvl6pPr marL="457200" algn="l" rtl="0" fontAlgn="base">
        <a:lnSpc>
          <a:spcPct val="90000"/>
        </a:lnSpc>
        <a:spcBef>
          <a:spcPct val="0"/>
        </a:spcBef>
        <a:spcAft>
          <a:spcPct val="0"/>
        </a:spcAft>
        <a:defRPr sz="4400">
          <a:solidFill>
            <a:schemeClr val="tx1"/>
          </a:solidFill>
          <a:latin typeface="Calibri Light" pitchFamily="34" charset="0"/>
        </a:defRPr>
      </a:lvl6pPr>
      <a:lvl7pPr marL="914400" algn="l" rtl="0" fontAlgn="base">
        <a:lnSpc>
          <a:spcPct val="90000"/>
        </a:lnSpc>
        <a:spcBef>
          <a:spcPct val="0"/>
        </a:spcBef>
        <a:spcAft>
          <a:spcPct val="0"/>
        </a:spcAft>
        <a:defRPr sz="4400">
          <a:solidFill>
            <a:schemeClr val="tx1"/>
          </a:solidFill>
          <a:latin typeface="Calibri Light" pitchFamily="34" charset="0"/>
        </a:defRPr>
      </a:lvl7pPr>
      <a:lvl8pPr marL="1371600" algn="l" rtl="0" fontAlgn="base">
        <a:lnSpc>
          <a:spcPct val="90000"/>
        </a:lnSpc>
        <a:spcBef>
          <a:spcPct val="0"/>
        </a:spcBef>
        <a:spcAft>
          <a:spcPct val="0"/>
        </a:spcAft>
        <a:defRPr sz="4400">
          <a:solidFill>
            <a:schemeClr val="tx1"/>
          </a:solidFill>
          <a:latin typeface="Calibri Light" pitchFamily="34" charset="0"/>
        </a:defRPr>
      </a:lvl8pPr>
      <a:lvl9pPr marL="1828800" algn="l" rtl="0" fontAlgn="base">
        <a:lnSpc>
          <a:spcPct val="90000"/>
        </a:lnSpc>
        <a:spcBef>
          <a:spcPct val="0"/>
        </a:spcBef>
        <a:spcAft>
          <a:spcPct val="0"/>
        </a:spcAft>
        <a:defRPr sz="4400">
          <a:solidFill>
            <a:schemeClr val="tx1"/>
          </a:solidFill>
          <a:latin typeface="Calibri Light" pitchFamily="34" charset="0"/>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Arial"/>
          <a:ea typeface="+mn-ea"/>
          <a:cs typeface="Arial"/>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Arial"/>
          <a:ea typeface="+mn-ea"/>
          <a:cs typeface="Arial"/>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Arial"/>
          <a:ea typeface="+mn-ea"/>
          <a:cs typeface="Arial"/>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Arial"/>
          <a:ea typeface="+mn-ea"/>
          <a:cs typeface="Arial"/>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Arial"/>
          <a:ea typeface="+mn-ea"/>
          <a:cs typeface="Arial"/>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mailto:senate-admin@umd.edu" TargetMode="External"/><Relationship Id="rId3" Type="http://schemas.openxmlformats.org/officeDocument/2006/relationships/hyperlink" Target="https://senate.umd.edu/news/archives/2017BORInstructions.cfm"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senate.umd.edu/sms/index.cfm?event=publicViewBillFile&amp;offId=16-17-07&amp;sId=3&amp;f=URD_TaskForce__Report_Final_16-17-07.pdf"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senate.umd.edu/meetings/materials/2016to2017/100616/IP_Policy_Update.pdf"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senate.umd.edu/meetings/materials/2016to2017/100616/Title_IX_Update.pdf" TargetMode="External"/><Relationship Id="rId3" Type="http://schemas.openxmlformats.org/officeDocument/2006/relationships/hyperlink" Target="https://senate.umd.edu/meetings/materials/2016to2017/100616/2016_SexualAssaultClimate_Survey_Summary.pdf"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senate.umd.edu/sms/index.cfm?event=publicViewBillFile&amp;offId=16-17-07&amp;sId=3&amp;f=URD_TaskForce__Report_Final_16-17-07.pdf" TargetMode="External"/><Relationship Id="rId4" Type="http://schemas.openxmlformats.org/officeDocument/2006/relationships/hyperlink" Target="https://senate.umd.edu/meetings/materials/2016to2017/100616/IP_Policy_Update.pdf" TargetMode="External"/><Relationship Id="rId5" Type="http://schemas.openxmlformats.org/officeDocument/2006/relationships/hyperlink" Target="https://senate.umd.edu/meetings/materials/2016to2017/100616/Title_IX_Update.pdf" TargetMode="External"/><Relationship Id="rId6" Type="http://schemas.openxmlformats.org/officeDocument/2006/relationships/hyperlink" Target="https://senate.umd.edu/meetings/materials/2016to2017/100616/2016_SexualAssaultClimate_Survey_Summary.pdf" TargetMode="External"/><Relationship Id="rId1" Type="http://schemas.openxmlformats.org/officeDocument/2006/relationships/slideLayout" Target="../slideLayouts/slideLayout2.xml"/><Relationship Id="rId2" Type="http://schemas.openxmlformats.org/officeDocument/2006/relationships/hyperlink" Target="https://senate.umd.edu/news/archives/2017BORInstructions.cf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ctrTitle"/>
          </p:nvPr>
        </p:nvSpPr>
        <p:spPr>
          <a:xfrm>
            <a:off x="1524000" y="1957388"/>
            <a:ext cx="9144000" cy="1552575"/>
          </a:xfrm>
        </p:spPr>
        <p:txBody>
          <a:bodyPr/>
          <a:lstStyle/>
          <a:p>
            <a:pPr eaLnBrk="1" hangingPunct="1"/>
            <a:r>
              <a:rPr lang="en-US" altLang="en-US" sz="8800" dirty="0" smtClean="0">
                <a:latin typeface="Avenir Black"/>
                <a:ea typeface="Avenir Black"/>
                <a:cs typeface="Avenir Black"/>
              </a:rPr>
              <a:t>Senate Meeting Summary</a:t>
            </a:r>
          </a:p>
        </p:txBody>
      </p:sp>
      <p:sp>
        <p:nvSpPr>
          <p:cNvPr id="2051" name="Subtitle 2"/>
          <p:cNvSpPr>
            <a:spLocks noGrp="1"/>
          </p:cNvSpPr>
          <p:nvPr>
            <p:ph type="subTitle" idx="1"/>
          </p:nvPr>
        </p:nvSpPr>
        <p:spPr>
          <a:xfrm>
            <a:off x="1428750" y="3463925"/>
            <a:ext cx="9144000" cy="1139825"/>
          </a:xfrm>
        </p:spPr>
        <p:txBody>
          <a:bodyPr/>
          <a:lstStyle/>
          <a:p>
            <a:pPr eaLnBrk="1" hangingPunct="1"/>
            <a:r>
              <a:rPr lang="en-US" altLang="en-US" sz="5400" dirty="0" smtClean="0">
                <a:solidFill>
                  <a:srgbClr val="E03A3E"/>
                </a:solidFill>
                <a:latin typeface="Avenir Black"/>
                <a:ea typeface="Avenir Black"/>
                <a:cs typeface="Avenir Black"/>
              </a:rPr>
              <a:t>October 6, 2016</a:t>
            </a:r>
          </a:p>
        </p:txBody>
      </p:sp>
      <p:sp>
        <p:nvSpPr>
          <p:cNvPr id="2052" name="TextBox 8"/>
          <p:cNvSpPr txBox="1">
            <a:spLocks noChangeArrowheads="1"/>
          </p:cNvSpPr>
          <p:nvPr/>
        </p:nvSpPr>
        <p:spPr bwMode="auto">
          <a:xfrm>
            <a:off x="2900363" y="77788"/>
            <a:ext cx="610552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lnSpc>
                <a:spcPct val="90000"/>
              </a:lnSpc>
              <a:spcBef>
                <a:spcPts val="1000"/>
              </a:spcBef>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1pPr>
            <a:lvl2pPr marL="742950" indent="-285750" eaLnBrk="0" hangingPunct="0">
              <a:lnSpc>
                <a:spcPct val="90000"/>
              </a:lnSpc>
              <a:spcBef>
                <a:spcPts val="500"/>
              </a:spcBef>
              <a:buFont typeface="Arial" panose="020B0604020202020204" pitchFamily="34" charset="0"/>
              <a:buChar char="•"/>
              <a:defRPr sz="2400">
                <a:solidFill>
                  <a:schemeClr val="tx1"/>
                </a:solidFill>
                <a:latin typeface="Arial" panose="020B0604020202020204" pitchFamily="34" charset="0"/>
                <a:cs typeface="Arial" panose="020B0604020202020204" pitchFamily="34" charset="0"/>
              </a:defRPr>
            </a:lvl2pPr>
            <a:lvl3pPr marL="1143000" indent="-228600" eaLnBrk="0" hangingPunct="0">
              <a:lnSpc>
                <a:spcPct val="90000"/>
              </a:lnSpc>
              <a:spcBef>
                <a:spcPts val="5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3pPr>
            <a:lvl4pPr marL="1600200" indent="-228600" eaLnBrk="0" hangingPunct="0">
              <a:lnSpc>
                <a:spcPct val="90000"/>
              </a:lnSpc>
              <a:spcBef>
                <a:spcPts val="500"/>
              </a:spcBef>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4pPr>
            <a:lvl5pPr marL="2057400" indent="-228600" eaLnBrk="0" hangingPunct="0">
              <a:lnSpc>
                <a:spcPct val="90000"/>
              </a:lnSpc>
              <a:spcBef>
                <a:spcPts val="500"/>
              </a:spcBef>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9pPr>
          </a:lstStyle>
          <a:p>
            <a:pPr algn="ctr" eaLnBrk="1" fontAlgn="base" hangingPunct="1">
              <a:lnSpc>
                <a:spcPct val="100000"/>
              </a:lnSpc>
              <a:spcBef>
                <a:spcPct val="0"/>
              </a:spcBef>
              <a:spcAft>
                <a:spcPct val="0"/>
              </a:spcAft>
              <a:buFontTx/>
              <a:buNone/>
            </a:pPr>
            <a:r>
              <a:rPr lang="en-US" altLang="en-US">
                <a:solidFill>
                  <a:prstClr val="white"/>
                </a:solidFill>
                <a:latin typeface="Arial Black" panose="020B0A04020102020204" pitchFamily="34" charset="0"/>
              </a:rPr>
              <a:t>University Senate</a:t>
            </a:r>
          </a:p>
        </p:txBody>
      </p:sp>
    </p:spTree>
    <p:extLst>
      <p:ext uri="{BB962C8B-B14F-4D97-AF65-F5344CB8AC3E}">
        <p14:creationId xmlns:p14="http://schemas.microsoft.com/office/powerpoint/2010/main" val="273756858"/>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0" y="762000"/>
            <a:ext cx="12192000" cy="1260475"/>
          </a:xfrm>
        </p:spPr>
        <p:txBody>
          <a:bodyPr/>
          <a:lstStyle/>
          <a:p>
            <a:pPr algn="ctr" eaLnBrk="1" hangingPunct="1"/>
            <a:r>
              <a:rPr lang="en-US" altLang="en-US" sz="5400" dirty="0" smtClean="0">
                <a:solidFill>
                  <a:srgbClr val="CD2A33"/>
                </a:solidFill>
                <a:latin typeface="Arial" panose="020B0604020202020204" pitchFamily="34" charset="0"/>
                <a:cs typeface="Arial" panose="020B0604020202020204" pitchFamily="34" charset="0"/>
              </a:rPr>
              <a:t>October 6, 2016 Summary</a:t>
            </a:r>
          </a:p>
        </p:txBody>
      </p:sp>
      <p:sp>
        <p:nvSpPr>
          <p:cNvPr id="3075" name="Subtitle 2"/>
          <p:cNvSpPr>
            <a:spLocks noGrp="1"/>
          </p:cNvSpPr>
          <p:nvPr>
            <p:ph idx="1"/>
          </p:nvPr>
        </p:nvSpPr>
        <p:spPr>
          <a:xfrm>
            <a:off x="306388" y="2003425"/>
            <a:ext cx="11588750" cy="4325938"/>
          </a:xfrm>
        </p:spPr>
        <p:txBody>
          <a:bodyPr/>
          <a:lstStyle/>
          <a:p>
            <a:pPr marL="0" lvl="0" indent="0">
              <a:buNone/>
            </a:pPr>
            <a:r>
              <a:rPr lang="en-US" dirty="0"/>
              <a:t>Presidential Briefing</a:t>
            </a:r>
            <a:endParaRPr lang="en-US" sz="2400" dirty="0"/>
          </a:p>
          <a:p>
            <a:pPr lvl="1"/>
            <a:r>
              <a:rPr lang="en-US" dirty="0"/>
              <a:t>President </a:t>
            </a:r>
            <a:r>
              <a:rPr lang="en-US" dirty="0" err="1"/>
              <a:t>Loh</a:t>
            </a:r>
            <a:r>
              <a:rPr lang="en-US" dirty="0"/>
              <a:t> informed the Senate that he had to attend a special meeting of the Board of Regents and could not provide a briefing at the Senate meeting. </a:t>
            </a:r>
            <a:endParaRPr lang="en-US" sz="2000" dirty="0"/>
          </a:p>
        </p:txBody>
      </p:sp>
      <p:sp>
        <p:nvSpPr>
          <p:cNvPr id="3076" name="TextBox 10"/>
          <p:cNvSpPr txBox="1">
            <a:spLocks noChangeArrowheads="1"/>
          </p:cNvSpPr>
          <p:nvPr/>
        </p:nvSpPr>
        <p:spPr bwMode="auto">
          <a:xfrm>
            <a:off x="2900363" y="77788"/>
            <a:ext cx="610552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lnSpc>
                <a:spcPct val="90000"/>
              </a:lnSpc>
              <a:spcBef>
                <a:spcPts val="1000"/>
              </a:spcBef>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1pPr>
            <a:lvl2pPr marL="742950" indent="-285750" eaLnBrk="0" hangingPunct="0">
              <a:lnSpc>
                <a:spcPct val="90000"/>
              </a:lnSpc>
              <a:spcBef>
                <a:spcPts val="500"/>
              </a:spcBef>
              <a:buFont typeface="Arial" panose="020B0604020202020204" pitchFamily="34" charset="0"/>
              <a:buChar char="•"/>
              <a:defRPr sz="2400">
                <a:solidFill>
                  <a:schemeClr val="tx1"/>
                </a:solidFill>
                <a:latin typeface="Arial" panose="020B0604020202020204" pitchFamily="34" charset="0"/>
                <a:cs typeface="Arial" panose="020B0604020202020204" pitchFamily="34" charset="0"/>
              </a:defRPr>
            </a:lvl2pPr>
            <a:lvl3pPr marL="1143000" indent="-228600" eaLnBrk="0" hangingPunct="0">
              <a:lnSpc>
                <a:spcPct val="90000"/>
              </a:lnSpc>
              <a:spcBef>
                <a:spcPts val="5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3pPr>
            <a:lvl4pPr marL="1600200" indent="-228600" eaLnBrk="0" hangingPunct="0">
              <a:lnSpc>
                <a:spcPct val="90000"/>
              </a:lnSpc>
              <a:spcBef>
                <a:spcPts val="500"/>
              </a:spcBef>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4pPr>
            <a:lvl5pPr marL="2057400" indent="-228600" eaLnBrk="0" hangingPunct="0">
              <a:lnSpc>
                <a:spcPct val="90000"/>
              </a:lnSpc>
              <a:spcBef>
                <a:spcPts val="500"/>
              </a:spcBef>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9pPr>
          </a:lstStyle>
          <a:p>
            <a:pPr algn="ctr" eaLnBrk="1" fontAlgn="base" hangingPunct="1">
              <a:lnSpc>
                <a:spcPct val="100000"/>
              </a:lnSpc>
              <a:spcBef>
                <a:spcPct val="0"/>
              </a:spcBef>
              <a:spcAft>
                <a:spcPct val="0"/>
              </a:spcAft>
              <a:buFontTx/>
              <a:buNone/>
            </a:pPr>
            <a:r>
              <a:rPr lang="en-US" altLang="en-US">
                <a:solidFill>
                  <a:prstClr val="white"/>
                </a:solidFill>
                <a:latin typeface="Arial Black" panose="020B0A04020102020204" pitchFamily="34" charset="0"/>
              </a:rPr>
              <a:t>University Senate</a:t>
            </a:r>
          </a:p>
        </p:txBody>
      </p:sp>
    </p:spTree>
    <p:extLst>
      <p:ext uri="{BB962C8B-B14F-4D97-AF65-F5344CB8AC3E}">
        <p14:creationId xmlns:p14="http://schemas.microsoft.com/office/powerpoint/2010/main" val="111167172"/>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0" y="762000"/>
            <a:ext cx="12192000" cy="1260475"/>
          </a:xfrm>
        </p:spPr>
        <p:txBody>
          <a:bodyPr/>
          <a:lstStyle/>
          <a:p>
            <a:pPr algn="ctr" eaLnBrk="1" hangingPunct="1"/>
            <a:r>
              <a:rPr lang="en-US" altLang="en-US" sz="5400" dirty="0" smtClean="0">
                <a:solidFill>
                  <a:srgbClr val="CD2A33"/>
                </a:solidFill>
                <a:latin typeface="Arial" panose="020B0604020202020204" pitchFamily="34" charset="0"/>
                <a:cs typeface="Arial" panose="020B0604020202020204" pitchFamily="34" charset="0"/>
              </a:rPr>
              <a:t>October 6, 2016 Summary</a:t>
            </a:r>
          </a:p>
        </p:txBody>
      </p:sp>
      <p:sp>
        <p:nvSpPr>
          <p:cNvPr id="3075" name="Subtitle 2"/>
          <p:cNvSpPr>
            <a:spLocks noGrp="1"/>
          </p:cNvSpPr>
          <p:nvPr>
            <p:ph idx="1"/>
          </p:nvPr>
        </p:nvSpPr>
        <p:spPr>
          <a:xfrm>
            <a:off x="306388" y="2003425"/>
            <a:ext cx="11588750" cy="4325938"/>
          </a:xfrm>
        </p:spPr>
        <p:txBody>
          <a:bodyPr/>
          <a:lstStyle/>
          <a:p>
            <a:pPr marL="0" lvl="0" indent="0">
              <a:buNone/>
            </a:pPr>
            <a:r>
              <a:rPr lang="en-US" dirty="0"/>
              <a:t>Senate Chair’s Report</a:t>
            </a:r>
            <a:endParaRPr lang="en-US" sz="2400" dirty="0"/>
          </a:p>
          <a:p>
            <a:pPr lvl="1"/>
            <a:r>
              <a:rPr lang="en-US" dirty="0"/>
              <a:t>Outgoing Senators should have received an email from the Senate Office asking for volunteers for the Nominations Committee. Anyone who is interested in serving should email </a:t>
            </a:r>
            <a:r>
              <a:rPr lang="en-US" u="sng" dirty="0">
                <a:hlinkClick r:id="rId2"/>
              </a:rPr>
              <a:t>senate-admin@umd.edu</a:t>
            </a:r>
            <a:r>
              <a:rPr lang="en-US" dirty="0"/>
              <a:t>. The Nominations Committee slate will be voted on at the December meeting.</a:t>
            </a:r>
            <a:endParaRPr lang="en-US" sz="2000" dirty="0"/>
          </a:p>
          <a:p>
            <a:pPr lvl="1"/>
            <a:r>
              <a:rPr lang="en-US" dirty="0"/>
              <a:t>The Staff Affairs Committee is currently accepting nominations for the Board of Regents’ Staff Awards. Instructions are available on the Senate </a:t>
            </a:r>
            <a:r>
              <a:rPr lang="en-US" u="sng" dirty="0">
                <a:hlinkClick r:id="rId3"/>
              </a:rPr>
              <a:t>website</a:t>
            </a:r>
            <a:r>
              <a:rPr lang="en-US" dirty="0"/>
              <a:t> and nomination packages are due to the Senate Office by Friday, November 18</a:t>
            </a:r>
            <a:r>
              <a:rPr lang="en-US" baseline="30000" dirty="0"/>
              <a:t>th</a:t>
            </a:r>
            <a:r>
              <a:rPr lang="en-US" dirty="0" smtClean="0"/>
              <a:t>.</a:t>
            </a:r>
            <a:endParaRPr lang="en-US" sz="2000" dirty="0"/>
          </a:p>
        </p:txBody>
      </p:sp>
      <p:sp>
        <p:nvSpPr>
          <p:cNvPr id="3076" name="TextBox 10"/>
          <p:cNvSpPr txBox="1">
            <a:spLocks noChangeArrowheads="1"/>
          </p:cNvSpPr>
          <p:nvPr/>
        </p:nvSpPr>
        <p:spPr bwMode="auto">
          <a:xfrm>
            <a:off x="2900363" y="77788"/>
            <a:ext cx="610552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lnSpc>
                <a:spcPct val="90000"/>
              </a:lnSpc>
              <a:spcBef>
                <a:spcPts val="1000"/>
              </a:spcBef>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1pPr>
            <a:lvl2pPr marL="742950" indent="-285750" eaLnBrk="0" hangingPunct="0">
              <a:lnSpc>
                <a:spcPct val="90000"/>
              </a:lnSpc>
              <a:spcBef>
                <a:spcPts val="500"/>
              </a:spcBef>
              <a:buFont typeface="Arial" panose="020B0604020202020204" pitchFamily="34" charset="0"/>
              <a:buChar char="•"/>
              <a:defRPr sz="2400">
                <a:solidFill>
                  <a:schemeClr val="tx1"/>
                </a:solidFill>
                <a:latin typeface="Arial" panose="020B0604020202020204" pitchFamily="34" charset="0"/>
                <a:cs typeface="Arial" panose="020B0604020202020204" pitchFamily="34" charset="0"/>
              </a:defRPr>
            </a:lvl2pPr>
            <a:lvl3pPr marL="1143000" indent="-228600" eaLnBrk="0" hangingPunct="0">
              <a:lnSpc>
                <a:spcPct val="90000"/>
              </a:lnSpc>
              <a:spcBef>
                <a:spcPts val="5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3pPr>
            <a:lvl4pPr marL="1600200" indent="-228600" eaLnBrk="0" hangingPunct="0">
              <a:lnSpc>
                <a:spcPct val="90000"/>
              </a:lnSpc>
              <a:spcBef>
                <a:spcPts val="500"/>
              </a:spcBef>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4pPr>
            <a:lvl5pPr marL="2057400" indent="-228600" eaLnBrk="0" hangingPunct="0">
              <a:lnSpc>
                <a:spcPct val="90000"/>
              </a:lnSpc>
              <a:spcBef>
                <a:spcPts val="500"/>
              </a:spcBef>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9pPr>
          </a:lstStyle>
          <a:p>
            <a:pPr algn="ctr" eaLnBrk="1" fontAlgn="base" hangingPunct="1">
              <a:lnSpc>
                <a:spcPct val="100000"/>
              </a:lnSpc>
              <a:spcBef>
                <a:spcPct val="0"/>
              </a:spcBef>
              <a:spcAft>
                <a:spcPct val="0"/>
              </a:spcAft>
              <a:buFontTx/>
              <a:buNone/>
            </a:pPr>
            <a:r>
              <a:rPr lang="en-US" altLang="en-US">
                <a:solidFill>
                  <a:prstClr val="white"/>
                </a:solidFill>
                <a:latin typeface="Arial Black" panose="020B0A04020102020204" pitchFamily="34" charset="0"/>
              </a:rPr>
              <a:t>University Senate</a:t>
            </a:r>
          </a:p>
        </p:txBody>
      </p:sp>
    </p:spTree>
    <p:extLst>
      <p:ext uri="{BB962C8B-B14F-4D97-AF65-F5344CB8AC3E}">
        <p14:creationId xmlns:p14="http://schemas.microsoft.com/office/powerpoint/2010/main" val="936781023"/>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0" y="762000"/>
            <a:ext cx="12192000" cy="1260475"/>
          </a:xfrm>
        </p:spPr>
        <p:txBody>
          <a:bodyPr/>
          <a:lstStyle/>
          <a:p>
            <a:pPr algn="ctr" eaLnBrk="1" hangingPunct="1"/>
            <a:r>
              <a:rPr lang="en-US" altLang="en-US" sz="5400" dirty="0" smtClean="0">
                <a:solidFill>
                  <a:srgbClr val="CD2A33"/>
                </a:solidFill>
                <a:latin typeface="Arial" panose="020B0604020202020204" pitchFamily="34" charset="0"/>
                <a:cs typeface="Arial" panose="020B0604020202020204" pitchFamily="34" charset="0"/>
              </a:rPr>
              <a:t>October 6, 2016 Summary</a:t>
            </a:r>
          </a:p>
        </p:txBody>
      </p:sp>
      <p:sp>
        <p:nvSpPr>
          <p:cNvPr id="3075" name="Subtitle 2"/>
          <p:cNvSpPr>
            <a:spLocks noGrp="1"/>
          </p:cNvSpPr>
          <p:nvPr>
            <p:ph idx="1"/>
          </p:nvPr>
        </p:nvSpPr>
        <p:spPr>
          <a:xfrm>
            <a:off x="306388" y="2003425"/>
            <a:ext cx="11588750" cy="4325938"/>
          </a:xfrm>
        </p:spPr>
        <p:txBody>
          <a:bodyPr/>
          <a:lstStyle/>
          <a:p>
            <a:pPr marL="0" lvl="0" indent="0">
              <a:buNone/>
            </a:pPr>
            <a:r>
              <a:rPr lang="en-US" dirty="0"/>
              <a:t>Senate Chair’s Report</a:t>
            </a:r>
            <a:endParaRPr lang="en-US" sz="2400" dirty="0"/>
          </a:p>
          <a:p>
            <a:pPr lvl="1"/>
            <a:r>
              <a:rPr lang="en-US" dirty="0">
                <a:solidFill>
                  <a:prstClr val="black"/>
                </a:solidFill>
              </a:rPr>
              <a:t>Senate Chair Jordan Goodman, Past Chair Willie Brown, and Senate Director </a:t>
            </a:r>
            <a:r>
              <a:rPr lang="en-US" dirty="0" err="1">
                <a:solidFill>
                  <a:prstClr val="black"/>
                </a:solidFill>
              </a:rPr>
              <a:t>Reka</a:t>
            </a:r>
            <a:r>
              <a:rPr lang="en-US" dirty="0">
                <a:solidFill>
                  <a:prstClr val="black"/>
                </a:solidFill>
              </a:rPr>
              <a:t> Montfort attended the Big Ten Academic Alliance Governance Leaders Conference September 28-30, 2016. They discussed communication methods, governance structures, and best practices among other topics.</a:t>
            </a:r>
            <a:endParaRPr lang="en-US" sz="2000" dirty="0">
              <a:solidFill>
                <a:prstClr val="black"/>
              </a:solidFill>
            </a:endParaRPr>
          </a:p>
          <a:p>
            <a:pPr lvl="1"/>
            <a:r>
              <a:rPr lang="en-US" dirty="0">
                <a:solidFill>
                  <a:prstClr val="black"/>
                </a:solidFill>
              </a:rPr>
              <a:t>The State of the Campus Address was originally scheduled for the November 2</a:t>
            </a:r>
            <a:r>
              <a:rPr lang="en-US" baseline="30000" dirty="0">
                <a:solidFill>
                  <a:prstClr val="black"/>
                </a:solidFill>
              </a:rPr>
              <a:t>nd</a:t>
            </a:r>
            <a:r>
              <a:rPr lang="en-US" dirty="0">
                <a:solidFill>
                  <a:prstClr val="black"/>
                </a:solidFill>
              </a:rPr>
              <a:t> Senate meeting, but President </a:t>
            </a:r>
            <a:r>
              <a:rPr lang="en-US" dirty="0" err="1">
                <a:solidFill>
                  <a:prstClr val="black"/>
                </a:solidFill>
              </a:rPr>
              <a:t>Loh</a:t>
            </a:r>
            <a:r>
              <a:rPr lang="en-US" dirty="0">
                <a:solidFill>
                  <a:prstClr val="black"/>
                </a:solidFill>
              </a:rPr>
              <a:t> will be traveling out of the country at that time so his address has been rescheduled to the December 6</a:t>
            </a:r>
            <a:r>
              <a:rPr lang="en-US" baseline="30000" dirty="0">
                <a:solidFill>
                  <a:prstClr val="black"/>
                </a:solidFill>
              </a:rPr>
              <a:t>th</a:t>
            </a:r>
            <a:r>
              <a:rPr lang="en-US" dirty="0">
                <a:solidFill>
                  <a:prstClr val="black"/>
                </a:solidFill>
              </a:rPr>
              <a:t> meeting. There will be a regular Senate meeting on November 2</a:t>
            </a:r>
            <a:r>
              <a:rPr lang="en-US" baseline="30000" dirty="0">
                <a:solidFill>
                  <a:prstClr val="black"/>
                </a:solidFill>
              </a:rPr>
              <a:t>nd </a:t>
            </a:r>
            <a:r>
              <a:rPr lang="en-US" dirty="0">
                <a:solidFill>
                  <a:prstClr val="black"/>
                </a:solidFill>
              </a:rPr>
              <a:t>in which David Allen, Director of Transportation Services, will provide information on the reduction of parking spaces around the campus.</a:t>
            </a:r>
            <a:endParaRPr lang="en-US" sz="2000" dirty="0">
              <a:solidFill>
                <a:prstClr val="black"/>
              </a:solidFill>
            </a:endParaRPr>
          </a:p>
        </p:txBody>
      </p:sp>
      <p:sp>
        <p:nvSpPr>
          <p:cNvPr id="3076" name="TextBox 10"/>
          <p:cNvSpPr txBox="1">
            <a:spLocks noChangeArrowheads="1"/>
          </p:cNvSpPr>
          <p:nvPr/>
        </p:nvSpPr>
        <p:spPr bwMode="auto">
          <a:xfrm>
            <a:off x="2900363" y="77788"/>
            <a:ext cx="610552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lnSpc>
                <a:spcPct val="90000"/>
              </a:lnSpc>
              <a:spcBef>
                <a:spcPts val="1000"/>
              </a:spcBef>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1pPr>
            <a:lvl2pPr marL="742950" indent="-285750" eaLnBrk="0" hangingPunct="0">
              <a:lnSpc>
                <a:spcPct val="90000"/>
              </a:lnSpc>
              <a:spcBef>
                <a:spcPts val="500"/>
              </a:spcBef>
              <a:buFont typeface="Arial" panose="020B0604020202020204" pitchFamily="34" charset="0"/>
              <a:buChar char="•"/>
              <a:defRPr sz="2400">
                <a:solidFill>
                  <a:schemeClr val="tx1"/>
                </a:solidFill>
                <a:latin typeface="Arial" panose="020B0604020202020204" pitchFamily="34" charset="0"/>
                <a:cs typeface="Arial" panose="020B0604020202020204" pitchFamily="34" charset="0"/>
              </a:defRPr>
            </a:lvl2pPr>
            <a:lvl3pPr marL="1143000" indent="-228600" eaLnBrk="0" hangingPunct="0">
              <a:lnSpc>
                <a:spcPct val="90000"/>
              </a:lnSpc>
              <a:spcBef>
                <a:spcPts val="5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3pPr>
            <a:lvl4pPr marL="1600200" indent="-228600" eaLnBrk="0" hangingPunct="0">
              <a:lnSpc>
                <a:spcPct val="90000"/>
              </a:lnSpc>
              <a:spcBef>
                <a:spcPts val="500"/>
              </a:spcBef>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4pPr>
            <a:lvl5pPr marL="2057400" indent="-228600" eaLnBrk="0" hangingPunct="0">
              <a:lnSpc>
                <a:spcPct val="90000"/>
              </a:lnSpc>
              <a:spcBef>
                <a:spcPts val="500"/>
              </a:spcBef>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9pPr>
          </a:lstStyle>
          <a:p>
            <a:pPr algn="ctr" eaLnBrk="1" fontAlgn="base" hangingPunct="1">
              <a:lnSpc>
                <a:spcPct val="100000"/>
              </a:lnSpc>
              <a:spcBef>
                <a:spcPct val="0"/>
              </a:spcBef>
              <a:spcAft>
                <a:spcPct val="0"/>
              </a:spcAft>
              <a:buFontTx/>
              <a:buNone/>
            </a:pPr>
            <a:r>
              <a:rPr lang="en-US" altLang="en-US">
                <a:solidFill>
                  <a:prstClr val="white"/>
                </a:solidFill>
                <a:latin typeface="Arial Black" panose="020B0A04020102020204" pitchFamily="34" charset="0"/>
              </a:rPr>
              <a:t>University Senate</a:t>
            </a:r>
          </a:p>
        </p:txBody>
      </p:sp>
    </p:spTree>
    <p:extLst>
      <p:ext uri="{BB962C8B-B14F-4D97-AF65-F5344CB8AC3E}">
        <p14:creationId xmlns:p14="http://schemas.microsoft.com/office/powerpoint/2010/main" val="1200500432"/>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0" y="762000"/>
            <a:ext cx="12192000" cy="1260475"/>
          </a:xfrm>
        </p:spPr>
        <p:txBody>
          <a:bodyPr/>
          <a:lstStyle/>
          <a:p>
            <a:pPr algn="ctr" eaLnBrk="1" hangingPunct="1"/>
            <a:r>
              <a:rPr lang="en-US" altLang="en-US" sz="5400" dirty="0" smtClean="0">
                <a:solidFill>
                  <a:srgbClr val="CD2A33"/>
                </a:solidFill>
                <a:latin typeface="Arial" panose="020B0604020202020204" pitchFamily="34" charset="0"/>
                <a:cs typeface="Arial" panose="020B0604020202020204" pitchFamily="34" charset="0"/>
              </a:rPr>
              <a:t>October 6, 2016 Summary</a:t>
            </a:r>
          </a:p>
        </p:txBody>
      </p:sp>
      <p:sp>
        <p:nvSpPr>
          <p:cNvPr id="3075" name="Subtitle 2"/>
          <p:cNvSpPr>
            <a:spLocks noGrp="1"/>
          </p:cNvSpPr>
          <p:nvPr>
            <p:ph idx="1"/>
          </p:nvPr>
        </p:nvSpPr>
        <p:spPr>
          <a:xfrm>
            <a:off x="306388" y="2003425"/>
            <a:ext cx="11588750" cy="4325938"/>
          </a:xfrm>
        </p:spPr>
        <p:txBody>
          <a:bodyPr/>
          <a:lstStyle/>
          <a:p>
            <a:pPr marL="0" lvl="0" indent="0">
              <a:buNone/>
            </a:pPr>
            <a:r>
              <a:rPr lang="en-US" u="sng" dirty="0">
                <a:hlinkClick r:id="rId2"/>
              </a:rPr>
              <a:t>Underrepresented and Diverse Faculty Hiring Initiatives (Senate Doc. No. 16-17-07)</a:t>
            </a:r>
            <a:endParaRPr lang="en-US" sz="2400" dirty="0"/>
          </a:p>
          <a:p>
            <a:pPr lvl="1"/>
            <a:r>
              <a:rPr lang="en-US" dirty="0"/>
              <a:t>The Senate discussed and voted on the President’s Postdoctoral Fellowship Program and the Strategic Senior Hires initiatives separately.</a:t>
            </a:r>
            <a:endParaRPr lang="en-US" sz="2000" dirty="0"/>
          </a:p>
          <a:p>
            <a:pPr lvl="1"/>
            <a:r>
              <a:rPr lang="en-US" dirty="0"/>
              <a:t>The Senate voted to approve both initiatives.</a:t>
            </a:r>
            <a:endParaRPr lang="en-US" sz="2000" dirty="0"/>
          </a:p>
        </p:txBody>
      </p:sp>
      <p:sp>
        <p:nvSpPr>
          <p:cNvPr id="3076" name="TextBox 10"/>
          <p:cNvSpPr txBox="1">
            <a:spLocks noChangeArrowheads="1"/>
          </p:cNvSpPr>
          <p:nvPr/>
        </p:nvSpPr>
        <p:spPr bwMode="auto">
          <a:xfrm>
            <a:off x="2900363" y="77788"/>
            <a:ext cx="610552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lnSpc>
                <a:spcPct val="90000"/>
              </a:lnSpc>
              <a:spcBef>
                <a:spcPts val="1000"/>
              </a:spcBef>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1pPr>
            <a:lvl2pPr marL="742950" indent="-285750" eaLnBrk="0" hangingPunct="0">
              <a:lnSpc>
                <a:spcPct val="90000"/>
              </a:lnSpc>
              <a:spcBef>
                <a:spcPts val="500"/>
              </a:spcBef>
              <a:buFont typeface="Arial" panose="020B0604020202020204" pitchFamily="34" charset="0"/>
              <a:buChar char="•"/>
              <a:defRPr sz="2400">
                <a:solidFill>
                  <a:schemeClr val="tx1"/>
                </a:solidFill>
                <a:latin typeface="Arial" panose="020B0604020202020204" pitchFamily="34" charset="0"/>
                <a:cs typeface="Arial" panose="020B0604020202020204" pitchFamily="34" charset="0"/>
              </a:defRPr>
            </a:lvl2pPr>
            <a:lvl3pPr marL="1143000" indent="-228600" eaLnBrk="0" hangingPunct="0">
              <a:lnSpc>
                <a:spcPct val="90000"/>
              </a:lnSpc>
              <a:spcBef>
                <a:spcPts val="5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3pPr>
            <a:lvl4pPr marL="1600200" indent="-228600" eaLnBrk="0" hangingPunct="0">
              <a:lnSpc>
                <a:spcPct val="90000"/>
              </a:lnSpc>
              <a:spcBef>
                <a:spcPts val="500"/>
              </a:spcBef>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4pPr>
            <a:lvl5pPr marL="2057400" indent="-228600" eaLnBrk="0" hangingPunct="0">
              <a:lnSpc>
                <a:spcPct val="90000"/>
              </a:lnSpc>
              <a:spcBef>
                <a:spcPts val="500"/>
              </a:spcBef>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9pPr>
          </a:lstStyle>
          <a:p>
            <a:pPr algn="ctr" eaLnBrk="1" fontAlgn="base" hangingPunct="1">
              <a:lnSpc>
                <a:spcPct val="100000"/>
              </a:lnSpc>
              <a:spcBef>
                <a:spcPct val="0"/>
              </a:spcBef>
              <a:spcAft>
                <a:spcPct val="0"/>
              </a:spcAft>
              <a:buFontTx/>
              <a:buNone/>
            </a:pPr>
            <a:r>
              <a:rPr lang="en-US" altLang="en-US">
                <a:solidFill>
                  <a:prstClr val="white"/>
                </a:solidFill>
                <a:latin typeface="Arial Black" panose="020B0A04020102020204" pitchFamily="34" charset="0"/>
              </a:rPr>
              <a:t>University Senate</a:t>
            </a:r>
          </a:p>
        </p:txBody>
      </p:sp>
    </p:spTree>
    <p:extLst>
      <p:ext uri="{BB962C8B-B14F-4D97-AF65-F5344CB8AC3E}">
        <p14:creationId xmlns:p14="http://schemas.microsoft.com/office/powerpoint/2010/main" val="377652498"/>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0" y="762000"/>
            <a:ext cx="12192000" cy="1260475"/>
          </a:xfrm>
        </p:spPr>
        <p:txBody>
          <a:bodyPr/>
          <a:lstStyle/>
          <a:p>
            <a:pPr algn="ctr" eaLnBrk="1" hangingPunct="1"/>
            <a:r>
              <a:rPr lang="en-US" altLang="en-US" sz="5400" dirty="0" smtClean="0">
                <a:solidFill>
                  <a:srgbClr val="CD2A33"/>
                </a:solidFill>
                <a:latin typeface="Arial" panose="020B0604020202020204" pitchFamily="34" charset="0"/>
                <a:cs typeface="Arial" panose="020B0604020202020204" pitchFamily="34" charset="0"/>
              </a:rPr>
              <a:t>October 6, 2016 Summary</a:t>
            </a:r>
          </a:p>
        </p:txBody>
      </p:sp>
      <p:sp>
        <p:nvSpPr>
          <p:cNvPr id="3075" name="Subtitle 2"/>
          <p:cNvSpPr>
            <a:spLocks noGrp="1"/>
          </p:cNvSpPr>
          <p:nvPr>
            <p:ph idx="1"/>
          </p:nvPr>
        </p:nvSpPr>
        <p:spPr>
          <a:xfrm>
            <a:off x="306388" y="2003425"/>
            <a:ext cx="11588750" cy="4325938"/>
          </a:xfrm>
        </p:spPr>
        <p:txBody>
          <a:bodyPr/>
          <a:lstStyle/>
          <a:p>
            <a:pPr marL="0" lvl="0" indent="0">
              <a:buNone/>
            </a:pPr>
            <a:r>
              <a:rPr lang="en-US" dirty="0"/>
              <a:t>Special Order of the Day – Robert </a:t>
            </a:r>
            <a:r>
              <a:rPr lang="en-US" dirty="0" err="1"/>
              <a:t>Dooling</a:t>
            </a:r>
            <a:r>
              <a:rPr lang="en-US" dirty="0"/>
              <a:t>, Chair, IP Policy Subcommittee of the Research Council </a:t>
            </a:r>
            <a:r>
              <a:rPr lang="en-US" sz="2400" dirty="0"/>
              <a:t/>
            </a:r>
            <a:br>
              <a:rPr lang="en-US" sz="2400" dirty="0"/>
            </a:br>
            <a:r>
              <a:rPr lang="en-US" i="1" u="sng" dirty="0" smtClean="0">
                <a:hlinkClick r:id="rId2"/>
              </a:rPr>
              <a:t>Intellectual </a:t>
            </a:r>
            <a:r>
              <a:rPr lang="en-US" i="1" u="sng" dirty="0">
                <a:hlinkClick r:id="rId2"/>
              </a:rPr>
              <a:t>Property Policy Review Update</a:t>
            </a:r>
            <a:endParaRPr lang="en-US" sz="2400" dirty="0"/>
          </a:p>
          <a:p>
            <a:pPr lvl="1"/>
            <a:r>
              <a:rPr lang="en-US" dirty="0"/>
              <a:t>Bob </a:t>
            </a:r>
            <a:r>
              <a:rPr lang="en-US" dirty="0" err="1"/>
              <a:t>Dooling</a:t>
            </a:r>
            <a:r>
              <a:rPr lang="en-US" dirty="0"/>
              <a:t> provided the Senate with a brief history of the policy. He noted the major concerns that the Senate raised last year regarding copyright, online courses, software, revenue sharing, and the scope of employment. He informed the Senate of the work that the subcommittee has been doing to address these concerns and solicited additional feedback. The final policy will be presented to the Senate later this year.</a:t>
            </a:r>
            <a:endParaRPr lang="en-US" sz="2000" dirty="0"/>
          </a:p>
        </p:txBody>
      </p:sp>
      <p:sp>
        <p:nvSpPr>
          <p:cNvPr id="3076" name="TextBox 10"/>
          <p:cNvSpPr txBox="1">
            <a:spLocks noChangeArrowheads="1"/>
          </p:cNvSpPr>
          <p:nvPr/>
        </p:nvSpPr>
        <p:spPr bwMode="auto">
          <a:xfrm>
            <a:off x="2900363" y="77788"/>
            <a:ext cx="610552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lnSpc>
                <a:spcPct val="90000"/>
              </a:lnSpc>
              <a:spcBef>
                <a:spcPts val="1000"/>
              </a:spcBef>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1pPr>
            <a:lvl2pPr marL="742950" indent="-285750" eaLnBrk="0" hangingPunct="0">
              <a:lnSpc>
                <a:spcPct val="90000"/>
              </a:lnSpc>
              <a:spcBef>
                <a:spcPts val="500"/>
              </a:spcBef>
              <a:buFont typeface="Arial" panose="020B0604020202020204" pitchFamily="34" charset="0"/>
              <a:buChar char="•"/>
              <a:defRPr sz="2400">
                <a:solidFill>
                  <a:schemeClr val="tx1"/>
                </a:solidFill>
                <a:latin typeface="Arial" panose="020B0604020202020204" pitchFamily="34" charset="0"/>
                <a:cs typeface="Arial" panose="020B0604020202020204" pitchFamily="34" charset="0"/>
              </a:defRPr>
            </a:lvl2pPr>
            <a:lvl3pPr marL="1143000" indent="-228600" eaLnBrk="0" hangingPunct="0">
              <a:lnSpc>
                <a:spcPct val="90000"/>
              </a:lnSpc>
              <a:spcBef>
                <a:spcPts val="5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3pPr>
            <a:lvl4pPr marL="1600200" indent="-228600" eaLnBrk="0" hangingPunct="0">
              <a:lnSpc>
                <a:spcPct val="90000"/>
              </a:lnSpc>
              <a:spcBef>
                <a:spcPts val="500"/>
              </a:spcBef>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4pPr>
            <a:lvl5pPr marL="2057400" indent="-228600" eaLnBrk="0" hangingPunct="0">
              <a:lnSpc>
                <a:spcPct val="90000"/>
              </a:lnSpc>
              <a:spcBef>
                <a:spcPts val="500"/>
              </a:spcBef>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9pPr>
          </a:lstStyle>
          <a:p>
            <a:pPr algn="ctr" eaLnBrk="1" fontAlgn="base" hangingPunct="1">
              <a:lnSpc>
                <a:spcPct val="100000"/>
              </a:lnSpc>
              <a:spcBef>
                <a:spcPct val="0"/>
              </a:spcBef>
              <a:spcAft>
                <a:spcPct val="0"/>
              </a:spcAft>
              <a:buFontTx/>
              <a:buNone/>
            </a:pPr>
            <a:r>
              <a:rPr lang="en-US" altLang="en-US">
                <a:solidFill>
                  <a:prstClr val="white"/>
                </a:solidFill>
                <a:latin typeface="Arial Black" panose="020B0A04020102020204" pitchFamily="34" charset="0"/>
              </a:rPr>
              <a:t>University Senate</a:t>
            </a:r>
          </a:p>
        </p:txBody>
      </p:sp>
    </p:spTree>
    <p:extLst>
      <p:ext uri="{BB962C8B-B14F-4D97-AF65-F5344CB8AC3E}">
        <p14:creationId xmlns:p14="http://schemas.microsoft.com/office/powerpoint/2010/main" val="1356236313"/>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0" y="762000"/>
            <a:ext cx="12192000" cy="1260475"/>
          </a:xfrm>
        </p:spPr>
        <p:txBody>
          <a:bodyPr/>
          <a:lstStyle/>
          <a:p>
            <a:pPr algn="ctr" eaLnBrk="1" hangingPunct="1"/>
            <a:r>
              <a:rPr lang="en-US" altLang="en-US" sz="5400" dirty="0" smtClean="0">
                <a:solidFill>
                  <a:srgbClr val="CD2A33"/>
                </a:solidFill>
                <a:latin typeface="Arial" panose="020B0604020202020204" pitchFamily="34" charset="0"/>
                <a:cs typeface="Arial" panose="020B0604020202020204" pitchFamily="34" charset="0"/>
              </a:rPr>
              <a:t>October 6, 2016 Summary</a:t>
            </a:r>
          </a:p>
        </p:txBody>
      </p:sp>
      <p:sp>
        <p:nvSpPr>
          <p:cNvPr id="3075" name="Subtitle 2"/>
          <p:cNvSpPr>
            <a:spLocks noGrp="1"/>
          </p:cNvSpPr>
          <p:nvPr>
            <p:ph idx="1"/>
          </p:nvPr>
        </p:nvSpPr>
        <p:spPr>
          <a:xfrm>
            <a:off x="306388" y="2003425"/>
            <a:ext cx="11588750" cy="4325938"/>
          </a:xfrm>
        </p:spPr>
        <p:txBody>
          <a:bodyPr/>
          <a:lstStyle/>
          <a:p>
            <a:pPr marL="0" marR="0" lvl="0" indent="0">
              <a:lnSpc>
                <a:spcPct val="107000"/>
              </a:lnSpc>
              <a:spcBef>
                <a:spcPts val="0"/>
              </a:spcBef>
              <a:spcAft>
                <a:spcPts val="0"/>
              </a:spcAft>
              <a:buNone/>
            </a:pPr>
            <a:r>
              <a:rPr lang="en-US" dirty="0">
                <a:latin typeface="Arial" panose="020B0604020202020204" pitchFamily="34" charset="0"/>
                <a:ea typeface="MS Mincho" panose="02020609040205080304" pitchFamily="49" charset="-128"/>
                <a:cs typeface="Times New Roman" panose="02020603050405020304" pitchFamily="18" charset="0"/>
              </a:rPr>
              <a:t>Special Order of the Day – Catherine Carroll, Director &amp; Title IX Officer, Office of Civil Rights &amp; Sexual Misconduct </a:t>
            </a:r>
            <a:r>
              <a:rPr lang="en-US" sz="2400" dirty="0" smtClean="0">
                <a:latin typeface="Calibri" panose="020F0502020204030204" pitchFamily="34" charset="0"/>
                <a:ea typeface="MS Mincho" panose="02020609040205080304" pitchFamily="49" charset="-128"/>
                <a:cs typeface="Times New Roman" panose="02020603050405020304" pitchFamily="18" charset="0"/>
              </a:rPr>
              <a:t/>
            </a:r>
            <a:br>
              <a:rPr lang="en-US" sz="2400" dirty="0" smtClean="0">
                <a:latin typeface="Calibri" panose="020F0502020204030204" pitchFamily="34" charset="0"/>
                <a:ea typeface="MS Mincho" panose="02020609040205080304" pitchFamily="49" charset="-128"/>
                <a:cs typeface="Times New Roman" panose="02020603050405020304" pitchFamily="18" charset="0"/>
              </a:rPr>
            </a:br>
            <a:r>
              <a:rPr lang="en-US" i="1" u="sng" dirty="0" smtClean="0">
                <a:solidFill>
                  <a:srgbClr val="0563C1"/>
                </a:solidFill>
                <a:latin typeface="Arial" panose="020B0604020202020204" pitchFamily="34" charset="0"/>
                <a:ea typeface="MS Mincho" panose="02020609040205080304" pitchFamily="49" charset="-128"/>
                <a:cs typeface="Times New Roman" panose="02020603050405020304" pitchFamily="18" charset="0"/>
                <a:hlinkClick r:id="rId2"/>
              </a:rPr>
              <a:t>Title </a:t>
            </a:r>
            <a:r>
              <a:rPr lang="en-US" i="1" u="sng" dirty="0">
                <a:solidFill>
                  <a:srgbClr val="0563C1"/>
                </a:solidFill>
                <a:latin typeface="Arial" panose="020B0604020202020204" pitchFamily="34" charset="0"/>
                <a:ea typeface="MS Mincho" panose="02020609040205080304" pitchFamily="49" charset="-128"/>
                <a:cs typeface="Times New Roman" panose="02020603050405020304" pitchFamily="18" charset="0"/>
                <a:hlinkClick r:id="rId2"/>
              </a:rPr>
              <a:t>IX Update</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0"/>
              </a:spcAft>
              <a:buFont typeface="Courier New" panose="02070309020205020404" pitchFamily="49" charset="0"/>
              <a:buChar char="o"/>
            </a:pPr>
            <a:r>
              <a:rPr lang="en-US" dirty="0">
                <a:latin typeface="Arial" panose="020B0604020202020204" pitchFamily="34" charset="0"/>
                <a:ea typeface="MS Mincho" panose="02020609040205080304" pitchFamily="49" charset="-128"/>
                <a:cs typeface="Times New Roman" panose="02020603050405020304" pitchFamily="18" charset="0"/>
              </a:rPr>
              <a:t>Catherine Carroll provided the Senate with a brief overview of the University’s framework in regards to Title IX. She explained the results of the </a:t>
            </a:r>
            <a:r>
              <a:rPr lang="en-US" u="sng" dirty="0">
                <a:solidFill>
                  <a:srgbClr val="0563C1"/>
                </a:solidFill>
                <a:latin typeface="Arial" panose="020B0604020202020204" pitchFamily="34" charset="0"/>
                <a:ea typeface="MS Mincho" panose="02020609040205080304" pitchFamily="49" charset="-128"/>
                <a:cs typeface="Times New Roman" panose="02020603050405020304" pitchFamily="18" charset="0"/>
                <a:hlinkClick r:id="rId3"/>
              </a:rPr>
              <a:t>Sexual Assault Climate Survey</a:t>
            </a:r>
            <a:r>
              <a:rPr lang="en-US" dirty="0">
                <a:latin typeface="Arial" panose="020B0604020202020204" pitchFamily="34" charset="0"/>
                <a:ea typeface="MS Mincho" panose="02020609040205080304" pitchFamily="49" charset="-128"/>
                <a:cs typeface="Times New Roman" panose="02020603050405020304" pitchFamily="18" charset="0"/>
              </a:rPr>
              <a:t> and discussed the work of her office during the 2015-2016 academic year.</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076" name="TextBox 10"/>
          <p:cNvSpPr txBox="1">
            <a:spLocks noChangeArrowheads="1"/>
          </p:cNvSpPr>
          <p:nvPr/>
        </p:nvSpPr>
        <p:spPr bwMode="auto">
          <a:xfrm>
            <a:off x="2900363" y="77788"/>
            <a:ext cx="610552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lnSpc>
                <a:spcPct val="90000"/>
              </a:lnSpc>
              <a:spcBef>
                <a:spcPts val="1000"/>
              </a:spcBef>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1pPr>
            <a:lvl2pPr marL="742950" indent="-285750" eaLnBrk="0" hangingPunct="0">
              <a:lnSpc>
                <a:spcPct val="90000"/>
              </a:lnSpc>
              <a:spcBef>
                <a:spcPts val="500"/>
              </a:spcBef>
              <a:buFont typeface="Arial" panose="020B0604020202020204" pitchFamily="34" charset="0"/>
              <a:buChar char="•"/>
              <a:defRPr sz="2400">
                <a:solidFill>
                  <a:schemeClr val="tx1"/>
                </a:solidFill>
                <a:latin typeface="Arial" panose="020B0604020202020204" pitchFamily="34" charset="0"/>
                <a:cs typeface="Arial" panose="020B0604020202020204" pitchFamily="34" charset="0"/>
              </a:defRPr>
            </a:lvl2pPr>
            <a:lvl3pPr marL="1143000" indent="-228600" eaLnBrk="0" hangingPunct="0">
              <a:lnSpc>
                <a:spcPct val="90000"/>
              </a:lnSpc>
              <a:spcBef>
                <a:spcPts val="5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3pPr>
            <a:lvl4pPr marL="1600200" indent="-228600" eaLnBrk="0" hangingPunct="0">
              <a:lnSpc>
                <a:spcPct val="90000"/>
              </a:lnSpc>
              <a:spcBef>
                <a:spcPts val="500"/>
              </a:spcBef>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4pPr>
            <a:lvl5pPr marL="2057400" indent="-228600" eaLnBrk="0" hangingPunct="0">
              <a:lnSpc>
                <a:spcPct val="90000"/>
              </a:lnSpc>
              <a:spcBef>
                <a:spcPts val="500"/>
              </a:spcBef>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9pPr>
          </a:lstStyle>
          <a:p>
            <a:pPr algn="ctr" eaLnBrk="1" fontAlgn="base" hangingPunct="1">
              <a:lnSpc>
                <a:spcPct val="100000"/>
              </a:lnSpc>
              <a:spcBef>
                <a:spcPct val="0"/>
              </a:spcBef>
              <a:spcAft>
                <a:spcPct val="0"/>
              </a:spcAft>
              <a:buFontTx/>
              <a:buNone/>
            </a:pPr>
            <a:r>
              <a:rPr lang="en-US" altLang="en-US">
                <a:solidFill>
                  <a:prstClr val="white"/>
                </a:solidFill>
                <a:latin typeface="Arial Black" panose="020B0A04020102020204" pitchFamily="34" charset="0"/>
              </a:rPr>
              <a:t>University Senate</a:t>
            </a:r>
          </a:p>
        </p:txBody>
      </p:sp>
    </p:spTree>
    <p:extLst>
      <p:ext uri="{BB962C8B-B14F-4D97-AF65-F5344CB8AC3E}">
        <p14:creationId xmlns:p14="http://schemas.microsoft.com/office/powerpoint/2010/main" val="2848794567"/>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0" y="762000"/>
            <a:ext cx="12192000" cy="1260475"/>
          </a:xfrm>
        </p:spPr>
        <p:txBody>
          <a:bodyPr/>
          <a:lstStyle/>
          <a:p>
            <a:pPr algn="ctr" eaLnBrk="1" hangingPunct="1"/>
            <a:r>
              <a:rPr lang="en-US" altLang="en-US" sz="5400" dirty="0" smtClean="0">
                <a:solidFill>
                  <a:srgbClr val="CD2A33"/>
                </a:solidFill>
                <a:latin typeface="Arial" panose="020B0604020202020204" pitchFamily="34" charset="0"/>
                <a:cs typeface="Arial" panose="020B0604020202020204" pitchFamily="34" charset="0"/>
              </a:rPr>
              <a:t>Relevant Links</a:t>
            </a:r>
            <a:endParaRPr lang="en-US" altLang="en-US" sz="5400" dirty="0" smtClean="0">
              <a:solidFill>
                <a:srgbClr val="CD2A33"/>
              </a:solidFill>
              <a:latin typeface="Arial" panose="020B0604020202020204" pitchFamily="34" charset="0"/>
              <a:cs typeface="Arial" panose="020B0604020202020204" pitchFamily="34" charset="0"/>
            </a:endParaRPr>
          </a:p>
        </p:txBody>
      </p:sp>
      <p:sp>
        <p:nvSpPr>
          <p:cNvPr id="3075" name="Subtitle 2"/>
          <p:cNvSpPr>
            <a:spLocks noGrp="1"/>
          </p:cNvSpPr>
          <p:nvPr>
            <p:ph idx="1"/>
          </p:nvPr>
        </p:nvSpPr>
        <p:spPr>
          <a:xfrm>
            <a:off x="306388" y="2003425"/>
            <a:ext cx="11588750" cy="4325938"/>
          </a:xfrm>
        </p:spPr>
        <p:txBody>
          <a:bodyPr/>
          <a:lstStyle/>
          <a:p>
            <a:r>
              <a:rPr lang="en-US" sz="2400" u="sng" dirty="0" smtClean="0">
                <a:hlinkClick r:id="rId2"/>
              </a:rPr>
              <a:t>https</a:t>
            </a:r>
            <a:r>
              <a:rPr lang="en-US" sz="2400" u="sng" dirty="0">
                <a:hlinkClick r:id="rId2"/>
              </a:rPr>
              <a:t>://senate.umd.edu/news/archives/2017BORInstructions.cfm</a:t>
            </a:r>
            <a:r>
              <a:rPr lang="en-US" sz="2400" dirty="0"/>
              <a:t> </a:t>
            </a:r>
          </a:p>
          <a:p>
            <a:r>
              <a:rPr lang="en-US" sz="2400" u="sng" dirty="0" smtClean="0">
                <a:hlinkClick r:id="rId3"/>
              </a:rPr>
              <a:t>https</a:t>
            </a:r>
            <a:r>
              <a:rPr lang="en-US" sz="2400" u="sng" dirty="0">
                <a:hlinkClick r:id="rId3"/>
              </a:rPr>
              <a:t>://senate.umd.edu/sms/index.cfm?event=publicViewBillFile&amp;offId=16-17-07&amp;sId=3&amp;f=URD_TaskForce__Report_Final_16-17-07.pdf</a:t>
            </a:r>
            <a:r>
              <a:rPr lang="en-US" sz="2400" dirty="0"/>
              <a:t> </a:t>
            </a:r>
          </a:p>
          <a:p>
            <a:r>
              <a:rPr lang="en-US" sz="2400" u="sng" dirty="0" smtClean="0">
                <a:hlinkClick r:id="rId4"/>
              </a:rPr>
              <a:t>https</a:t>
            </a:r>
            <a:r>
              <a:rPr lang="en-US" sz="2400" u="sng" dirty="0">
                <a:hlinkClick r:id="rId4"/>
              </a:rPr>
              <a:t>://senate.umd.edu/meetings/materials/2016to2017/100616/IP_Policy_Update.pdf</a:t>
            </a:r>
            <a:r>
              <a:rPr lang="en-US" sz="2400" dirty="0"/>
              <a:t> </a:t>
            </a:r>
            <a:endParaRPr lang="en-US" sz="2400" dirty="0" smtClean="0"/>
          </a:p>
          <a:p>
            <a:pPr lvl="0"/>
            <a:r>
              <a:rPr lang="en-US" sz="2400" u="sng" dirty="0">
                <a:solidFill>
                  <a:prstClr val="black"/>
                </a:solidFill>
                <a:hlinkClick r:id="rId5"/>
              </a:rPr>
              <a:t>https://senate.umd.edu/meetings/materials/2016to2017/100616/Title_IX_Update.pdf</a:t>
            </a:r>
            <a:r>
              <a:rPr lang="en-US" sz="2400" dirty="0">
                <a:solidFill>
                  <a:prstClr val="black"/>
                </a:solidFill>
              </a:rPr>
              <a:t> </a:t>
            </a:r>
            <a:endParaRPr lang="en-US" sz="2000" dirty="0">
              <a:solidFill>
                <a:prstClr val="black"/>
              </a:solidFill>
            </a:endParaRPr>
          </a:p>
          <a:p>
            <a:pPr lvl="0"/>
            <a:r>
              <a:rPr lang="en-US" sz="2400" u="sng" dirty="0">
                <a:solidFill>
                  <a:prstClr val="black"/>
                </a:solidFill>
                <a:hlinkClick r:id="rId6"/>
              </a:rPr>
              <a:t>https://senate.umd.edu/meetings/materials/2016to2017/100616/2016_SexualAssaultClimate_Survey_Summary.pdf</a:t>
            </a:r>
            <a:r>
              <a:rPr lang="en-US" sz="2400" dirty="0">
                <a:solidFill>
                  <a:prstClr val="black"/>
                </a:solidFill>
              </a:rPr>
              <a:t> </a:t>
            </a:r>
            <a:endParaRPr lang="en-US" sz="2000" dirty="0">
              <a:solidFill>
                <a:prstClr val="black"/>
              </a:solidFill>
            </a:endParaRPr>
          </a:p>
          <a:p>
            <a:endParaRPr lang="en-US" sz="2400" dirty="0"/>
          </a:p>
        </p:txBody>
      </p:sp>
      <p:sp>
        <p:nvSpPr>
          <p:cNvPr id="3076" name="TextBox 10"/>
          <p:cNvSpPr txBox="1">
            <a:spLocks noChangeArrowheads="1"/>
          </p:cNvSpPr>
          <p:nvPr/>
        </p:nvSpPr>
        <p:spPr bwMode="auto">
          <a:xfrm>
            <a:off x="2900363" y="77788"/>
            <a:ext cx="610552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lnSpc>
                <a:spcPct val="90000"/>
              </a:lnSpc>
              <a:spcBef>
                <a:spcPts val="1000"/>
              </a:spcBef>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1pPr>
            <a:lvl2pPr marL="742950" indent="-285750" eaLnBrk="0" hangingPunct="0">
              <a:lnSpc>
                <a:spcPct val="90000"/>
              </a:lnSpc>
              <a:spcBef>
                <a:spcPts val="500"/>
              </a:spcBef>
              <a:buFont typeface="Arial" panose="020B0604020202020204" pitchFamily="34" charset="0"/>
              <a:buChar char="•"/>
              <a:defRPr sz="2400">
                <a:solidFill>
                  <a:schemeClr val="tx1"/>
                </a:solidFill>
                <a:latin typeface="Arial" panose="020B0604020202020204" pitchFamily="34" charset="0"/>
                <a:cs typeface="Arial" panose="020B0604020202020204" pitchFamily="34" charset="0"/>
              </a:defRPr>
            </a:lvl2pPr>
            <a:lvl3pPr marL="1143000" indent="-228600" eaLnBrk="0" hangingPunct="0">
              <a:lnSpc>
                <a:spcPct val="90000"/>
              </a:lnSpc>
              <a:spcBef>
                <a:spcPts val="5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3pPr>
            <a:lvl4pPr marL="1600200" indent="-228600" eaLnBrk="0" hangingPunct="0">
              <a:lnSpc>
                <a:spcPct val="90000"/>
              </a:lnSpc>
              <a:spcBef>
                <a:spcPts val="500"/>
              </a:spcBef>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4pPr>
            <a:lvl5pPr marL="2057400" indent="-228600" eaLnBrk="0" hangingPunct="0">
              <a:lnSpc>
                <a:spcPct val="90000"/>
              </a:lnSpc>
              <a:spcBef>
                <a:spcPts val="500"/>
              </a:spcBef>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9pPr>
          </a:lstStyle>
          <a:p>
            <a:pPr algn="ctr" eaLnBrk="1" fontAlgn="base" hangingPunct="1">
              <a:lnSpc>
                <a:spcPct val="100000"/>
              </a:lnSpc>
              <a:spcBef>
                <a:spcPct val="0"/>
              </a:spcBef>
              <a:spcAft>
                <a:spcPct val="0"/>
              </a:spcAft>
              <a:buFontTx/>
              <a:buNone/>
            </a:pPr>
            <a:r>
              <a:rPr lang="en-US" altLang="en-US">
                <a:solidFill>
                  <a:prstClr val="white"/>
                </a:solidFill>
                <a:latin typeface="Arial Black" panose="020B0A04020102020204" pitchFamily="34" charset="0"/>
              </a:rPr>
              <a:t>University Senate</a:t>
            </a:r>
          </a:p>
        </p:txBody>
      </p:sp>
    </p:spTree>
    <p:extLst>
      <p:ext uri="{BB962C8B-B14F-4D97-AF65-F5344CB8AC3E}">
        <p14:creationId xmlns:p14="http://schemas.microsoft.com/office/powerpoint/2010/main" val="329635711"/>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AE6F2518-B084-4896-AF52-66CC2144AA26}"/>
    </a:ext>
  </a:extLst>
</a:theme>
</file>

<file path=docProps/app.xml><?xml version="1.0" encoding="utf-8"?>
<Properties xmlns="http://schemas.openxmlformats.org/officeDocument/2006/extended-properties" xmlns:vt="http://schemas.openxmlformats.org/officeDocument/2006/docPropsVTypes">
  <TotalTime>5</TotalTime>
  <Words>473</Words>
  <Application>Microsoft Macintosh PowerPoint</Application>
  <PresentationFormat>Custom</PresentationFormat>
  <Paragraphs>37</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1_Office Theme</vt:lpstr>
      <vt:lpstr>Senate Meeting Summary</vt:lpstr>
      <vt:lpstr>October 6, 2016 Summary</vt:lpstr>
      <vt:lpstr>October 6, 2016 Summary</vt:lpstr>
      <vt:lpstr>October 6, 2016 Summary</vt:lpstr>
      <vt:lpstr>October 6, 2016 Summary</vt:lpstr>
      <vt:lpstr>October 6, 2016 Summary</vt:lpstr>
      <vt:lpstr>October 6, 2016 Summary</vt:lpstr>
      <vt:lpstr>Relevant Links</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Senate Meeting Summary</dc:title>
  <dc:creator>Jeanette C. Gaida</dc:creator>
  <cp:lastModifiedBy>Reka</cp:lastModifiedBy>
  <cp:revision>3</cp:revision>
  <dcterms:created xsi:type="dcterms:W3CDTF">2016-10-11T14:08:15Z</dcterms:created>
  <dcterms:modified xsi:type="dcterms:W3CDTF">2016-10-11T19:52:20Z</dcterms:modified>
</cp:coreProperties>
</file>