
<file path=[Content_Types].xml><?xml version="1.0" encoding="utf-8"?>
<Types xmlns="http://schemas.openxmlformats.org/package/2006/content-types">
  <Default Extension="xml" ContentType="application/xml"/>
  <Default Extension="jpeg" ContentType="image/jpeg"/>
  <Default Extension="xlsx" ContentType="application/vnd.openxmlformats-officedocument.spreadsheetml.sheet"/>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theme/theme3.xml" ContentType="application/vnd.openxmlformats-officedocument.theme+xml"/>
  <Override PartName="/ppt/slideLayouts/slideLayout15.xml" ContentType="application/vnd.openxmlformats-officedocument.presentationml.slideLayout+xml"/>
  <Override PartName="/ppt/theme/theme4.xml" ContentType="application/vnd.openxmlformats-officedocument.theme+xml"/>
  <Override PartName="/ppt/slideLayouts/slideLayout16.xml" ContentType="application/vnd.openxmlformats-officedocument.presentationml.slideLayout+xml"/>
  <Override PartName="/ppt/theme/theme5.xml" ContentType="application/vnd.openxmlformats-officedocument.theme+xml"/>
  <Override PartName="/ppt/slideLayouts/slideLayout17.xml" ContentType="application/vnd.openxmlformats-officedocument.presentationml.slideLayout+xml"/>
  <Override PartName="/ppt/theme/theme6.xml" ContentType="application/vnd.openxmlformats-officedocument.theme+xml"/>
  <Override PartName="/ppt/slideLayouts/slideLayout18.xml" ContentType="application/vnd.openxmlformats-officedocument.presentationml.slideLayout+xml"/>
  <Override PartName="/ppt/theme/theme7.xml" ContentType="application/vnd.openxmlformats-officedocument.theme+xml"/>
  <Override PartName="/ppt/slideLayouts/slideLayout19.xml" ContentType="application/vnd.openxmlformats-officedocument.presentationml.slideLayout+xml"/>
  <Override PartName="/ppt/theme/theme8.xml" ContentType="application/vnd.openxmlformats-officedocument.theme+xml"/>
  <Override PartName="/ppt/slideLayouts/slideLayout20.xml" ContentType="application/vnd.openxmlformats-officedocument.presentationml.slideLayout+xml"/>
  <Override PartName="/ppt/theme/theme9.xml" ContentType="application/vnd.openxmlformats-officedocument.theme+xml"/>
  <Override PartName="/ppt/slideLayouts/slideLayout21.xml" ContentType="application/vnd.openxmlformats-officedocument.presentationml.slideLayout+xml"/>
  <Override PartName="/ppt/theme/theme10.xml" ContentType="application/vnd.openxmlformats-officedocument.theme+xml"/>
  <Override PartName="/ppt/slideLayouts/slideLayout22.xml" ContentType="application/vnd.openxmlformats-officedocument.presentationml.slideLayout+xml"/>
  <Override PartName="/ppt/theme/theme11.xml" ContentType="application/vnd.openxmlformats-officedocument.theme+xml"/>
  <Override PartName="/ppt/slideLayouts/slideLayout23.xml" ContentType="application/vnd.openxmlformats-officedocument.presentationml.slideLayout+xml"/>
  <Override PartName="/ppt/theme/theme12.xml" ContentType="application/vnd.openxmlformats-officedocument.theme+xml"/>
  <Override PartName="/ppt/slideLayouts/slideLayout24.xml" ContentType="application/vnd.openxmlformats-officedocument.presentationml.slideLayout+xml"/>
  <Override PartName="/ppt/theme/theme13.xml" ContentType="application/vnd.openxmlformats-officedocument.theme+xml"/>
  <Override PartName="/ppt/slideLayouts/slideLayout25.xml" ContentType="application/vnd.openxmlformats-officedocument.presentationml.slideLayout+xml"/>
  <Override PartName="/ppt/theme/theme14.xml" ContentType="application/vnd.openxmlformats-officedocument.theme+xml"/>
  <Override PartName="/ppt/slideLayouts/slideLayout26.xml" ContentType="application/vnd.openxmlformats-officedocument.presentationml.slideLayout+xml"/>
  <Override PartName="/ppt/theme/theme15.xml" ContentType="application/vnd.openxmlformats-officedocument.theme+xml"/>
  <Override PartName="/ppt/theme/theme1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1"/>
    <p:sldMasterId id="2147483702" r:id="rId2"/>
    <p:sldMasterId id="2147483704" r:id="rId3"/>
    <p:sldMasterId id="2147483706" r:id="rId4"/>
    <p:sldMasterId id="2147483708" r:id="rId5"/>
    <p:sldMasterId id="2147483710" r:id="rId6"/>
    <p:sldMasterId id="2147483712" r:id="rId7"/>
    <p:sldMasterId id="2147483714" r:id="rId8"/>
    <p:sldMasterId id="2147483717" r:id="rId9"/>
    <p:sldMasterId id="2147483719" r:id="rId10"/>
    <p:sldMasterId id="2147483721" r:id="rId11"/>
    <p:sldMasterId id="2147483723" r:id="rId12"/>
    <p:sldMasterId id="2147483725" r:id="rId13"/>
    <p:sldMasterId id="2147483727" r:id="rId14"/>
    <p:sldMasterId id="2147483729" r:id="rId15"/>
  </p:sldMasterIdLst>
  <p:notesMasterIdLst>
    <p:notesMasterId r:id="rId25"/>
  </p:notesMasterIdLst>
  <p:sldIdLst>
    <p:sldId id="321" r:id="rId16"/>
    <p:sldId id="256" r:id="rId17"/>
    <p:sldId id="332" r:id="rId18"/>
    <p:sldId id="335" r:id="rId19"/>
    <p:sldId id="336" r:id="rId20"/>
    <p:sldId id="341" r:id="rId21"/>
    <p:sldId id="342" r:id="rId22"/>
    <p:sldId id="334" r:id="rId23"/>
    <p:sldId id="339" r:id="rId24"/>
  </p:sldIdLst>
  <p:sldSz cx="12192000" cy="6858000"/>
  <p:notesSz cx="6858000" cy="9144000"/>
  <p:custDataLst>
    <p:tags r:id="rId27"/>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E4C537"/>
    <a:srgbClr val="B20E1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16" autoAdjust="0"/>
    <p:restoredTop sz="94660"/>
  </p:normalViewPr>
  <p:slideViewPr>
    <p:cSldViewPr snapToGrid="0">
      <p:cViewPr varScale="1">
        <p:scale>
          <a:sx n="97" d="100"/>
          <a:sy n="97" d="100"/>
        </p:scale>
        <p:origin x="-112" y="-984"/>
      </p:cViewPr>
      <p:guideLst>
        <p:guide orient="horz" pos="2160"/>
        <p:guide pos="3840"/>
      </p:guideLst>
    </p:cSldViewPr>
  </p:slideViewPr>
  <p:notesTextViewPr>
    <p:cViewPr>
      <p:scale>
        <a:sx n="1" d="1"/>
        <a:sy n="1" d="1"/>
      </p:scale>
      <p:origin x="0" y="0"/>
    </p:cViewPr>
  </p:notesTextViewPr>
  <p:sorterViewPr>
    <p:cViewPr>
      <p:scale>
        <a:sx n="100" d="100"/>
        <a:sy n="100" d="100"/>
      </p:scale>
      <p:origin x="0" y="-969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Master" Target="slideMasters/slideMaster9.xml"/><Relationship Id="rId20" Type="http://schemas.openxmlformats.org/officeDocument/2006/relationships/slide" Target="slides/slide5.xml"/><Relationship Id="rId21" Type="http://schemas.openxmlformats.org/officeDocument/2006/relationships/slide" Target="slides/slide6.xml"/><Relationship Id="rId22" Type="http://schemas.openxmlformats.org/officeDocument/2006/relationships/slide" Target="slides/slide7.xml"/><Relationship Id="rId23" Type="http://schemas.openxmlformats.org/officeDocument/2006/relationships/slide" Target="slides/slide8.xml"/><Relationship Id="rId24" Type="http://schemas.openxmlformats.org/officeDocument/2006/relationships/slide" Target="slides/slide9.xml"/><Relationship Id="rId25" Type="http://schemas.openxmlformats.org/officeDocument/2006/relationships/notesMaster" Target="notesMasters/notesMaster1.xml"/><Relationship Id="rId26" Type="http://schemas.openxmlformats.org/officeDocument/2006/relationships/printerSettings" Target="printerSettings/printerSettings1.bin"/><Relationship Id="rId27" Type="http://schemas.openxmlformats.org/officeDocument/2006/relationships/tags" Target="tags/tag1.xml"/><Relationship Id="rId28" Type="http://schemas.openxmlformats.org/officeDocument/2006/relationships/presProps" Target="presProps.xml"/><Relationship Id="rId29" Type="http://schemas.openxmlformats.org/officeDocument/2006/relationships/viewProps" Target="viewProps.xml"/><Relationship Id="rId100" Type="http://schemas.microsoft.com/office/2015/10/relationships/revisionInfo" Target="revisionInfo.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Master" Target="slideMasters/slideMaster10.xml"/><Relationship Id="rId11" Type="http://schemas.openxmlformats.org/officeDocument/2006/relationships/slideMaster" Target="slideMasters/slideMaster11.xml"/><Relationship Id="rId12" Type="http://schemas.openxmlformats.org/officeDocument/2006/relationships/slideMaster" Target="slideMasters/slideMaster12.xml"/><Relationship Id="rId13" Type="http://schemas.openxmlformats.org/officeDocument/2006/relationships/slideMaster" Target="slideMasters/slideMaster13.xml"/><Relationship Id="rId14" Type="http://schemas.openxmlformats.org/officeDocument/2006/relationships/slideMaster" Target="slideMasters/slideMaster14.xml"/><Relationship Id="rId15" Type="http://schemas.openxmlformats.org/officeDocument/2006/relationships/slideMaster" Target="slideMasters/slideMaster15.xml"/><Relationship Id="rId16" Type="http://schemas.openxmlformats.org/officeDocument/2006/relationships/slide" Target="slides/slide1.xml"/><Relationship Id="rId17" Type="http://schemas.openxmlformats.org/officeDocument/2006/relationships/slide" Target="slides/slide2.xml"/><Relationship Id="rId18" Type="http://schemas.openxmlformats.org/officeDocument/2006/relationships/slide" Target="slides/slide3.xml"/><Relationship Id="rId19" Type="http://schemas.openxmlformats.org/officeDocument/2006/relationships/slide" Target="slides/slide4.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Master" Target="slideMasters/slideMaster4.xml"/><Relationship Id="rId5" Type="http://schemas.openxmlformats.org/officeDocument/2006/relationships/slideMaster" Target="slideMasters/slideMaster5.xml"/><Relationship Id="rId6" Type="http://schemas.openxmlformats.org/officeDocument/2006/relationships/slideMaster" Target="slideMasters/slideMaster6.xml"/><Relationship Id="rId7" Type="http://schemas.openxmlformats.org/officeDocument/2006/relationships/slideMaster" Target="slideMasters/slideMaster7.xml"/><Relationship Id="rId8" Type="http://schemas.openxmlformats.org/officeDocument/2006/relationships/slideMaster" Target="slideMasters/slideMaster8.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0"/>
      <c:perspective val="30"/>
    </c:view3D>
    <c:floor>
      <c:thickness val="0"/>
    </c:floor>
    <c:sideWall>
      <c:thickness val="0"/>
    </c:sideWall>
    <c:backWall>
      <c:thickness val="0"/>
    </c:backWall>
    <c:plotArea>
      <c:layout/>
      <c:bar3DChart>
        <c:barDir val="col"/>
        <c:grouping val="standar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xmlns:c16r2="http://schemas.microsoft.com/office/drawing/2015/06/chart">
            <c:ext xmlns:c16="http://schemas.microsoft.com/office/drawing/2014/chart" uri="{C3380CC4-5D6E-409C-BE32-E72D297353CC}">
              <c16:uniqueId val="{00000000-E00A-44BA-A2CE-9DFAFE6A14CF}"/>
            </c:ext>
          </c:extLst>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c:v>
                </c:pt>
                <c:pt idx="2">
                  <c:v>1.8</c:v>
                </c:pt>
                <c:pt idx="3">
                  <c:v>2.8</c:v>
                </c:pt>
              </c:numCache>
            </c:numRef>
          </c:val>
          <c:extLst xmlns:c16r2="http://schemas.microsoft.com/office/drawing/2015/06/chart">
            <c:ext xmlns:c16="http://schemas.microsoft.com/office/drawing/2014/chart" uri="{C3380CC4-5D6E-409C-BE32-E72D297353CC}">
              <c16:uniqueId val="{00000001-E00A-44BA-A2CE-9DFAFE6A14CF}"/>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2.0</c:v>
                </c:pt>
                <c:pt idx="1">
                  <c:v>2.0</c:v>
                </c:pt>
                <c:pt idx="2">
                  <c:v>3.0</c:v>
                </c:pt>
                <c:pt idx="3">
                  <c:v>5.0</c:v>
                </c:pt>
              </c:numCache>
            </c:numRef>
          </c:val>
          <c:extLst xmlns:c16r2="http://schemas.microsoft.com/office/drawing/2015/06/chart">
            <c:ext xmlns:c16="http://schemas.microsoft.com/office/drawing/2014/chart" uri="{C3380CC4-5D6E-409C-BE32-E72D297353CC}">
              <c16:uniqueId val="{00000002-E00A-44BA-A2CE-9DFAFE6A14CF}"/>
            </c:ext>
          </c:extLst>
        </c:ser>
        <c:dLbls>
          <c:showLegendKey val="0"/>
          <c:showVal val="0"/>
          <c:showCatName val="0"/>
          <c:showSerName val="0"/>
          <c:showPercent val="0"/>
          <c:showBubbleSize val="0"/>
        </c:dLbls>
        <c:gapWidth val="150"/>
        <c:shape val="box"/>
        <c:axId val="2116343032"/>
        <c:axId val="2116346056"/>
        <c:axId val="2116349240"/>
      </c:bar3DChart>
      <c:catAx>
        <c:axId val="2116343032"/>
        <c:scaling>
          <c:orientation val="minMax"/>
        </c:scaling>
        <c:delete val="0"/>
        <c:axPos val="b"/>
        <c:numFmt formatCode="General" sourceLinked="1"/>
        <c:majorTickMark val="out"/>
        <c:minorTickMark val="none"/>
        <c:tickLblPos val="nextTo"/>
        <c:crossAx val="2116346056"/>
        <c:crosses val="autoZero"/>
        <c:auto val="1"/>
        <c:lblAlgn val="ctr"/>
        <c:lblOffset val="100"/>
        <c:noMultiLvlLbl val="0"/>
      </c:catAx>
      <c:valAx>
        <c:axId val="2116346056"/>
        <c:scaling>
          <c:orientation val="minMax"/>
        </c:scaling>
        <c:delete val="0"/>
        <c:axPos val="l"/>
        <c:majorGridlines/>
        <c:numFmt formatCode="General" sourceLinked="1"/>
        <c:majorTickMark val="out"/>
        <c:minorTickMark val="none"/>
        <c:tickLblPos val="nextTo"/>
        <c:crossAx val="2116343032"/>
        <c:crosses val="autoZero"/>
        <c:crossBetween val="between"/>
      </c:valAx>
      <c:serAx>
        <c:axId val="2116349240"/>
        <c:scaling>
          <c:orientation val="minMax"/>
        </c:scaling>
        <c:delete val="0"/>
        <c:axPos val="b"/>
        <c:majorTickMark val="out"/>
        <c:minorTickMark val="none"/>
        <c:tickLblPos val="nextTo"/>
        <c:crossAx val="2116346056"/>
        <c:crosses val="autoZero"/>
      </c:ser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0"/>
      <c:perspective val="30"/>
    </c:view3D>
    <c:floor>
      <c:thickness val="0"/>
    </c:floor>
    <c:sideWall>
      <c:thickness val="0"/>
    </c:sideWall>
    <c:backWall>
      <c:thickness val="0"/>
    </c:backWall>
    <c:plotArea>
      <c:layout/>
      <c:bar3DChart>
        <c:barDir val="col"/>
        <c:grouping val="standar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xmlns:c16r2="http://schemas.microsoft.com/office/drawing/2015/06/chart">
            <c:ext xmlns:c16="http://schemas.microsoft.com/office/drawing/2014/chart" uri="{C3380CC4-5D6E-409C-BE32-E72D297353CC}">
              <c16:uniqueId val="{00000000-E00A-44BA-A2CE-9DFAFE6A14CF}"/>
            </c:ext>
          </c:extLst>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c:v>
                </c:pt>
                <c:pt idx="2">
                  <c:v>1.8</c:v>
                </c:pt>
                <c:pt idx="3">
                  <c:v>2.8</c:v>
                </c:pt>
              </c:numCache>
            </c:numRef>
          </c:val>
          <c:extLst xmlns:c16r2="http://schemas.microsoft.com/office/drawing/2015/06/chart">
            <c:ext xmlns:c16="http://schemas.microsoft.com/office/drawing/2014/chart" uri="{C3380CC4-5D6E-409C-BE32-E72D297353CC}">
              <c16:uniqueId val="{00000001-E00A-44BA-A2CE-9DFAFE6A14CF}"/>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2.0</c:v>
                </c:pt>
                <c:pt idx="1">
                  <c:v>2.0</c:v>
                </c:pt>
                <c:pt idx="2">
                  <c:v>3.0</c:v>
                </c:pt>
                <c:pt idx="3">
                  <c:v>5.0</c:v>
                </c:pt>
              </c:numCache>
            </c:numRef>
          </c:val>
          <c:extLst xmlns:c16r2="http://schemas.microsoft.com/office/drawing/2015/06/chart">
            <c:ext xmlns:c16="http://schemas.microsoft.com/office/drawing/2014/chart" uri="{C3380CC4-5D6E-409C-BE32-E72D297353CC}">
              <c16:uniqueId val="{00000002-E00A-44BA-A2CE-9DFAFE6A14CF}"/>
            </c:ext>
          </c:extLst>
        </c:ser>
        <c:dLbls>
          <c:showLegendKey val="0"/>
          <c:showVal val="0"/>
          <c:showCatName val="0"/>
          <c:showSerName val="0"/>
          <c:showPercent val="0"/>
          <c:showBubbleSize val="0"/>
        </c:dLbls>
        <c:gapWidth val="150"/>
        <c:shape val="box"/>
        <c:axId val="2117320136"/>
        <c:axId val="2117323112"/>
        <c:axId val="2117326296"/>
      </c:bar3DChart>
      <c:catAx>
        <c:axId val="2117320136"/>
        <c:scaling>
          <c:orientation val="minMax"/>
        </c:scaling>
        <c:delete val="0"/>
        <c:axPos val="b"/>
        <c:numFmt formatCode="General" sourceLinked="1"/>
        <c:majorTickMark val="out"/>
        <c:minorTickMark val="none"/>
        <c:tickLblPos val="nextTo"/>
        <c:crossAx val="2117323112"/>
        <c:crosses val="autoZero"/>
        <c:auto val="1"/>
        <c:lblAlgn val="ctr"/>
        <c:lblOffset val="100"/>
        <c:noMultiLvlLbl val="0"/>
      </c:catAx>
      <c:valAx>
        <c:axId val="2117323112"/>
        <c:scaling>
          <c:orientation val="minMax"/>
        </c:scaling>
        <c:delete val="0"/>
        <c:axPos val="l"/>
        <c:majorGridlines/>
        <c:numFmt formatCode="General" sourceLinked="1"/>
        <c:majorTickMark val="out"/>
        <c:minorTickMark val="none"/>
        <c:tickLblPos val="nextTo"/>
        <c:crossAx val="2117320136"/>
        <c:crosses val="autoZero"/>
        <c:crossBetween val="between"/>
      </c:valAx>
      <c:serAx>
        <c:axId val="2117326296"/>
        <c:scaling>
          <c:orientation val="minMax"/>
        </c:scaling>
        <c:delete val="0"/>
        <c:axPos val="b"/>
        <c:majorTickMark val="out"/>
        <c:minorTickMark val="none"/>
        <c:tickLblPos val="nextTo"/>
        <c:crossAx val="2117323112"/>
        <c:crosses val="autoZero"/>
      </c:ser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1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FF1D7F-6098-F943-A299-FF519F3916C0}" type="datetimeFigureOut">
              <a:rPr lang="en-US" smtClean="0"/>
              <a:t>11/15/17</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FD5BD3-A954-1545-A124-E1B25878CF5E}" type="slidenum">
              <a:rPr lang="en-US" smtClean="0"/>
              <a:t>‹#›</a:t>
            </a:fld>
            <a:endParaRPr lang="en-US" dirty="0"/>
          </a:p>
        </p:txBody>
      </p:sp>
    </p:spTree>
    <p:extLst>
      <p:ext uri="{BB962C8B-B14F-4D97-AF65-F5344CB8AC3E}">
        <p14:creationId xmlns:p14="http://schemas.microsoft.com/office/powerpoint/2010/main" val="18207902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BFD5BD3-A954-1545-A124-E1B25878CF5E}" type="slidenum">
              <a:rPr lang="en-US" smtClean="0"/>
              <a:t>2</a:t>
            </a:fld>
            <a:endParaRPr lang="en-US" dirty="0"/>
          </a:p>
        </p:txBody>
      </p:sp>
    </p:spTree>
    <p:extLst>
      <p:ext uri="{BB962C8B-B14F-4D97-AF65-F5344CB8AC3E}">
        <p14:creationId xmlns:p14="http://schemas.microsoft.com/office/powerpoint/2010/main" val="3799804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BFD5BD3-A954-1545-A124-E1B25878CF5E}" type="slidenum">
              <a:rPr lang="en-US" smtClean="0"/>
              <a:t>3</a:t>
            </a:fld>
            <a:endParaRPr lang="en-US" dirty="0"/>
          </a:p>
        </p:txBody>
      </p:sp>
    </p:spTree>
    <p:extLst>
      <p:ext uri="{BB962C8B-B14F-4D97-AF65-F5344CB8AC3E}">
        <p14:creationId xmlns:p14="http://schemas.microsoft.com/office/powerpoint/2010/main" val="744655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BFD5BD3-A954-1545-A124-E1B25878CF5E}" type="slidenum">
              <a:rPr lang="en-US" smtClean="0"/>
              <a:t>4</a:t>
            </a:fld>
            <a:endParaRPr lang="en-US" dirty="0"/>
          </a:p>
        </p:txBody>
      </p:sp>
    </p:spTree>
    <p:extLst>
      <p:ext uri="{BB962C8B-B14F-4D97-AF65-F5344CB8AC3E}">
        <p14:creationId xmlns:p14="http://schemas.microsoft.com/office/powerpoint/2010/main" val="1702656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BFD5BD3-A954-1545-A124-E1B25878CF5E}" type="slidenum">
              <a:rPr lang="en-US" smtClean="0"/>
              <a:t>5</a:t>
            </a:fld>
            <a:endParaRPr lang="en-US" dirty="0"/>
          </a:p>
        </p:txBody>
      </p:sp>
    </p:spTree>
    <p:extLst>
      <p:ext uri="{BB962C8B-B14F-4D97-AF65-F5344CB8AC3E}">
        <p14:creationId xmlns:p14="http://schemas.microsoft.com/office/powerpoint/2010/main" val="5935127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BFD5BD3-A954-1545-A124-E1B25878CF5E}" type="slidenum">
              <a:rPr lang="en-US" smtClean="0"/>
              <a:t>6</a:t>
            </a:fld>
            <a:endParaRPr lang="en-US" dirty="0"/>
          </a:p>
        </p:txBody>
      </p:sp>
    </p:spTree>
    <p:extLst>
      <p:ext uri="{BB962C8B-B14F-4D97-AF65-F5344CB8AC3E}">
        <p14:creationId xmlns:p14="http://schemas.microsoft.com/office/powerpoint/2010/main" val="1500744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BFD5BD3-A954-1545-A124-E1B25878CF5E}" type="slidenum">
              <a:rPr lang="en-US" smtClean="0"/>
              <a:t>7</a:t>
            </a:fld>
            <a:endParaRPr lang="en-US" dirty="0"/>
          </a:p>
        </p:txBody>
      </p:sp>
    </p:spTree>
    <p:extLst>
      <p:ext uri="{BB962C8B-B14F-4D97-AF65-F5344CB8AC3E}">
        <p14:creationId xmlns:p14="http://schemas.microsoft.com/office/powerpoint/2010/main" val="3129475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BFD5BD3-A954-1545-A124-E1B25878CF5E}" type="slidenum">
              <a:rPr lang="en-US" smtClean="0"/>
              <a:t>8</a:t>
            </a:fld>
            <a:endParaRPr lang="en-US" dirty="0"/>
          </a:p>
        </p:txBody>
      </p:sp>
    </p:spTree>
    <p:extLst>
      <p:ext uri="{BB962C8B-B14F-4D97-AF65-F5344CB8AC3E}">
        <p14:creationId xmlns:p14="http://schemas.microsoft.com/office/powerpoint/2010/main" val="15830126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BFD5BD3-A954-1545-A124-E1B25878CF5E}" type="slidenum">
              <a:rPr lang="en-US" smtClean="0"/>
              <a:t>9</a:t>
            </a:fld>
            <a:endParaRPr lang="en-US" dirty="0"/>
          </a:p>
        </p:txBody>
      </p:sp>
    </p:spTree>
    <p:extLst>
      <p:ext uri="{BB962C8B-B14F-4D97-AF65-F5344CB8AC3E}">
        <p14:creationId xmlns:p14="http://schemas.microsoft.com/office/powerpoint/2010/main" val="9226970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chart" Target="../charts/chart1.xml"/><Relationship Id="rId3" Type="http://schemas.openxmlformats.org/officeDocument/2006/relationships/chart" Target="../charts/chart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4985360-EFBB-43F0-89C6-6A465E09648E}" type="datetimeFigureOut">
              <a:rPr lang="en-US" smtClean="0"/>
              <a:t>11/15/17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dirty="0"/>
          </a:p>
        </p:txBody>
      </p:sp>
    </p:spTree>
    <p:extLst>
      <p:ext uri="{BB962C8B-B14F-4D97-AF65-F5344CB8AC3E}">
        <p14:creationId xmlns:p14="http://schemas.microsoft.com/office/powerpoint/2010/main" val="4205297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985360-EFBB-43F0-89C6-6A465E09648E}" type="datetimeFigureOut">
              <a:rPr lang="en-US" smtClean="0"/>
              <a:t>11/15/17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dirty="0"/>
          </a:p>
        </p:txBody>
      </p:sp>
    </p:spTree>
    <p:extLst>
      <p:ext uri="{BB962C8B-B14F-4D97-AF65-F5344CB8AC3E}">
        <p14:creationId xmlns:p14="http://schemas.microsoft.com/office/powerpoint/2010/main" val="3064902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985360-EFBB-43F0-89C6-6A465E09648E}" type="datetimeFigureOut">
              <a:rPr lang="en-US" smtClean="0"/>
              <a:t>11/15/17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dirty="0"/>
          </a:p>
        </p:txBody>
      </p:sp>
    </p:spTree>
    <p:extLst>
      <p:ext uri="{BB962C8B-B14F-4D97-AF65-F5344CB8AC3E}">
        <p14:creationId xmlns:p14="http://schemas.microsoft.com/office/powerpoint/2010/main" val="16793395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cSld name="TPOnTheFly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4985360-EFBB-43F0-89C6-6A465E09648E}" type="datetimeFigureOut">
              <a:rPr lang="en-US" smtClean="0"/>
              <a:t>11/15/17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D263AE-BCF7-4C68-9F6F-5308AEC2684A}" type="slidenum">
              <a:rPr lang="en-US" smtClean="0"/>
              <a:t>‹#›</a:t>
            </a:fld>
            <a:endParaRPr lang="en-US" dirty="0"/>
          </a:p>
        </p:txBody>
      </p:sp>
      <p:graphicFrame>
        <p:nvGraphicFramePr>
          <p:cNvPr id="6" name="TPChart" hidden="1"/>
          <p:cNvGraphicFramePr/>
          <p:nvPr>
            <p:extLst>
              <p:ext uri="{D42A27DB-BD31-4B8C-83A1-F6EECF244321}">
                <p14:modId xmlns:p14="http://schemas.microsoft.com/office/powerpoint/2010/main" val="2996115174"/>
              </p:ext>
            </p:extLst>
          </p:nvPr>
        </p:nvGraphicFramePr>
        <p:xfrm>
          <a:off x="6350000" y="1600200"/>
          <a:ext cx="2540000" cy="254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TPChart" hidden="1"/>
          <p:cNvGraphicFramePr/>
          <p:nvPr userDrawn="1">
            <p:extLst>
              <p:ext uri="{D42A27DB-BD31-4B8C-83A1-F6EECF244321}">
                <p14:modId xmlns:p14="http://schemas.microsoft.com/office/powerpoint/2010/main" val="3715248169"/>
              </p:ext>
            </p:extLst>
          </p:nvPr>
        </p:nvGraphicFramePr>
        <p:xfrm>
          <a:off x="6350000" y="1600200"/>
          <a:ext cx="2540000" cy="254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578873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11/15/17</a:t>
            </a:fld>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dirty="0"/>
          </a:p>
        </p:txBody>
      </p:sp>
    </p:spTree>
    <p:extLst>
      <p:ext uri="{BB962C8B-B14F-4D97-AF65-F5344CB8AC3E}">
        <p14:creationId xmlns:p14="http://schemas.microsoft.com/office/powerpoint/2010/main" val="36894457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11/15/17</a:t>
            </a:fld>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dirty="0"/>
          </a:p>
        </p:txBody>
      </p:sp>
    </p:spTree>
    <p:extLst>
      <p:ext uri="{BB962C8B-B14F-4D97-AF65-F5344CB8AC3E}">
        <p14:creationId xmlns:p14="http://schemas.microsoft.com/office/powerpoint/2010/main" val="32054769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11/15/17</a:t>
            </a:fld>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dirty="0"/>
          </a:p>
        </p:txBody>
      </p:sp>
    </p:spTree>
    <p:extLst>
      <p:ext uri="{BB962C8B-B14F-4D97-AF65-F5344CB8AC3E}">
        <p14:creationId xmlns:p14="http://schemas.microsoft.com/office/powerpoint/2010/main" val="27011547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11/15/17</a:t>
            </a:fld>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dirty="0"/>
          </a:p>
        </p:txBody>
      </p:sp>
    </p:spTree>
    <p:extLst>
      <p:ext uri="{BB962C8B-B14F-4D97-AF65-F5344CB8AC3E}">
        <p14:creationId xmlns:p14="http://schemas.microsoft.com/office/powerpoint/2010/main" val="20835261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11/15/17</a:t>
            </a:fld>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dirty="0"/>
          </a:p>
        </p:txBody>
      </p:sp>
    </p:spTree>
    <p:extLst>
      <p:ext uri="{BB962C8B-B14F-4D97-AF65-F5344CB8AC3E}">
        <p14:creationId xmlns:p14="http://schemas.microsoft.com/office/powerpoint/2010/main" val="14025198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11/15/17</a:t>
            </a:fld>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dirty="0"/>
          </a:p>
        </p:txBody>
      </p:sp>
    </p:spTree>
    <p:extLst>
      <p:ext uri="{BB962C8B-B14F-4D97-AF65-F5344CB8AC3E}">
        <p14:creationId xmlns:p14="http://schemas.microsoft.com/office/powerpoint/2010/main" val="16916847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11/15/17</a:t>
            </a:fld>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dirty="0"/>
          </a:p>
        </p:txBody>
      </p:sp>
    </p:spTree>
    <p:extLst>
      <p:ext uri="{BB962C8B-B14F-4D97-AF65-F5344CB8AC3E}">
        <p14:creationId xmlns:p14="http://schemas.microsoft.com/office/powerpoint/2010/main" val="649190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985360-EFBB-43F0-89C6-6A465E09648E}" type="datetimeFigureOut">
              <a:rPr lang="en-US" smtClean="0"/>
              <a:t>11/15/17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dirty="0"/>
          </a:p>
        </p:txBody>
      </p:sp>
    </p:spTree>
    <p:extLst>
      <p:ext uri="{BB962C8B-B14F-4D97-AF65-F5344CB8AC3E}">
        <p14:creationId xmlns:p14="http://schemas.microsoft.com/office/powerpoint/2010/main" val="33242175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11/15/17</a:t>
            </a:fld>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dirty="0"/>
          </a:p>
        </p:txBody>
      </p:sp>
    </p:spTree>
    <p:extLst>
      <p:ext uri="{BB962C8B-B14F-4D97-AF65-F5344CB8AC3E}">
        <p14:creationId xmlns:p14="http://schemas.microsoft.com/office/powerpoint/2010/main" val="7197776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11/15/17</a:t>
            </a:fld>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dirty="0"/>
          </a:p>
        </p:txBody>
      </p:sp>
    </p:spTree>
    <p:extLst>
      <p:ext uri="{BB962C8B-B14F-4D97-AF65-F5344CB8AC3E}">
        <p14:creationId xmlns:p14="http://schemas.microsoft.com/office/powerpoint/2010/main" val="12823544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11/15/17</a:t>
            </a:fld>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dirty="0"/>
          </a:p>
        </p:txBody>
      </p:sp>
    </p:spTree>
    <p:extLst>
      <p:ext uri="{BB962C8B-B14F-4D97-AF65-F5344CB8AC3E}">
        <p14:creationId xmlns:p14="http://schemas.microsoft.com/office/powerpoint/2010/main" val="198298822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11/15/17</a:t>
            </a:fld>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dirty="0"/>
          </a:p>
        </p:txBody>
      </p:sp>
    </p:spTree>
    <p:extLst>
      <p:ext uri="{BB962C8B-B14F-4D97-AF65-F5344CB8AC3E}">
        <p14:creationId xmlns:p14="http://schemas.microsoft.com/office/powerpoint/2010/main" val="91434152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11/15/17</a:t>
            </a:fld>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dirty="0"/>
          </a:p>
        </p:txBody>
      </p:sp>
    </p:spTree>
    <p:extLst>
      <p:ext uri="{BB962C8B-B14F-4D97-AF65-F5344CB8AC3E}">
        <p14:creationId xmlns:p14="http://schemas.microsoft.com/office/powerpoint/2010/main" val="123088077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11/15/17</a:t>
            </a:fld>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dirty="0"/>
          </a:p>
        </p:txBody>
      </p:sp>
    </p:spTree>
    <p:extLst>
      <p:ext uri="{BB962C8B-B14F-4D97-AF65-F5344CB8AC3E}">
        <p14:creationId xmlns:p14="http://schemas.microsoft.com/office/powerpoint/2010/main" val="129640568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11/15/17</a:t>
            </a:fld>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dirty="0"/>
          </a:p>
        </p:txBody>
      </p:sp>
    </p:spTree>
    <p:extLst>
      <p:ext uri="{BB962C8B-B14F-4D97-AF65-F5344CB8AC3E}">
        <p14:creationId xmlns:p14="http://schemas.microsoft.com/office/powerpoint/2010/main" val="118916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4985360-EFBB-43F0-89C6-6A465E09648E}" type="datetimeFigureOut">
              <a:rPr lang="en-US" smtClean="0"/>
              <a:t>11/15/17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dirty="0"/>
          </a:p>
        </p:txBody>
      </p:sp>
    </p:spTree>
    <p:extLst>
      <p:ext uri="{BB962C8B-B14F-4D97-AF65-F5344CB8AC3E}">
        <p14:creationId xmlns:p14="http://schemas.microsoft.com/office/powerpoint/2010/main" val="2902405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4985360-EFBB-43F0-89C6-6A465E09648E}" type="datetimeFigureOut">
              <a:rPr lang="en-US" smtClean="0"/>
              <a:t>11/15/17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D263AE-BCF7-4C68-9F6F-5308AEC2684A}" type="slidenum">
              <a:rPr lang="en-US" smtClean="0"/>
              <a:t>‹#›</a:t>
            </a:fld>
            <a:endParaRPr lang="en-US" dirty="0"/>
          </a:p>
        </p:txBody>
      </p:sp>
    </p:spTree>
    <p:extLst>
      <p:ext uri="{BB962C8B-B14F-4D97-AF65-F5344CB8AC3E}">
        <p14:creationId xmlns:p14="http://schemas.microsoft.com/office/powerpoint/2010/main" val="876557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4985360-EFBB-43F0-89C6-6A465E09648E}" type="datetimeFigureOut">
              <a:rPr lang="en-US" smtClean="0"/>
              <a:t>11/15/17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D263AE-BCF7-4C68-9F6F-5308AEC2684A}" type="slidenum">
              <a:rPr lang="en-US" smtClean="0"/>
              <a:t>‹#›</a:t>
            </a:fld>
            <a:endParaRPr lang="en-US" dirty="0"/>
          </a:p>
        </p:txBody>
      </p:sp>
    </p:spTree>
    <p:extLst>
      <p:ext uri="{BB962C8B-B14F-4D97-AF65-F5344CB8AC3E}">
        <p14:creationId xmlns:p14="http://schemas.microsoft.com/office/powerpoint/2010/main" val="305903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4985360-EFBB-43F0-89C6-6A465E09648E}" type="datetimeFigureOut">
              <a:rPr lang="en-US" smtClean="0"/>
              <a:t>11/15/17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D263AE-BCF7-4C68-9F6F-5308AEC2684A}" type="slidenum">
              <a:rPr lang="en-US" smtClean="0"/>
              <a:t>‹#›</a:t>
            </a:fld>
            <a:endParaRPr lang="en-US" dirty="0"/>
          </a:p>
        </p:txBody>
      </p:sp>
    </p:spTree>
    <p:extLst>
      <p:ext uri="{BB962C8B-B14F-4D97-AF65-F5344CB8AC3E}">
        <p14:creationId xmlns:p14="http://schemas.microsoft.com/office/powerpoint/2010/main" val="3134329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985360-EFBB-43F0-89C6-6A465E09648E}" type="datetimeFigureOut">
              <a:rPr lang="en-US" smtClean="0"/>
              <a:t>11/15/17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D263AE-BCF7-4C68-9F6F-5308AEC2684A}" type="slidenum">
              <a:rPr lang="en-US" smtClean="0"/>
              <a:t>‹#›</a:t>
            </a:fld>
            <a:endParaRPr lang="en-US" dirty="0"/>
          </a:p>
        </p:txBody>
      </p:sp>
    </p:spTree>
    <p:extLst>
      <p:ext uri="{BB962C8B-B14F-4D97-AF65-F5344CB8AC3E}">
        <p14:creationId xmlns:p14="http://schemas.microsoft.com/office/powerpoint/2010/main" val="1906122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4985360-EFBB-43F0-89C6-6A465E09648E}" type="datetimeFigureOut">
              <a:rPr lang="en-US" smtClean="0"/>
              <a:t>11/15/17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D263AE-BCF7-4C68-9F6F-5308AEC2684A}" type="slidenum">
              <a:rPr lang="en-US" smtClean="0"/>
              <a:t>‹#›</a:t>
            </a:fld>
            <a:endParaRPr lang="en-US" dirty="0"/>
          </a:p>
        </p:txBody>
      </p:sp>
    </p:spTree>
    <p:extLst>
      <p:ext uri="{BB962C8B-B14F-4D97-AF65-F5344CB8AC3E}">
        <p14:creationId xmlns:p14="http://schemas.microsoft.com/office/powerpoint/2010/main" val="2066381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4985360-EFBB-43F0-89C6-6A465E09648E}" type="datetimeFigureOut">
              <a:rPr lang="en-US" smtClean="0"/>
              <a:t>11/15/17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D263AE-BCF7-4C68-9F6F-5308AEC2684A}" type="slidenum">
              <a:rPr lang="en-US" smtClean="0"/>
              <a:t>‹#›</a:t>
            </a:fld>
            <a:endParaRPr lang="en-US" dirty="0"/>
          </a:p>
        </p:txBody>
      </p:sp>
    </p:spTree>
    <p:extLst>
      <p:ext uri="{BB962C8B-B14F-4D97-AF65-F5344CB8AC3E}">
        <p14:creationId xmlns:p14="http://schemas.microsoft.com/office/powerpoint/2010/main" val="184619163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10.xml.rels><?xml version="1.0" encoding="UTF-8" standalone="yes"?>
<Relationships xmlns="http://schemas.openxmlformats.org/package/2006/relationships"><Relationship Id="rId1" Type="http://schemas.openxmlformats.org/officeDocument/2006/relationships/slideLayout" Target="../slideLayouts/slideLayout21.xml"/><Relationship Id="rId2" Type="http://schemas.openxmlformats.org/officeDocument/2006/relationships/theme" Target="../theme/theme10.xml"/></Relationships>
</file>

<file path=ppt/slideMasters/_rels/slideMaster11.xml.rels><?xml version="1.0" encoding="UTF-8" standalone="yes"?>
<Relationships xmlns="http://schemas.openxmlformats.org/package/2006/relationships"><Relationship Id="rId1" Type="http://schemas.openxmlformats.org/officeDocument/2006/relationships/slideLayout" Target="../slideLayouts/slideLayout22.xml"/><Relationship Id="rId2" Type="http://schemas.openxmlformats.org/officeDocument/2006/relationships/theme" Target="../theme/theme11.xml"/></Relationships>
</file>

<file path=ppt/slideMasters/_rels/slideMaster12.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theme" Target="../theme/theme12.xml"/></Relationships>
</file>

<file path=ppt/slideMasters/_rels/slideMaster13.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theme" Target="../theme/theme13.xml"/></Relationships>
</file>

<file path=ppt/slideMasters/_rels/slideMaster14.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theme" Target="../theme/theme14.xml"/></Relationships>
</file>

<file path=ppt/slideMasters/_rels/slideMaster15.xml.rels><?xml version="1.0" encoding="UTF-8" standalone="yes"?>
<Relationships xmlns="http://schemas.openxmlformats.org/package/2006/relationships"><Relationship Id="rId1" Type="http://schemas.openxmlformats.org/officeDocument/2006/relationships/slideLayout" Target="../slideLayouts/slideLayout26.xml"/><Relationship Id="rId2" Type="http://schemas.openxmlformats.org/officeDocument/2006/relationships/theme" Target="../theme/theme15.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theme" Target="../theme/theme7.xml"/></Relationships>
</file>

<file path=ppt/slideMasters/_rels/slideMaster8.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theme" Target="../theme/theme8.xml"/></Relationships>
</file>

<file path=ppt/slideMasters/_rels/slideMaster9.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theme" Target="../theme/theme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985360-EFBB-43F0-89C6-6A465E09648E}" type="datetimeFigureOut">
              <a:rPr lang="en-US" smtClean="0"/>
              <a:t>11/15/17</a:t>
            </a:fld>
            <a:endParaRPr lang="en-US"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D263AE-BCF7-4C68-9F6F-5308AEC2684A}" type="slidenum">
              <a:rPr lang="en-US" smtClean="0"/>
              <a:t>‹#›</a:t>
            </a:fld>
            <a:endParaRPr lang="en-US" dirty="0"/>
          </a:p>
        </p:txBody>
      </p:sp>
    </p:spTree>
    <p:extLst>
      <p:ext uri="{BB962C8B-B14F-4D97-AF65-F5344CB8AC3E}">
        <p14:creationId xmlns:p14="http://schemas.microsoft.com/office/powerpoint/2010/main" val="745116782"/>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11/15/17</a:t>
            </a:fld>
            <a:endParaRPr lang="en-US" alt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dirty="0"/>
          </a:p>
        </p:txBody>
      </p:sp>
    </p:spTree>
    <p:extLst>
      <p:ext uri="{BB962C8B-B14F-4D97-AF65-F5344CB8AC3E}">
        <p14:creationId xmlns:p14="http://schemas.microsoft.com/office/powerpoint/2010/main" val="199263265"/>
      </p:ext>
    </p:extLst>
  </p:cSld>
  <p:clrMap bg1="lt1" tx1="dk1" bg2="lt2" tx2="dk2" accent1="accent1" accent2="accent2" accent3="accent3" accent4="accent4" accent5="accent5" accent6="accent6" hlink="hlink" folHlink="folHlink"/>
  <p:sldLayoutIdLst>
    <p:sldLayoutId id="2147483720"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11/15/17</a:t>
            </a:fld>
            <a:endParaRPr lang="en-US" alt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dirty="0"/>
          </a:p>
        </p:txBody>
      </p:sp>
    </p:spTree>
    <p:extLst>
      <p:ext uri="{BB962C8B-B14F-4D97-AF65-F5344CB8AC3E}">
        <p14:creationId xmlns:p14="http://schemas.microsoft.com/office/powerpoint/2010/main" val="3485669312"/>
      </p:ext>
    </p:extLst>
  </p:cSld>
  <p:clrMap bg1="lt1" tx1="dk1" bg2="lt2" tx2="dk2" accent1="accent1" accent2="accent2" accent3="accent3" accent4="accent4" accent5="accent5" accent6="accent6" hlink="hlink" folHlink="folHlink"/>
  <p:sldLayoutIdLst>
    <p:sldLayoutId id="2147483722"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11/15/17</a:t>
            </a:fld>
            <a:endParaRPr lang="en-US" alt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dirty="0"/>
          </a:p>
        </p:txBody>
      </p:sp>
    </p:spTree>
    <p:extLst>
      <p:ext uri="{BB962C8B-B14F-4D97-AF65-F5344CB8AC3E}">
        <p14:creationId xmlns:p14="http://schemas.microsoft.com/office/powerpoint/2010/main" val="698163801"/>
      </p:ext>
    </p:extLst>
  </p:cSld>
  <p:clrMap bg1="lt1" tx1="dk1" bg2="lt2" tx2="dk2" accent1="accent1" accent2="accent2" accent3="accent3" accent4="accent4" accent5="accent5" accent6="accent6" hlink="hlink" folHlink="folHlink"/>
  <p:sldLayoutIdLst>
    <p:sldLayoutId id="2147483724"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11/15/17</a:t>
            </a:fld>
            <a:endParaRPr lang="en-US" alt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dirty="0"/>
          </a:p>
        </p:txBody>
      </p:sp>
    </p:spTree>
    <p:extLst>
      <p:ext uri="{BB962C8B-B14F-4D97-AF65-F5344CB8AC3E}">
        <p14:creationId xmlns:p14="http://schemas.microsoft.com/office/powerpoint/2010/main" val="2611326902"/>
      </p:ext>
    </p:extLst>
  </p:cSld>
  <p:clrMap bg1="lt1" tx1="dk1" bg2="lt2" tx2="dk2" accent1="accent1" accent2="accent2" accent3="accent3" accent4="accent4" accent5="accent5" accent6="accent6" hlink="hlink" folHlink="folHlink"/>
  <p:sldLayoutIdLst>
    <p:sldLayoutId id="2147483726"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11/15/17</a:t>
            </a:fld>
            <a:endParaRPr lang="en-US" alt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dirty="0"/>
          </a:p>
        </p:txBody>
      </p:sp>
    </p:spTree>
    <p:extLst>
      <p:ext uri="{BB962C8B-B14F-4D97-AF65-F5344CB8AC3E}">
        <p14:creationId xmlns:p14="http://schemas.microsoft.com/office/powerpoint/2010/main" val="186767760"/>
      </p:ext>
    </p:extLst>
  </p:cSld>
  <p:clrMap bg1="lt1" tx1="dk1" bg2="lt2" tx2="dk2" accent1="accent1" accent2="accent2" accent3="accent3" accent4="accent4" accent5="accent5" accent6="accent6" hlink="hlink" folHlink="folHlink"/>
  <p:sldLayoutIdLst>
    <p:sldLayoutId id="2147483728"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11/15/17</a:t>
            </a:fld>
            <a:endParaRPr lang="en-US" alt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dirty="0"/>
          </a:p>
        </p:txBody>
      </p:sp>
    </p:spTree>
    <p:extLst>
      <p:ext uri="{BB962C8B-B14F-4D97-AF65-F5344CB8AC3E}">
        <p14:creationId xmlns:p14="http://schemas.microsoft.com/office/powerpoint/2010/main" val="1541331077"/>
      </p:ext>
    </p:extLst>
  </p:cSld>
  <p:clrMap bg1="lt1" tx1="dk1" bg2="lt2" tx2="dk2" accent1="accent1" accent2="accent2" accent3="accent3" accent4="accent4" accent5="accent5" accent6="accent6" hlink="hlink" folHlink="folHlink"/>
  <p:sldLayoutIdLst>
    <p:sldLayoutId id="2147483730"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11/15/17</a:t>
            </a:fld>
            <a:endParaRPr lang="en-US" alt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dirty="0"/>
          </a:p>
        </p:txBody>
      </p:sp>
    </p:spTree>
    <p:extLst>
      <p:ext uri="{BB962C8B-B14F-4D97-AF65-F5344CB8AC3E}">
        <p14:creationId xmlns:p14="http://schemas.microsoft.com/office/powerpoint/2010/main" val="342720781"/>
      </p:ext>
    </p:extLst>
  </p:cSld>
  <p:clrMap bg1="lt1" tx1="dk1" bg2="lt2" tx2="dk2" accent1="accent1" accent2="accent2" accent3="accent3" accent4="accent4" accent5="accent5" accent6="accent6" hlink="hlink" folHlink="folHlink"/>
  <p:sldLayoutIdLst>
    <p:sldLayoutId id="2147483703"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11/15/17</a:t>
            </a:fld>
            <a:endParaRPr lang="en-US" alt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dirty="0"/>
          </a:p>
        </p:txBody>
      </p:sp>
    </p:spTree>
    <p:extLst>
      <p:ext uri="{BB962C8B-B14F-4D97-AF65-F5344CB8AC3E}">
        <p14:creationId xmlns:p14="http://schemas.microsoft.com/office/powerpoint/2010/main" val="3654330335"/>
      </p:ext>
    </p:extLst>
  </p:cSld>
  <p:clrMap bg1="lt1" tx1="dk1" bg2="lt2" tx2="dk2" accent1="accent1" accent2="accent2" accent3="accent3" accent4="accent4" accent5="accent5" accent6="accent6" hlink="hlink" folHlink="folHlink"/>
  <p:sldLayoutIdLst>
    <p:sldLayoutId id="2147483705"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11/15/17</a:t>
            </a:fld>
            <a:endParaRPr lang="en-US" alt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dirty="0"/>
          </a:p>
        </p:txBody>
      </p:sp>
    </p:spTree>
    <p:extLst>
      <p:ext uri="{BB962C8B-B14F-4D97-AF65-F5344CB8AC3E}">
        <p14:creationId xmlns:p14="http://schemas.microsoft.com/office/powerpoint/2010/main" val="2081737783"/>
      </p:ext>
    </p:extLst>
  </p:cSld>
  <p:clrMap bg1="lt1" tx1="dk1" bg2="lt2" tx2="dk2" accent1="accent1" accent2="accent2" accent3="accent3" accent4="accent4" accent5="accent5" accent6="accent6" hlink="hlink" folHlink="folHlink"/>
  <p:sldLayoutIdLst>
    <p:sldLayoutId id="2147483707"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11/15/17</a:t>
            </a:fld>
            <a:endParaRPr lang="en-US" alt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dirty="0"/>
          </a:p>
        </p:txBody>
      </p:sp>
    </p:spTree>
    <p:extLst>
      <p:ext uri="{BB962C8B-B14F-4D97-AF65-F5344CB8AC3E}">
        <p14:creationId xmlns:p14="http://schemas.microsoft.com/office/powerpoint/2010/main" val="410763779"/>
      </p:ext>
    </p:extLst>
  </p:cSld>
  <p:clrMap bg1="lt1" tx1="dk1" bg2="lt2" tx2="dk2" accent1="accent1" accent2="accent2" accent3="accent3" accent4="accent4" accent5="accent5" accent6="accent6" hlink="hlink" folHlink="folHlink"/>
  <p:sldLayoutIdLst>
    <p:sldLayoutId id="2147483709"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11/15/17</a:t>
            </a:fld>
            <a:endParaRPr lang="en-US" alt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dirty="0"/>
          </a:p>
        </p:txBody>
      </p:sp>
    </p:spTree>
    <p:extLst>
      <p:ext uri="{BB962C8B-B14F-4D97-AF65-F5344CB8AC3E}">
        <p14:creationId xmlns:p14="http://schemas.microsoft.com/office/powerpoint/2010/main" val="376576246"/>
      </p:ext>
    </p:extLst>
  </p:cSld>
  <p:clrMap bg1="lt1" tx1="dk1" bg2="lt2" tx2="dk2" accent1="accent1" accent2="accent2" accent3="accent3" accent4="accent4" accent5="accent5" accent6="accent6" hlink="hlink" folHlink="folHlink"/>
  <p:sldLayoutIdLst>
    <p:sldLayoutId id="2147483711"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11/15/17</a:t>
            </a:fld>
            <a:endParaRPr lang="en-US" alt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dirty="0"/>
          </a:p>
        </p:txBody>
      </p:sp>
    </p:spTree>
    <p:extLst>
      <p:ext uri="{BB962C8B-B14F-4D97-AF65-F5344CB8AC3E}">
        <p14:creationId xmlns:p14="http://schemas.microsoft.com/office/powerpoint/2010/main" val="3463574195"/>
      </p:ext>
    </p:extLst>
  </p:cSld>
  <p:clrMap bg1="lt1" tx1="dk1" bg2="lt2" tx2="dk2" accent1="accent1" accent2="accent2" accent3="accent3" accent4="accent4" accent5="accent5" accent6="accent6" hlink="hlink" folHlink="folHlink"/>
  <p:sldLayoutIdLst>
    <p:sldLayoutId id="2147483713"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11/15/17</a:t>
            </a:fld>
            <a:endParaRPr lang="en-US" alt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dirty="0"/>
          </a:p>
        </p:txBody>
      </p:sp>
    </p:spTree>
    <p:extLst>
      <p:ext uri="{BB962C8B-B14F-4D97-AF65-F5344CB8AC3E}">
        <p14:creationId xmlns:p14="http://schemas.microsoft.com/office/powerpoint/2010/main" val="2174375880"/>
      </p:ext>
    </p:extLst>
  </p:cSld>
  <p:clrMap bg1="lt1" tx1="dk1" bg2="lt2" tx2="dk2" accent1="accent1" accent2="accent2" accent3="accent3" accent4="accent4" accent5="accent5" accent6="accent6" hlink="hlink" folHlink="folHlink"/>
  <p:sldLayoutIdLst>
    <p:sldLayoutId id="2147483715"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11/15/17</a:t>
            </a:fld>
            <a:endParaRPr lang="en-US" alt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dirty="0"/>
          </a:p>
        </p:txBody>
      </p:sp>
    </p:spTree>
    <p:extLst>
      <p:ext uri="{BB962C8B-B14F-4D97-AF65-F5344CB8AC3E}">
        <p14:creationId xmlns:p14="http://schemas.microsoft.com/office/powerpoint/2010/main" val="4152020542"/>
      </p:ext>
    </p:extLst>
  </p:cSld>
  <p:clrMap bg1="lt1" tx1="dk1" bg2="lt2" tx2="dk2" accent1="accent1" accent2="accent2" accent3="accent3" accent4="accent4" accent5="accent5" accent6="accent6" hlink="hlink" folHlink="folHlink"/>
  <p:sldLayoutIdLst>
    <p:sldLayoutId id="2147483718"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s://senate.umd.edu/bor-staff-awards" TargetMode="External"/><Relationship Id="rId4" Type="http://schemas.openxmlformats.org/officeDocument/2006/relationships/hyperlink" Target="https://senate.umd.edu/councilstaskforces/inclusion-respect" TargetMode="External"/><Relationship Id="rId5" Type="http://schemas.openxmlformats.org/officeDocument/2006/relationships/image" Target="../media/image1.png"/><Relationship Id="rId6"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3" Type="http://schemas.openxmlformats.org/officeDocument/2006/relationships/hyperlink" Target="https://www.president.umd.edu/communications/videos/president-loh-2017-state-campus-address" TargetMode="External"/><Relationship Id="rId4" Type="http://schemas.openxmlformats.org/officeDocument/2006/relationships/image" Target="../media/image1.png"/><Relationship Id="rId5"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3" Type="http://schemas.openxmlformats.org/officeDocument/2006/relationships/hyperlink" Target="https://senate.umd.edu/sites/default/files/resources/MeetingMaterials/09062017/ComonCom_Committee_Council_Slates_17-18-02.pdf" TargetMode="External"/><Relationship Id="rId4" Type="http://schemas.openxmlformats.org/officeDocument/2006/relationships/image" Target="../media/image1.png"/><Relationship Id="rId5"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3" Type="http://schemas.openxmlformats.org/officeDocument/2006/relationships/hyperlink" Target="https://senate.umd.edu/bor-staff-awards" TargetMode="External"/><Relationship Id="rId4" Type="http://schemas.openxmlformats.org/officeDocument/2006/relationships/hyperlink" Target="https://senate.umd.edu/councilstaskforces/inclusion-respect" TargetMode="External"/><Relationship Id="rId5" Type="http://schemas.openxmlformats.org/officeDocument/2006/relationships/hyperlink" Target="https://www.president.umd.edu/communications/videos/president-loh-2017-state-campus-address" TargetMode="External"/><Relationship Id="rId6" Type="http://schemas.openxmlformats.org/officeDocument/2006/relationships/hyperlink" Target="https://senate.umd.edu/sites/default/files/resources/MeetingMaterials/09062017/ComonCom_Committee_Council_Slates_17-18-02.pdf" TargetMode="External"/><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a:latin typeface="Arial" panose="020B0604020202020204" pitchFamily="34" charset="0"/>
                <a:cs typeface="Arial" panose="020B0604020202020204" pitchFamily="34" charset="0"/>
              </a:rPr>
              <a:t>Senate </a:t>
            </a:r>
            <a:r>
              <a:rPr lang="en-US" b="1" dirty="0" smtClean="0">
                <a:latin typeface="Arial" panose="020B0604020202020204" pitchFamily="34" charset="0"/>
                <a:cs typeface="Arial" panose="020B0604020202020204" pitchFamily="34" charset="0"/>
              </a:rPr>
              <a:t>Meeting Summary</a:t>
            </a:r>
            <a:endParaRPr lang="en-US" b="1"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p:txBody>
          <a:bodyPr>
            <a:normAutofit/>
          </a:bodyPr>
          <a:lstStyle/>
          <a:p>
            <a:r>
              <a:rPr lang="en-US" sz="4000" dirty="0" smtClean="0">
                <a:latin typeface="Arial" panose="020B0604020202020204" pitchFamily="34" charset="0"/>
                <a:cs typeface="Arial" panose="020B0604020202020204" pitchFamily="34" charset="0"/>
              </a:rPr>
              <a:t>November 1, </a:t>
            </a:r>
            <a:r>
              <a:rPr lang="en-US" sz="4000" dirty="0">
                <a:latin typeface="Arial" panose="020B0604020202020204" pitchFamily="34" charset="0"/>
                <a:cs typeface="Arial" panose="020B0604020202020204" pitchFamily="34" charset="0"/>
              </a:rPr>
              <a:t>2017</a:t>
            </a:r>
          </a:p>
        </p:txBody>
      </p:sp>
      <p:grpSp>
        <p:nvGrpSpPr>
          <p:cNvPr id="4" name="Group 3">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5"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6"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2"/>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NOVEMBER 1, </a:t>
              </a:r>
              <a:r>
                <a:rPr lang="en-US" sz="2000" b="1" dirty="0">
                  <a:solidFill>
                    <a:srgbClr val="FFFFFF"/>
                  </a:solidFill>
                  <a:latin typeface="Arial" panose="020B0604020202020204" pitchFamily="34" charset="0"/>
                  <a:ea typeface="Calibri" panose="020F0502020204030204" pitchFamily="34" charset="0"/>
                  <a:cs typeface="Times New Roman" panose="02020603050405020304" pitchFamily="18" charset="0"/>
                </a:rPr>
                <a:t>2017</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7" name="Oval 6">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w="25400">
                  <a:solidFill>
                    <a:schemeClr val="dk1">
                      <a:lumMod val="0"/>
                      <a:lumOff val="0"/>
                    </a:schemeClr>
                  </a:solidFill>
                  <a:round/>
                  <a:headEnd/>
                  <a:tailEnd/>
                </a14:hiddenLine>
              </a:ext>
              <a:ext uri="{AF507438-7753-43e0-B8FC-AC1667EBCBE1}">
                <a14:hiddenEffect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8" name="Picture 7"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Tree>
    <p:extLst>
      <p:ext uri="{BB962C8B-B14F-4D97-AF65-F5344CB8AC3E}">
        <p14:creationId xmlns:p14="http://schemas.microsoft.com/office/powerpoint/2010/main" val="360728140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956421"/>
            <a:ext cx="11702062" cy="4444394"/>
          </a:xfrm>
        </p:spPr>
        <p:txBody>
          <a:bodyPr>
            <a:normAutofit fontScale="62500" lnSpcReduction="20000"/>
          </a:bodyPr>
          <a:lstStyle/>
          <a:p>
            <a:pPr marL="0" indent="0">
              <a:buNone/>
            </a:pPr>
            <a:r>
              <a:rPr lang="en-US" sz="4200" u="sng" dirty="0" smtClean="0"/>
              <a:t>Senate </a:t>
            </a:r>
            <a:r>
              <a:rPr lang="en-US" sz="4200" u="sng" dirty="0"/>
              <a:t>Chair’s </a:t>
            </a:r>
            <a:r>
              <a:rPr lang="en-US" sz="4200" u="sng" dirty="0" smtClean="0"/>
              <a:t>Report</a:t>
            </a:r>
          </a:p>
          <a:p>
            <a:pPr>
              <a:lnSpc>
                <a:spcPct val="130000"/>
              </a:lnSpc>
            </a:pPr>
            <a:r>
              <a:rPr lang="en-US" sz="3400" dirty="0"/>
              <a:t>BOR Staff Awards: The Staff Affairs Committee is accepting nominations for the prestigious Board of Regents’ Staff Awards. There is a new award category, this year, which recognizes staff who excel in their ability to build, nurture, and advance goals of inclusion, multiculturalism, and social justice.  Instructions for submitting nominations are available on the Senate </a:t>
            </a:r>
            <a:r>
              <a:rPr lang="en-US" sz="3400" u="sng" dirty="0">
                <a:hlinkClick r:id="rId3"/>
              </a:rPr>
              <a:t>website</a:t>
            </a:r>
            <a:r>
              <a:rPr lang="en-US" sz="3400" dirty="0"/>
              <a:t> and nomination packages are due to the Senate Office by Friday, November 17, 2017.</a:t>
            </a:r>
          </a:p>
          <a:p>
            <a:pPr>
              <a:lnSpc>
                <a:spcPct val="130000"/>
              </a:lnSpc>
            </a:pPr>
            <a:r>
              <a:rPr lang="en-US" sz="3400" u="sng" dirty="0">
                <a:hlinkClick r:id="rId4"/>
              </a:rPr>
              <a:t>The Joint President Senate Inclusion Respect Task Force</a:t>
            </a:r>
            <a:r>
              <a:rPr lang="en-US" sz="3400" dirty="0"/>
              <a:t> has formed several working groups to tackle elements of its charge. The Free Speech/Hate Speech working group has scheduled an open forum on Monday, November 6, 2017 from 5-6:30 p.m. in 6137 McKeldin Library. This forum will provide the legal framework on free speech and then attendees will engage in a collaborative discussion.</a:t>
            </a:r>
          </a:p>
        </p:txBody>
      </p:sp>
      <p:grpSp>
        <p:nvGrpSpPr>
          <p:cNvPr id="10" name="Group 9">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1"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2"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5"/>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NOVEMBER 1, </a:t>
              </a:r>
              <a:r>
                <a:rPr lang="en-US" sz="2000" b="1" dirty="0">
                  <a:solidFill>
                    <a:srgbClr val="FFFFFF"/>
                  </a:solidFill>
                  <a:latin typeface="Arial" panose="020B0604020202020204" pitchFamily="34" charset="0"/>
                  <a:ea typeface="Calibri" panose="020F0502020204030204" pitchFamily="34" charset="0"/>
                  <a:cs typeface="Times New Roman" panose="02020603050405020304" pitchFamily="18" charset="0"/>
                </a:rPr>
                <a:t>2017</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13" name="Oval 12">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w="25400">
                  <a:solidFill>
                    <a:schemeClr val="dk1">
                      <a:lumMod val="0"/>
                      <a:lumOff val="0"/>
                    </a:schemeClr>
                  </a:solidFill>
                  <a:round/>
                  <a:headEnd/>
                  <a:tailEnd/>
                </a14:hiddenLine>
              </a:ext>
              <a:ext uri="{AF507438-7753-43e0-B8FC-AC1667EBCBE1}">
                <a14:hiddenEffect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16" name="Picture 15"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Tree>
    <p:extLst>
      <p:ext uri="{BB962C8B-B14F-4D97-AF65-F5344CB8AC3E}">
        <p14:creationId xmlns:p14="http://schemas.microsoft.com/office/powerpoint/2010/main" val="342227631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956421"/>
            <a:ext cx="11702062" cy="4444394"/>
          </a:xfrm>
        </p:spPr>
        <p:txBody>
          <a:bodyPr>
            <a:normAutofit fontScale="92500" lnSpcReduction="20000"/>
          </a:bodyPr>
          <a:lstStyle/>
          <a:p>
            <a:pPr marL="0" indent="0">
              <a:buNone/>
            </a:pPr>
            <a:r>
              <a:rPr lang="en-US" u="sng" dirty="0"/>
              <a:t>Senate Chair’s </a:t>
            </a:r>
            <a:r>
              <a:rPr lang="en-US" u="sng" dirty="0" smtClean="0"/>
              <a:t>Report</a:t>
            </a:r>
          </a:p>
          <a:p>
            <a:pPr lvl="0" fontAlgn="base">
              <a:lnSpc>
                <a:spcPct val="130000"/>
              </a:lnSpc>
            </a:pPr>
            <a:r>
              <a:rPr lang="en-US" dirty="0"/>
              <a:t>The Big Ten Academic Alliance Governance Leader’s Conference was held October 26-28, 2017 at Penn State University. Some of the topics at the conference included shared governance, free speech/academic freedom, senate governance, working with trustees and administration, and fixed- term faculty. The proposed merger of Purdue with Kaplan University was also discussed. Governance leaders at all of the Big 10 institutions are considering ways in which we can collectively emphasize the importance of shared governance in decisions of this nature</a:t>
            </a:r>
            <a:r>
              <a:rPr lang="en-US" dirty="0" smtClean="0"/>
              <a:t>. Vincent </a:t>
            </a:r>
            <a:r>
              <a:rPr lang="en-US" dirty="0"/>
              <a:t>Novara has been appointed Senate Parliamentarian for the remainder of the academic year.</a:t>
            </a:r>
          </a:p>
          <a:p>
            <a:pPr marL="0" indent="0">
              <a:buNone/>
            </a:pPr>
            <a:endParaRPr lang="en-US" dirty="0"/>
          </a:p>
        </p:txBody>
      </p:sp>
      <p:grpSp>
        <p:nvGrpSpPr>
          <p:cNvPr id="14" name="Group 13">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5"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6"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NOVEMBER 1, </a:t>
              </a:r>
              <a:r>
                <a:rPr lang="en-US" sz="2000" b="1" dirty="0">
                  <a:solidFill>
                    <a:srgbClr val="FFFFFF"/>
                  </a:solidFill>
                  <a:latin typeface="Arial" panose="020B0604020202020204" pitchFamily="34" charset="0"/>
                  <a:ea typeface="Calibri" panose="020F0502020204030204" pitchFamily="34" charset="0"/>
                  <a:cs typeface="Times New Roman" panose="02020603050405020304" pitchFamily="18" charset="0"/>
                </a:rPr>
                <a:t>2017</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17" name="Oval 16">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w="25400">
                  <a:solidFill>
                    <a:schemeClr val="dk1">
                      <a:lumMod val="0"/>
                      <a:lumOff val="0"/>
                    </a:schemeClr>
                  </a:solidFill>
                  <a:round/>
                  <a:headEnd/>
                  <a:tailEnd/>
                </a14:hiddenLine>
              </a:ext>
              <a:ext uri="{AF507438-7753-43e0-B8FC-AC1667EBCBE1}">
                <a14:hiddenEffect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18" name="Picture 17"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Tree>
    <p:extLst>
      <p:ext uri="{BB962C8B-B14F-4D97-AF65-F5344CB8AC3E}">
        <p14:creationId xmlns:p14="http://schemas.microsoft.com/office/powerpoint/2010/main" val="148217318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956421"/>
            <a:ext cx="11702062" cy="4444394"/>
          </a:xfrm>
        </p:spPr>
        <p:txBody>
          <a:bodyPr>
            <a:normAutofit/>
          </a:bodyPr>
          <a:lstStyle/>
          <a:p>
            <a:pPr marL="0" indent="0">
              <a:buNone/>
            </a:pPr>
            <a:r>
              <a:rPr lang="en-US" dirty="0"/>
              <a:t>Special Order: </a:t>
            </a:r>
            <a:r>
              <a:rPr lang="en-US" u="sng" dirty="0">
                <a:hlinkClick r:id="rId3"/>
              </a:rPr>
              <a:t>The President’s 2017 State of Campus </a:t>
            </a:r>
            <a:r>
              <a:rPr lang="en-US" u="sng" dirty="0" smtClean="0">
                <a:hlinkClick r:id="rId3"/>
              </a:rPr>
              <a:t>Address</a:t>
            </a:r>
            <a:endParaRPr lang="en-US" u="sng" dirty="0" smtClean="0"/>
          </a:p>
          <a:p>
            <a:pPr lvl="0" fontAlgn="base">
              <a:lnSpc>
                <a:spcPct val="110000"/>
              </a:lnSpc>
            </a:pPr>
            <a:r>
              <a:rPr lang="en-US" dirty="0"/>
              <a:t>President Loh noted that shared governance is an important part of American higher education. He explained that it serves as an academic democracy and thanked the Senators for their service on the University Senate.</a:t>
            </a:r>
          </a:p>
          <a:p>
            <a:pPr lvl="0" fontAlgn="base">
              <a:lnSpc>
                <a:spcPct val="110000"/>
              </a:lnSpc>
            </a:pPr>
            <a:r>
              <a:rPr lang="en-US" dirty="0"/>
              <a:t>The Senate observed a moment of silence in honor of those taken in the New York terrorist attack on October 31, 2017.</a:t>
            </a:r>
          </a:p>
          <a:p>
            <a:pPr marL="0" indent="0">
              <a:buNone/>
            </a:pPr>
            <a:endParaRPr lang="en-US" u="sng" dirty="0" smtClean="0"/>
          </a:p>
        </p:txBody>
      </p:sp>
      <p:grpSp>
        <p:nvGrpSpPr>
          <p:cNvPr id="14" name="Group 13">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5"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6"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4"/>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NOVEMBER 1, </a:t>
              </a:r>
              <a:r>
                <a:rPr lang="en-US" sz="2000" b="1" dirty="0">
                  <a:solidFill>
                    <a:srgbClr val="FFFFFF"/>
                  </a:solidFill>
                  <a:latin typeface="Arial" panose="020B0604020202020204" pitchFamily="34" charset="0"/>
                  <a:ea typeface="Calibri" panose="020F0502020204030204" pitchFamily="34" charset="0"/>
                  <a:cs typeface="Times New Roman" panose="02020603050405020304" pitchFamily="18" charset="0"/>
                </a:rPr>
                <a:t>2017</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17" name="Oval 16">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w="25400">
                  <a:solidFill>
                    <a:schemeClr val="dk1">
                      <a:lumMod val="0"/>
                      <a:lumOff val="0"/>
                    </a:schemeClr>
                  </a:solidFill>
                  <a:round/>
                  <a:headEnd/>
                  <a:tailEnd/>
                </a14:hiddenLine>
              </a:ext>
              <a:ext uri="{AF507438-7753-43e0-B8FC-AC1667EBCBE1}">
                <a14:hiddenEffect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18" name="Picture 17"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Tree>
    <p:extLst>
      <p:ext uri="{BB962C8B-B14F-4D97-AF65-F5344CB8AC3E}">
        <p14:creationId xmlns:p14="http://schemas.microsoft.com/office/powerpoint/2010/main" val="51924369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771494"/>
            <a:ext cx="11702062" cy="4629321"/>
          </a:xfrm>
        </p:spPr>
        <p:txBody>
          <a:bodyPr>
            <a:noAutofit/>
          </a:bodyPr>
          <a:lstStyle/>
          <a:p>
            <a:pPr>
              <a:lnSpc>
                <a:spcPct val="110000"/>
              </a:lnSpc>
              <a:spcBef>
                <a:spcPts val="0"/>
              </a:spcBef>
            </a:pPr>
            <a:r>
              <a:rPr lang="en-US" dirty="0"/>
              <a:t>President Loh introduced several new administrators including Jennifer King Rice, Dean of the College of Education, Gerald Wilkinson, interim Dean of the College of Computer, Mathematical, and Natural Sciences, Steve Fetter, interim Dean of the Graduate School, Laurie E. Locascio, Vice President for Research, Jackie Lewis, Vice President of University Relations, Roger L. Worthington, Chief Diversity Officer &amp; interim Associate Provost, Jeff Hollingsworth, interim Vice President for Information Technology &amp; Chief Information Officer, Joel Seligman, Associate Vice President for Marketing and Communications, and Damon Evans, interim Athletics Director.</a:t>
            </a:r>
          </a:p>
          <a:p>
            <a:pPr marL="0" indent="0">
              <a:spcBef>
                <a:spcPts val="0"/>
              </a:spcBef>
              <a:buNone/>
            </a:pPr>
            <a:endParaRPr lang="en-US" sz="1900" dirty="0" smtClean="0"/>
          </a:p>
        </p:txBody>
      </p:sp>
      <p:grpSp>
        <p:nvGrpSpPr>
          <p:cNvPr id="14" name="Group 13">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5"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6"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NOVEMBER 1, </a:t>
              </a:r>
              <a:r>
                <a:rPr lang="en-US" sz="2000" b="1" dirty="0">
                  <a:solidFill>
                    <a:srgbClr val="FFFFFF"/>
                  </a:solidFill>
                  <a:latin typeface="Arial" panose="020B0604020202020204" pitchFamily="34" charset="0"/>
                  <a:ea typeface="Calibri" panose="020F0502020204030204" pitchFamily="34" charset="0"/>
                  <a:cs typeface="Times New Roman" panose="02020603050405020304" pitchFamily="18" charset="0"/>
                </a:rPr>
                <a:t>2017</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17" name="Oval 16">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w="25400">
                  <a:solidFill>
                    <a:schemeClr val="dk1">
                      <a:lumMod val="0"/>
                      <a:lumOff val="0"/>
                    </a:schemeClr>
                  </a:solidFill>
                  <a:round/>
                  <a:headEnd/>
                  <a:tailEnd/>
                </a14:hiddenLine>
              </a:ext>
              <a:ext uri="{AF507438-7753-43e0-B8FC-AC1667EBCBE1}">
                <a14:hiddenEffect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18" name="Picture 17"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Tree>
    <p:extLst>
      <p:ext uri="{BB962C8B-B14F-4D97-AF65-F5344CB8AC3E}">
        <p14:creationId xmlns:p14="http://schemas.microsoft.com/office/powerpoint/2010/main" val="35409476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558643"/>
            <a:ext cx="11702062" cy="4629321"/>
          </a:xfrm>
        </p:spPr>
        <p:txBody>
          <a:bodyPr>
            <a:noAutofit/>
          </a:bodyPr>
          <a:lstStyle/>
          <a:p>
            <a:pPr marL="0" indent="0" fontAlgn="base">
              <a:buNone/>
            </a:pPr>
            <a:r>
              <a:rPr lang="en-US" sz="2600" u="sng" dirty="0" smtClean="0"/>
              <a:t>State of the Campus</a:t>
            </a:r>
            <a:endParaRPr lang="en-US" sz="2600" dirty="0"/>
          </a:p>
          <a:p>
            <a:pPr lvl="0" fontAlgn="base">
              <a:lnSpc>
                <a:spcPct val="110000"/>
              </a:lnSpc>
            </a:pPr>
            <a:r>
              <a:rPr lang="en-US" sz="2400" dirty="0"/>
              <a:t>The vision for UMD is to advance and be equal to the best; to be excellent; to have an impact; and to be inclusive in that excellence</a:t>
            </a:r>
            <a:r>
              <a:rPr lang="en-US" sz="2400" dirty="0" smtClean="0"/>
              <a:t>.</a:t>
            </a:r>
          </a:p>
          <a:p>
            <a:pPr lvl="1" fontAlgn="base">
              <a:lnSpc>
                <a:spcPct val="110000"/>
              </a:lnSpc>
            </a:pPr>
            <a:r>
              <a:rPr lang="en-US" dirty="0"/>
              <a:t>The strategic partnership with UMB has led to an increase in joint appointments (70), research funding ($120M), and educational collaborations between our two institutions.</a:t>
            </a:r>
          </a:p>
          <a:p>
            <a:pPr lvl="1" fontAlgn="base">
              <a:lnSpc>
                <a:spcPct val="110000"/>
              </a:lnSpc>
            </a:pPr>
            <a:r>
              <a:rPr lang="en-US" dirty="0"/>
              <a:t>The revitalization and redevelopment of College Park includes $1B in funding through public/private partnerships; College Park Academy – charter school; and development of an ecosystem to support innovation.</a:t>
            </a:r>
          </a:p>
          <a:p>
            <a:pPr lvl="1" fontAlgn="base">
              <a:lnSpc>
                <a:spcPct val="110000"/>
              </a:lnSpc>
            </a:pPr>
            <a:r>
              <a:rPr lang="en-US" dirty="0"/>
              <a:t>The State budget has declined while tuition has increased, which has a direct impact on college affordability. UMD is using fundraising to offset the budget imbalance and provide increased financial aid. </a:t>
            </a:r>
          </a:p>
          <a:p>
            <a:pPr lvl="0" fontAlgn="base"/>
            <a:endParaRPr lang="en-US" sz="1800" dirty="0"/>
          </a:p>
          <a:p>
            <a:pPr marL="0" indent="0">
              <a:spcBef>
                <a:spcPts val="0"/>
              </a:spcBef>
              <a:buNone/>
            </a:pPr>
            <a:endParaRPr lang="en-US" sz="1900" dirty="0"/>
          </a:p>
        </p:txBody>
      </p:sp>
      <p:grpSp>
        <p:nvGrpSpPr>
          <p:cNvPr id="14" name="Group 13">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5"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6"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NOVEMBER 1, </a:t>
              </a:r>
              <a:r>
                <a:rPr lang="en-US" sz="2000" b="1" dirty="0">
                  <a:solidFill>
                    <a:srgbClr val="FFFFFF"/>
                  </a:solidFill>
                  <a:latin typeface="Arial" panose="020B0604020202020204" pitchFamily="34" charset="0"/>
                  <a:ea typeface="Calibri" panose="020F0502020204030204" pitchFamily="34" charset="0"/>
                  <a:cs typeface="Times New Roman" panose="02020603050405020304" pitchFamily="18" charset="0"/>
                </a:rPr>
                <a:t>2017</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17" name="Oval 16">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w="25400">
                  <a:solidFill>
                    <a:schemeClr val="dk1">
                      <a:lumMod val="0"/>
                      <a:lumOff val="0"/>
                    </a:schemeClr>
                  </a:solidFill>
                  <a:round/>
                  <a:headEnd/>
                  <a:tailEnd/>
                </a14:hiddenLine>
              </a:ext>
              <a:ext uri="{AF507438-7753-43e0-B8FC-AC1667EBCBE1}">
                <a14:hiddenEffect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18" name="Picture 17"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Tree>
    <p:extLst>
      <p:ext uri="{BB962C8B-B14F-4D97-AF65-F5344CB8AC3E}">
        <p14:creationId xmlns:p14="http://schemas.microsoft.com/office/powerpoint/2010/main" val="219745987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771494"/>
            <a:ext cx="11702062" cy="4629321"/>
          </a:xfrm>
        </p:spPr>
        <p:txBody>
          <a:bodyPr>
            <a:noAutofit/>
          </a:bodyPr>
          <a:lstStyle/>
          <a:p>
            <a:pPr marL="0" indent="0" fontAlgn="base">
              <a:buNone/>
            </a:pPr>
            <a:r>
              <a:rPr lang="en-US" sz="2600" u="sng" dirty="0"/>
              <a:t>State of the Climate of the Campus</a:t>
            </a:r>
            <a:endParaRPr lang="en-US" sz="2600" dirty="0"/>
          </a:p>
          <a:p>
            <a:pPr lvl="0" fontAlgn="base">
              <a:lnSpc>
                <a:spcPct val="110000"/>
              </a:lnSpc>
            </a:pPr>
            <a:r>
              <a:rPr lang="en-US" sz="2400" dirty="0"/>
              <a:t>The current campus climate is fraught, turbulent, and volatile but that is the state of most institutions. The issue is not diversity but rather inclusion and how we can make our campus more inclusive. </a:t>
            </a:r>
          </a:p>
          <a:p>
            <a:pPr lvl="1" fontAlgn="base">
              <a:lnSpc>
                <a:spcPct val="110000"/>
              </a:lnSpc>
            </a:pPr>
            <a:r>
              <a:rPr lang="en-US" dirty="0"/>
              <a:t>The Anti-Defamation League has done workshops on campus and is working with the UMPD.</a:t>
            </a:r>
          </a:p>
          <a:p>
            <a:pPr lvl="1" fontAlgn="base">
              <a:lnSpc>
                <a:spcPct val="110000"/>
              </a:lnSpc>
            </a:pPr>
            <a:r>
              <a:rPr lang="en-US" dirty="0"/>
              <a:t>The University has developed a rapid response team to address incidents involving hate/bias.</a:t>
            </a:r>
          </a:p>
          <a:p>
            <a:pPr lvl="1" fontAlgn="base">
              <a:lnSpc>
                <a:spcPct val="110000"/>
              </a:lnSpc>
            </a:pPr>
            <a:r>
              <a:rPr lang="en-US" dirty="0"/>
              <a:t>The Joint President/Senate Inclusion &amp; Respect Task Force and other groups are considering how to improve policies, curriculum, and training to address these issues.</a:t>
            </a:r>
          </a:p>
        </p:txBody>
      </p:sp>
      <p:grpSp>
        <p:nvGrpSpPr>
          <p:cNvPr id="14" name="Group 13">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5"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6"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NOVEMBER 1, </a:t>
              </a:r>
              <a:r>
                <a:rPr lang="en-US" sz="2000" b="1" dirty="0">
                  <a:solidFill>
                    <a:srgbClr val="FFFFFF"/>
                  </a:solidFill>
                  <a:latin typeface="Arial" panose="020B0604020202020204" pitchFamily="34" charset="0"/>
                  <a:ea typeface="Calibri" panose="020F0502020204030204" pitchFamily="34" charset="0"/>
                  <a:cs typeface="Times New Roman" panose="02020603050405020304" pitchFamily="18" charset="0"/>
                </a:rPr>
                <a:t>2017</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17" name="Oval 16">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w="25400">
                  <a:solidFill>
                    <a:schemeClr val="dk1">
                      <a:lumMod val="0"/>
                      <a:lumOff val="0"/>
                    </a:schemeClr>
                  </a:solidFill>
                  <a:round/>
                  <a:headEnd/>
                  <a:tailEnd/>
                </a14:hiddenLine>
              </a:ext>
              <a:ext uri="{AF507438-7753-43e0-B8FC-AC1667EBCBE1}">
                <a14:hiddenEffect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18" name="Picture 17"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Tree>
    <p:extLst>
      <p:ext uri="{BB962C8B-B14F-4D97-AF65-F5344CB8AC3E}">
        <p14:creationId xmlns:p14="http://schemas.microsoft.com/office/powerpoint/2010/main" val="242770070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2049477"/>
            <a:ext cx="11702062" cy="4351338"/>
          </a:xfrm>
        </p:spPr>
        <p:txBody>
          <a:bodyPr>
            <a:normAutofit/>
          </a:bodyPr>
          <a:lstStyle/>
          <a:p>
            <a:pPr marL="0" indent="0">
              <a:buNone/>
            </a:pPr>
            <a:r>
              <a:rPr lang="en-US" u="sng" dirty="0" smtClean="0">
                <a:hlinkClick r:id="rId3"/>
              </a:rPr>
              <a:t>Approval </a:t>
            </a:r>
            <a:r>
              <a:rPr lang="en-US" u="sng" dirty="0">
                <a:hlinkClick r:id="rId3"/>
              </a:rPr>
              <a:t>of the University IT Council Bylaws (Senate Document #16-17-31) </a:t>
            </a:r>
            <a:endParaRPr lang="en-US" dirty="0"/>
          </a:p>
          <a:p>
            <a:pPr lvl="0" fontAlgn="base"/>
            <a:r>
              <a:rPr lang="en-US" dirty="0"/>
              <a:t>The Senate voted to approve the IT Council Bylaws.</a:t>
            </a:r>
          </a:p>
          <a:p>
            <a:pPr marL="0" lvl="0" indent="0">
              <a:buNone/>
            </a:pPr>
            <a:endParaRPr lang="en-US" dirty="0"/>
          </a:p>
        </p:txBody>
      </p:sp>
      <p:grpSp>
        <p:nvGrpSpPr>
          <p:cNvPr id="14" name="Group 13">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5"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6"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4"/>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NOVEMBER 1, </a:t>
              </a:r>
              <a:r>
                <a:rPr lang="en-US" sz="2000" b="1" dirty="0">
                  <a:solidFill>
                    <a:srgbClr val="FFFFFF"/>
                  </a:solidFill>
                  <a:latin typeface="Arial" panose="020B0604020202020204" pitchFamily="34" charset="0"/>
                  <a:ea typeface="Calibri" panose="020F0502020204030204" pitchFamily="34" charset="0"/>
                  <a:cs typeface="Times New Roman" panose="02020603050405020304" pitchFamily="18" charset="0"/>
                </a:rPr>
                <a:t>2017</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17" name="Oval 16">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w="25400">
                  <a:solidFill>
                    <a:schemeClr val="dk1">
                      <a:lumMod val="0"/>
                      <a:lumOff val="0"/>
                    </a:schemeClr>
                  </a:solidFill>
                  <a:round/>
                  <a:headEnd/>
                  <a:tailEnd/>
                </a14:hiddenLine>
              </a:ext>
              <a:ext uri="{AF507438-7753-43e0-B8FC-AC1667EBCBE1}">
                <a14:hiddenEffects xmlns:a14="http://schemas.microsoft.com/office/drawing/2010/main">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18" name="Picture 17"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Tree>
    <p:extLst>
      <p:ext uri="{BB962C8B-B14F-4D97-AF65-F5344CB8AC3E}">
        <p14:creationId xmlns:p14="http://schemas.microsoft.com/office/powerpoint/2010/main" val="45011128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Relevant Links</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771494"/>
            <a:ext cx="11702062" cy="4629321"/>
          </a:xfrm>
        </p:spPr>
        <p:txBody>
          <a:bodyPr>
            <a:normAutofit/>
          </a:bodyPr>
          <a:lstStyle/>
          <a:p>
            <a:pPr lvl="0" fontAlgn="base">
              <a:spcBef>
                <a:spcPts val="2400"/>
              </a:spcBef>
            </a:pPr>
            <a:r>
              <a:rPr lang="en-US" sz="2400" dirty="0"/>
              <a:t>Board of Regents Staff Awards </a:t>
            </a:r>
            <a:r>
              <a:rPr lang="en-US" sz="2400" dirty="0" smtClean="0"/>
              <a:t>Nominations</a:t>
            </a:r>
            <a:br>
              <a:rPr lang="en-US" sz="2400" dirty="0" smtClean="0"/>
            </a:br>
            <a:r>
              <a:rPr lang="en-US" sz="2400" u="sng" dirty="0" smtClean="0">
                <a:hlinkClick r:id="rId3"/>
              </a:rPr>
              <a:t>https</a:t>
            </a:r>
            <a:r>
              <a:rPr lang="en-US" sz="2400" u="sng" dirty="0">
                <a:hlinkClick r:id="rId3"/>
              </a:rPr>
              <a:t>://</a:t>
            </a:r>
            <a:r>
              <a:rPr lang="en-US" sz="2400" u="sng" dirty="0" smtClean="0">
                <a:hlinkClick r:id="rId3"/>
              </a:rPr>
              <a:t>senate.umd.edu/bor-staff-awards</a:t>
            </a:r>
            <a:endParaRPr lang="en-US" sz="2400" u="sng" dirty="0" smtClean="0"/>
          </a:p>
          <a:p>
            <a:pPr fontAlgn="base">
              <a:spcBef>
                <a:spcPts val="1800"/>
              </a:spcBef>
            </a:pPr>
            <a:r>
              <a:rPr lang="en-US" sz="2400" dirty="0" smtClean="0"/>
              <a:t>The Joint President Senate Inclusion Respect Task Force</a:t>
            </a:r>
            <a:r>
              <a:rPr lang="en-US" sz="2400" dirty="0"/>
              <a:t/>
            </a:r>
            <a:br>
              <a:rPr lang="en-US" sz="2400" dirty="0"/>
            </a:br>
            <a:r>
              <a:rPr lang="en-US" sz="2400" dirty="0" smtClean="0">
                <a:hlinkClick r:id="rId4"/>
              </a:rPr>
              <a:t>https</a:t>
            </a:r>
            <a:r>
              <a:rPr lang="en-US" sz="2400" dirty="0">
                <a:hlinkClick r:id="rId4"/>
              </a:rPr>
              <a:t>://</a:t>
            </a:r>
            <a:r>
              <a:rPr lang="en-US" sz="2400" dirty="0" smtClean="0">
                <a:hlinkClick r:id="rId4"/>
              </a:rPr>
              <a:t>senate.umd.edu/councilstaskforces/inclusion-respect</a:t>
            </a:r>
            <a:endParaRPr lang="en-US" sz="2400" u="sng" dirty="0" smtClean="0"/>
          </a:p>
          <a:p>
            <a:pPr fontAlgn="base">
              <a:spcBef>
                <a:spcPts val="1800"/>
              </a:spcBef>
            </a:pPr>
            <a:r>
              <a:rPr lang="en-US" sz="2400" dirty="0" smtClean="0"/>
              <a:t>The President’s 2017 State of the Campus Address</a:t>
            </a:r>
            <a:r>
              <a:rPr lang="en-US" sz="2400" dirty="0"/>
              <a:t/>
            </a:r>
            <a:br>
              <a:rPr lang="en-US" sz="2400" dirty="0"/>
            </a:br>
            <a:r>
              <a:rPr lang="en-US" sz="2400" u="sng" dirty="0">
                <a:hlinkClick r:id="rId5"/>
              </a:rPr>
              <a:t>https://</a:t>
            </a:r>
            <a:r>
              <a:rPr lang="en-US" sz="2400" u="sng" dirty="0" smtClean="0">
                <a:hlinkClick r:id="rId5"/>
              </a:rPr>
              <a:t>www.president.umd.edu/communications/videos/president-loh-2017-state-campus-address</a:t>
            </a:r>
            <a:endParaRPr lang="en-US" sz="2400" u="sng" dirty="0" smtClean="0"/>
          </a:p>
          <a:p>
            <a:pPr fontAlgn="base">
              <a:spcBef>
                <a:spcPts val="1800"/>
              </a:spcBef>
            </a:pPr>
            <a:r>
              <a:rPr lang="en-US" sz="2400" dirty="0" smtClean="0"/>
              <a:t>University IT Council Bylaws</a:t>
            </a:r>
            <a:r>
              <a:rPr lang="en-US" sz="2400" dirty="0"/>
              <a:t/>
            </a:r>
            <a:br>
              <a:rPr lang="en-US" sz="2400" dirty="0"/>
            </a:br>
            <a:r>
              <a:rPr lang="en-US" sz="2400" u="sng" dirty="0">
                <a:hlinkClick r:id="rId6"/>
              </a:rPr>
              <a:t>https://senate.umd.edu/sites/default/files/resources/MeetingMaterials/09062017/ComonCom_Committee_Council_Slates_17-18-02.pdf</a:t>
            </a:r>
            <a:endParaRPr lang="en-US" sz="2400" dirty="0"/>
          </a:p>
          <a:p>
            <a:pPr marL="0" indent="0" fontAlgn="base">
              <a:buNone/>
            </a:pPr>
            <a:endParaRPr lang="en-US" sz="1800" u="sng" dirty="0"/>
          </a:p>
          <a:p>
            <a:pPr marL="0" indent="0">
              <a:buNone/>
            </a:pPr>
            <a:endParaRPr lang="en-US" sz="1800" dirty="0"/>
          </a:p>
        </p:txBody>
      </p:sp>
    </p:spTree>
    <p:extLst>
      <p:ext uri="{BB962C8B-B14F-4D97-AF65-F5344CB8AC3E}">
        <p14:creationId xmlns:p14="http://schemas.microsoft.com/office/powerpoint/2010/main" val="1639767974"/>
      </p:ext>
    </p:extLst>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PPRESENTATIONGUID" val="10497672-b765-41bd-aa25-a4f93b71a9fd"/>
  <p:tag name="WASPOLLED" val="B66E01EFC7A14AFC8282E51FAD903040"/>
  <p:tag name="TPVERSION" val="6"/>
  <p:tag name="TPFULLVERSION" val="7.5.8.4"/>
  <p:tag name="PPTVERSION" val="16"/>
  <p:tag name="TPOS" val="2"/>
  <p:tag name="TPLASTSAVEVERSION" val="6.2 PC"/>
</p:tagLst>
</file>

<file path=ppt/theme/theme1.xml><?xml version="1.0" encoding="utf-8"?>
<a:theme xmlns:a="http://schemas.openxmlformats.org/drawingml/2006/main" name="Senate">
  <a:themeElements>
    <a:clrScheme name="Senate">
      <a:dk1>
        <a:sysClr val="windowText" lastClr="000000"/>
      </a:dk1>
      <a:lt1>
        <a:sysClr val="window" lastClr="FFFFFF"/>
      </a:lt1>
      <a:dk2>
        <a:srgbClr val="44546A"/>
      </a:dk2>
      <a:lt2>
        <a:srgbClr val="E7E6E6"/>
      </a:lt2>
      <a:accent1>
        <a:srgbClr val="C00000"/>
      </a:accent1>
      <a:accent2>
        <a:srgbClr val="FFC000"/>
      </a:accent2>
      <a:accent3>
        <a:srgbClr val="000000"/>
      </a:accent3>
      <a:accent4>
        <a:srgbClr val="FFC000"/>
      </a:accent4>
      <a:accent5>
        <a:srgbClr val="5B9BD5"/>
      </a:accent5>
      <a:accent6>
        <a:srgbClr val="70AD47"/>
      </a:accent6>
      <a:hlink>
        <a:srgbClr val="C00000"/>
      </a:hlink>
      <a:folHlink>
        <a:srgbClr val="C0000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Senate" id="{2D616F40-BC23-4586-8C16-C951F3592D13}" vid="{88D69AA8-767A-49E2-9451-86C3910ADB9A}"/>
    </a:ext>
  </a:extLst>
</a:theme>
</file>

<file path=ppt/theme/theme10.xml><?xml version="1.0" encoding="utf-8"?>
<a:theme xmlns:a="http://schemas.openxmlformats.org/drawingml/2006/main" name="15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Presentation1" id="{D2D0D585-C4EC-EA4B-835C-782976849514}" vid="{8BBB69E0-F12D-4E4F-8A8A-1D22C8CD6263}"/>
    </a:ext>
  </a:extLst>
</a:theme>
</file>

<file path=ppt/theme/theme11.xml><?xml version="1.0" encoding="utf-8"?>
<a:theme xmlns:a="http://schemas.openxmlformats.org/drawingml/2006/main" name="16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Presentation1" id="{D2D0D585-C4EC-EA4B-835C-782976849514}" vid="{8BBB69E0-F12D-4E4F-8A8A-1D22C8CD6263}"/>
    </a:ext>
  </a:extLst>
</a:theme>
</file>

<file path=ppt/theme/theme12.xml><?xml version="1.0" encoding="utf-8"?>
<a:theme xmlns:a="http://schemas.openxmlformats.org/drawingml/2006/main" name="17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Presentation1" id="{D2D0D585-C4EC-EA4B-835C-782976849514}" vid="{8BBB69E0-F12D-4E4F-8A8A-1D22C8CD6263}"/>
    </a:ext>
  </a:extLst>
</a:theme>
</file>

<file path=ppt/theme/theme13.xml><?xml version="1.0" encoding="utf-8"?>
<a:theme xmlns:a="http://schemas.openxmlformats.org/drawingml/2006/main" name="18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Presentation1" id="{D2D0D585-C4EC-EA4B-835C-782976849514}" vid="{8BBB69E0-F12D-4E4F-8A8A-1D22C8CD6263}"/>
    </a:ext>
  </a:extLst>
</a:theme>
</file>

<file path=ppt/theme/theme14.xml><?xml version="1.0" encoding="utf-8"?>
<a:theme xmlns:a="http://schemas.openxmlformats.org/drawingml/2006/main" name="19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Presentation1" id="{D2D0D585-C4EC-EA4B-835C-782976849514}" vid="{8BBB69E0-F12D-4E4F-8A8A-1D22C8CD6263}"/>
    </a:ext>
  </a:extLst>
</a:theme>
</file>

<file path=ppt/theme/theme15.xml><?xml version="1.0" encoding="utf-8"?>
<a:theme xmlns:a="http://schemas.openxmlformats.org/drawingml/2006/main" name="20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Presentation1" id="{D2D0D585-C4EC-EA4B-835C-782976849514}" vid="{8BBB69E0-F12D-4E4F-8A8A-1D22C8CD6263}"/>
    </a:ext>
  </a:extLst>
</a:theme>
</file>

<file path=ppt/theme/theme1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7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Presentation1" id="{D2D0D585-C4EC-EA4B-835C-782976849514}" vid="{8BBB69E0-F12D-4E4F-8A8A-1D22C8CD6263}"/>
    </a:ext>
  </a:extLst>
</a:theme>
</file>

<file path=ppt/theme/theme3.xml><?xml version="1.0" encoding="utf-8"?>
<a:theme xmlns:a="http://schemas.openxmlformats.org/drawingml/2006/main" name="8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Presentation1" id="{D2D0D585-C4EC-EA4B-835C-782976849514}" vid="{8BBB69E0-F12D-4E4F-8A8A-1D22C8CD6263}"/>
    </a:ext>
  </a:extLst>
</a:theme>
</file>

<file path=ppt/theme/theme4.xml><?xml version="1.0" encoding="utf-8"?>
<a:theme xmlns:a="http://schemas.openxmlformats.org/drawingml/2006/main" name="9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Presentation1" id="{D2D0D585-C4EC-EA4B-835C-782976849514}" vid="{8BBB69E0-F12D-4E4F-8A8A-1D22C8CD6263}"/>
    </a:ext>
  </a:extLst>
</a:theme>
</file>

<file path=ppt/theme/theme5.xml><?xml version="1.0" encoding="utf-8"?>
<a:theme xmlns:a="http://schemas.openxmlformats.org/drawingml/2006/main" name="10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Presentation1" id="{D2D0D585-C4EC-EA4B-835C-782976849514}" vid="{8BBB69E0-F12D-4E4F-8A8A-1D22C8CD6263}"/>
    </a:ext>
  </a:extLst>
</a:theme>
</file>

<file path=ppt/theme/theme6.xml><?xml version="1.0" encoding="utf-8"?>
<a:theme xmlns:a="http://schemas.openxmlformats.org/drawingml/2006/main" name="11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Presentation1" id="{D2D0D585-C4EC-EA4B-835C-782976849514}" vid="{8BBB69E0-F12D-4E4F-8A8A-1D22C8CD6263}"/>
    </a:ext>
  </a:extLst>
</a:theme>
</file>

<file path=ppt/theme/theme7.xml><?xml version="1.0" encoding="utf-8"?>
<a:theme xmlns:a="http://schemas.openxmlformats.org/drawingml/2006/main" name="12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Presentation1" id="{D2D0D585-C4EC-EA4B-835C-782976849514}" vid="{8BBB69E0-F12D-4E4F-8A8A-1D22C8CD6263}"/>
    </a:ext>
  </a:extLst>
</a:theme>
</file>

<file path=ppt/theme/theme8.xml><?xml version="1.0" encoding="utf-8"?>
<a:theme xmlns:a="http://schemas.openxmlformats.org/drawingml/2006/main" name="13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Presentation1" id="{D2D0D585-C4EC-EA4B-835C-782976849514}" vid="{8BBB69E0-F12D-4E4F-8A8A-1D22C8CD6263}"/>
    </a:ext>
  </a:extLst>
</a:theme>
</file>

<file path=ppt/theme/theme9.xml><?xml version="1.0" encoding="utf-8"?>
<a:theme xmlns:a="http://schemas.openxmlformats.org/drawingml/2006/main" name="14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Presentation1" id="{D2D0D585-C4EC-EA4B-835C-782976849514}" vid="{8BBB69E0-F12D-4E4F-8A8A-1D22C8CD6263}"/>
    </a:ext>
  </a:extLst>
</a:theme>
</file>

<file path=docProps/app.xml><?xml version="1.0" encoding="utf-8"?>
<Properties xmlns="http://schemas.openxmlformats.org/officeDocument/2006/extended-properties" xmlns:vt="http://schemas.openxmlformats.org/officeDocument/2006/docPropsVTypes">
  <Template>Senate Slides 2017</Template>
  <TotalTime>492</TotalTime>
  <Words>706</Words>
  <Application>Microsoft Macintosh PowerPoint</Application>
  <PresentationFormat>Custom</PresentationFormat>
  <Paragraphs>91</Paragraphs>
  <Slides>9</Slides>
  <Notes>8</Notes>
  <HiddenSlides>0</HiddenSlides>
  <MMClips>0</MMClips>
  <ScaleCrop>false</ScaleCrop>
  <HeadingPairs>
    <vt:vector size="4" baseType="variant">
      <vt:variant>
        <vt:lpstr>Theme</vt:lpstr>
      </vt:variant>
      <vt:variant>
        <vt:i4>15</vt:i4>
      </vt:variant>
      <vt:variant>
        <vt:lpstr>Slide Titles</vt:lpstr>
      </vt:variant>
      <vt:variant>
        <vt:i4>9</vt:i4>
      </vt:variant>
    </vt:vector>
  </HeadingPairs>
  <TitlesOfParts>
    <vt:vector size="24" baseType="lpstr">
      <vt:lpstr>Senate</vt:lpstr>
      <vt:lpstr>7_MCQ</vt:lpstr>
      <vt:lpstr>8_MCQ</vt:lpstr>
      <vt:lpstr>9_MCQ</vt:lpstr>
      <vt:lpstr>10_MCQ</vt:lpstr>
      <vt:lpstr>11_MCQ</vt:lpstr>
      <vt:lpstr>12_MCQ</vt:lpstr>
      <vt:lpstr>13_MCQ</vt:lpstr>
      <vt:lpstr>14_MCQ</vt:lpstr>
      <vt:lpstr>15_MCQ</vt:lpstr>
      <vt:lpstr>16_MCQ</vt:lpstr>
      <vt:lpstr>17_MCQ</vt:lpstr>
      <vt:lpstr>18_MCQ</vt:lpstr>
      <vt:lpstr>19_MCQ</vt:lpstr>
      <vt:lpstr>20_MCQ</vt:lpstr>
      <vt:lpstr>Senate Meeting Summary</vt:lpstr>
      <vt:lpstr>Summary</vt:lpstr>
      <vt:lpstr>Summary</vt:lpstr>
      <vt:lpstr>Summary</vt:lpstr>
      <vt:lpstr>Summary</vt:lpstr>
      <vt:lpstr>Summary</vt:lpstr>
      <vt:lpstr>Summary</vt:lpstr>
      <vt:lpstr>Summary</vt:lpstr>
      <vt:lpstr>Relevant Links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Agenda</dc:title>
  <dc:creator>Reka Montfort</dc:creator>
  <cp:lastModifiedBy>Reka</cp:lastModifiedBy>
  <cp:revision>73</cp:revision>
  <dcterms:created xsi:type="dcterms:W3CDTF">2017-09-04T22:41:22Z</dcterms:created>
  <dcterms:modified xsi:type="dcterms:W3CDTF">2017-11-15T13:31:16Z</dcterms:modified>
</cp:coreProperties>
</file>