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8" r:id="rId4"/>
    <p:sldId id="279" r:id="rId5"/>
    <p:sldId id="280" r:id="rId6"/>
    <p:sldId id="281" r:id="rId7"/>
    <p:sldId id="282" r:id="rId8"/>
    <p:sldId id="274" r:id="rId9"/>
    <p:sldId id="27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5" autoAdjust="0"/>
    <p:restoredTop sz="94660"/>
  </p:normalViewPr>
  <p:slideViewPr>
    <p:cSldViewPr snapToGrid="0">
      <p:cViewPr varScale="1">
        <p:scale>
          <a:sx n="116" d="100"/>
          <a:sy n="116" d="100"/>
        </p:scale>
        <p:origin x="10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8C0198D-3C46-4A2B-B461-4A8E5C2DC5E0}" type="datetimeFigureOut">
              <a:rPr lang="en-US">
                <a:solidFill>
                  <a:prstClr val="black">
                    <a:tint val="75000"/>
                  </a:prstClr>
                </a:solidFill>
              </a:rPr>
              <a:pPr>
                <a:defRPr/>
              </a:pPr>
              <a:t>11/7/2016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E6DD169-3F6A-4CF9-8B4E-1C4B7C747215}" type="slidenum">
              <a:rPr lang="en-US" altLang="en-US"/>
              <a:pPr/>
              <a:t>‹#›</a:t>
            </a:fld>
            <a:endParaRPr lang="en-US" altLang="en-US"/>
          </a:p>
        </p:txBody>
      </p:sp>
    </p:spTree>
    <p:extLst>
      <p:ext uri="{BB962C8B-B14F-4D97-AF65-F5344CB8AC3E}">
        <p14:creationId xmlns:p14="http://schemas.microsoft.com/office/powerpoint/2010/main" val="336424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F9FC709-0061-43B7-9C1F-B91E6CDB2A2A}" type="datetimeFigureOut">
              <a:rPr lang="en-US">
                <a:solidFill>
                  <a:prstClr val="black">
                    <a:tint val="75000"/>
                  </a:prstClr>
                </a:solidFill>
              </a:rPr>
              <a:pPr>
                <a:defRPr/>
              </a:pPr>
              <a:t>11/7/2016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9053CB2-DC21-4EE5-83C5-7D6FD35EDB34}" type="slidenum">
              <a:rPr lang="en-US" altLang="en-US"/>
              <a:pPr/>
              <a:t>‹#›</a:t>
            </a:fld>
            <a:endParaRPr lang="en-US" altLang="en-US"/>
          </a:p>
        </p:txBody>
      </p:sp>
    </p:spTree>
    <p:extLst>
      <p:ext uri="{BB962C8B-B14F-4D97-AF65-F5344CB8AC3E}">
        <p14:creationId xmlns:p14="http://schemas.microsoft.com/office/powerpoint/2010/main" val="340356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EFB1EDE-1F02-4A95-B7B8-06E9C4674C8E}" type="datetimeFigureOut">
              <a:rPr lang="en-US">
                <a:solidFill>
                  <a:prstClr val="black">
                    <a:tint val="75000"/>
                  </a:prstClr>
                </a:solidFill>
              </a:rPr>
              <a:pPr>
                <a:defRPr/>
              </a:pPr>
              <a:t>11/7/2016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BFE372C-3FCB-4C70-89D3-9DF8DFA64867}" type="slidenum">
              <a:rPr lang="en-US" altLang="en-US"/>
              <a:pPr/>
              <a:t>‹#›</a:t>
            </a:fld>
            <a:endParaRPr lang="en-US" altLang="en-US"/>
          </a:p>
        </p:txBody>
      </p:sp>
    </p:spTree>
    <p:extLst>
      <p:ext uri="{BB962C8B-B14F-4D97-AF65-F5344CB8AC3E}">
        <p14:creationId xmlns:p14="http://schemas.microsoft.com/office/powerpoint/2010/main" val="963029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C263F-D180-40F6-91A8-D824642F2897}" type="datetimeFigureOut">
              <a:rPr lang="en-US">
                <a:solidFill>
                  <a:prstClr val="black">
                    <a:tint val="75000"/>
                  </a:prstClr>
                </a:solidFill>
              </a:rPr>
              <a:pPr>
                <a:defRPr/>
              </a:pPr>
              <a:t>11/7/2016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7CEF7C-0302-409C-94BF-15B20F139E96}" type="slidenum">
              <a:rPr lang="en-US" altLang="en-US"/>
              <a:pPr/>
              <a:t>‹#›</a:t>
            </a:fld>
            <a:endParaRPr lang="en-US" altLang="en-US"/>
          </a:p>
        </p:txBody>
      </p:sp>
    </p:spTree>
    <p:extLst>
      <p:ext uri="{BB962C8B-B14F-4D97-AF65-F5344CB8AC3E}">
        <p14:creationId xmlns:p14="http://schemas.microsoft.com/office/powerpoint/2010/main" val="138653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A167E3-B4E3-4DB1-B3EC-53E74D17D051}" type="datetimeFigureOut">
              <a:rPr lang="en-US">
                <a:solidFill>
                  <a:prstClr val="black">
                    <a:tint val="75000"/>
                  </a:prstClr>
                </a:solidFill>
              </a:rPr>
              <a:pPr>
                <a:defRPr/>
              </a:pPr>
              <a:t>11/7/2016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266FF7D-D913-4A6E-9E19-93965CF350EB}" type="slidenum">
              <a:rPr lang="en-US" altLang="en-US"/>
              <a:pPr/>
              <a:t>‹#›</a:t>
            </a:fld>
            <a:endParaRPr lang="en-US" altLang="en-US"/>
          </a:p>
        </p:txBody>
      </p:sp>
    </p:spTree>
    <p:extLst>
      <p:ext uri="{BB962C8B-B14F-4D97-AF65-F5344CB8AC3E}">
        <p14:creationId xmlns:p14="http://schemas.microsoft.com/office/powerpoint/2010/main" val="64976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6AC020-694C-48E0-9513-5397B890F9E9}" type="datetimeFigureOut">
              <a:rPr lang="en-US">
                <a:solidFill>
                  <a:prstClr val="black">
                    <a:tint val="75000"/>
                  </a:prstClr>
                </a:solidFill>
              </a:rPr>
              <a:pPr>
                <a:defRPr/>
              </a:pPr>
              <a:t>11/7/2016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41EC9-ACBC-4496-BFFF-3CAA17BB4117}" type="slidenum">
              <a:rPr lang="en-US" altLang="en-US"/>
              <a:pPr/>
              <a:t>‹#›</a:t>
            </a:fld>
            <a:endParaRPr lang="en-US" altLang="en-US"/>
          </a:p>
        </p:txBody>
      </p:sp>
    </p:spTree>
    <p:extLst>
      <p:ext uri="{BB962C8B-B14F-4D97-AF65-F5344CB8AC3E}">
        <p14:creationId xmlns:p14="http://schemas.microsoft.com/office/powerpoint/2010/main" val="367229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0C9A46E-60EE-470B-8FAD-957CF476B55B}" type="datetimeFigureOut">
              <a:rPr lang="en-US">
                <a:solidFill>
                  <a:prstClr val="black">
                    <a:tint val="75000"/>
                  </a:prstClr>
                </a:solidFill>
              </a:rPr>
              <a:pPr>
                <a:defRPr/>
              </a:pPr>
              <a:t>11/7/2016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E29B53C-2AD3-4683-9EA1-2A8C85B246B1}" type="slidenum">
              <a:rPr lang="en-US" altLang="en-US"/>
              <a:pPr/>
              <a:t>‹#›</a:t>
            </a:fld>
            <a:endParaRPr lang="en-US" altLang="en-US"/>
          </a:p>
        </p:txBody>
      </p:sp>
    </p:spTree>
    <p:extLst>
      <p:ext uri="{BB962C8B-B14F-4D97-AF65-F5344CB8AC3E}">
        <p14:creationId xmlns:p14="http://schemas.microsoft.com/office/powerpoint/2010/main" val="151674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792E4B3-A5A5-4FD2-922F-79BA67083C67}" type="datetimeFigureOut">
              <a:rPr lang="en-US">
                <a:solidFill>
                  <a:prstClr val="black">
                    <a:tint val="75000"/>
                  </a:prstClr>
                </a:solidFill>
              </a:rPr>
              <a:pPr>
                <a:defRPr/>
              </a:pPr>
              <a:t>11/7/2016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A73B725-165F-4CB6-827B-E44C5F845614}" type="slidenum">
              <a:rPr lang="en-US" altLang="en-US"/>
              <a:pPr/>
              <a:t>‹#›</a:t>
            </a:fld>
            <a:endParaRPr lang="en-US" altLang="en-US"/>
          </a:p>
        </p:txBody>
      </p:sp>
    </p:spTree>
    <p:extLst>
      <p:ext uri="{BB962C8B-B14F-4D97-AF65-F5344CB8AC3E}">
        <p14:creationId xmlns:p14="http://schemas.microsoft.com/office/powerpoint/2010/main" val="770631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0862CBA-2531-47E7-B6F1-A27EA1E3C81E}" type="datetimeFigureOut">
              <a:rPr lang="en-US">
                <a:solidFill>
                  <a:prstClr val="black">
                    <a:tint val="75000"/>
                  </a:prstClr>
                </a:solidFill>
              </a:rPr>
              <a:pPr>
                <a:defRPr/>
              </a:pPr>
              <a:t>11/7/2016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8D572F28-3E87-4097-B06D-EA765E8DBF3F}" type="slidenum">
              <a:rPr lang="en-US" altLang="en-US"/>
              <a:pPr/>
              <a:t>‹#›</a:t>
            </a:fld>
            <a:endParaRPr lang="en-US" altLang="en-US"/>
          </a:p>
        </p:txBody>
      </p:sp>
    </p:spTree>
    <p:extLst>
      <p:ext uri="{BB962C8B-B14F-4D97-AF65-F5344CB8AC3E}">
        <p14:creationId xmlns:p14="http://schemas.microsoft.com/office/powerpoint/2010/main" val="71296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BCF740-AC2F-46E8-BE87-B003971354B0}" type="datetimeFigureOut">
              <a:rPr lang="en-US">
                <a:solidFill>
                  <a:prstClr val="black">
                    <a:tint val="75000"/>
                  </a:prstClr>
                </a:solidFill>
              </a:rPr>
              <a:pPr>
                <a:defRPr/>
              </a:pPr>
              <a:t>11/7/2016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19258DE-F851-45D8-A6DD-0FC853268D93}" type="slidenum">
              <a:rPr lang="en-US" altLang="en-US"/>
              <a:pPr/>
              <a:t>‹#›</a:t>
            </a:fld>
            <a:endParaRPr lang="en-US" altLang="en-US"/>
          </a:p>
        </p:txBody>
      </p:sp>
    </p:spTree>
    <p:extLst>
      <p:ext uri="{BB962C8B-B14F-4D97-AF65-F5344CB8AC3E}">
        <p14:creationId xmlns:p14="http://schemas.microsoft.com/office/powerpoint/2010/main" val="173357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1BB41A-213C-4829-AE2D-F9FC91884FB7}" type="datetimeFigureOut">
              <a:rPr lang="en-US">
                <a:solidFill>
                  <a:prstClr val="black">
                    <a:tint val="75000"/>
                  </a:prstClr>
                </a:solidFill>
              </a:rPr>
              <a:pPr>
                <a:defRPr/>
              </a:pPr>
              <a:t>11/7/2016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3CC8459-7874-4923-AC13-36B307FD76EB}" type="slidenum">
              <a:rPr lang="en-US" altLang="en-US"/>
              <a:pPr/>
              <a:t>‹#›</a:t>
            </a:fld>
            <a:endParaRPr lang="en-US" altLang="en-US"/>
          </a:p>
        </p:txBody>
      </p:sp>
    </p:spTree>
    <p:extLst>
      <p:ext uri="{BB962C8B-B14F-4D97-AF65-F5344CB8AC3E}">
        <p14:creationId xmlns:p14="http://schemas.microsoft.com/office/powerpoint/2010/main" val="273708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EA293C-0D2A-49A9-9646-7E68EC40326F}" type="datetimeFigureOut">
              <a:rPr lang="en-US">
                <a:solidFill>
                  <a:prstClr val="black">
                    <a:tint val="75000"/>
                  </a:prstClr>
                </a:solidFill>
              </a:rPr>
              <a:pPr>
                <a:defRPr/>
              </a:pPr>
              <a:t>11/7/2016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B59938F-E31E-459B-A078-48E7E0327EE8}" type="slidenum">
              <a:rPr lang="en-US" altLang="en-US"/>
              <a:pPr/>
              <a:t>‹#›</a:t>
            </a:fld>
            <a:endParaRPr lang="en-US" altLang="en-US"/>
          </a:p>
        </p:txBody>
      </p:sp>
    </p:spTree>
    <p:extLst>
      <p:ext uri="{BB962C8B-B14F-4D97-AF65-F5344CB8AC3E}">
        <p14:creationId xmlns:p14="http://schemas.microsoft.com/office/powerpoint/2010/main" val="2249171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0" y="0"/>
            <a:ext cx="1222375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E28A136-E0C4-45B4-B547-B80A55713D0E}" type="datetimeFigureOut">
              <a:rPr lang="en-US">
                <a:solidFill>
                  <a:prstClr val="black">
                    <a:tint val="75000"/>
                  </a:prstClr>
                </a:solidFill>
              </a:rPr>
              <a:pPr>
                <a:defRPr/>
              </a:pPr>
              <a:t>11/7/2016</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6D18BAD-BDF4-450E-BB94-3E93114440DD}" type="slidenum">
              <a:rPr lang="en-US" altLang="en-US">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pic>
        <p:nvPicPr>
          <p:cNvPr id="1032" name="Picture 7"/>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375" y="106363"/>
            <a:ext cx="1211263"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Box 8"/>
          <p:cNvSpPr txBox="1">
            <a:spLocks noChangeArrowheads="1"/>
          </p:cNvSpPr>
          <p:nvPr userDrawn="1"/>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defRPr/>
            </a:pPr>
            <a:r>
              <a:rPr lang="en-US" altLang="en-US" sz="2800" smtClean="0">
                <a:solidFill>
                  <a:prstClr val="white"/>
                </a:solidFill>
                <a:latin typeface="Arial Black" pitchFamily="34" charset="0"/>
                <a:ea typeface="Arial Black" pitchFamily="34" charset="0"/>
                <a:cs typeface="Arial Black" pitchFamily="34" charset="0"/>
              </a:rPr>
              <a:t>University Senate</a:t>
            </a:r>
          </a:p>
        </p:txBody>
      </p:sp>
    </p:spTree>
    <p:extLst>
      <p:ext uri="{BB962C8B-B14F-4D97-AF65-F5344CB8AC3E}">
        <p14:creationId xmlns:p14="http://schemas.microsoft.com/office/powerpoint/2010/main" val="499601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a:ea typeface="+mn-ea"/>
          <a:cs typeface="Arial"/>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a:ea typeface="+mn-ea"/>
          <a:cs typeface="Arial"/>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a:ea typeface="+mn-ea"/>
          <a:cs typeface="Arial"/>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enate.umd.edu/senators/current.cfm" TargetMode="External"/><Relationship Id="rId2" Type="http://schemas.openxmlformats.org/officeDocument/2006/relationships/hyperlink" Target="https://senate.umd.edu/news/archives/2017BORInstructions.cfm" TargetMode="External"/><Relationship Id="rId1" Type="http://schemas.openxmlformats.org/officeDocument/2006/relationships/slideLayout" Target="../slideLayouts/slideLayout2.xml"/><Relationship Id="rId4" Type="http://schemas.openxmlformats.org/officeDocument/2006/relationships/hyperlink" Target="mailto:senate-admin@umd.edu"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senate.umd.edu/taskforces/sexualassaultprev/index.cf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enate.umd.edu/meetings/materials/2016to2017/110216/Parking_Outlook.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enate.umd.edu/meetings/materials/2016to2017/110216/Title_IX_Presentatio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enate.umd.edu/meetings/materials/2016to2017/110216/PCC_SPHL_PhD_Enviro_Health_16-17-17.pdf" TargetMode="External"/><Relationship Id="rId2" Type="http://schemas.openxmlformats.org/officeDocument/2006/relationships/hyperlink" Target="https://senate.umd.edu/meetings/materials/2016to2017/110216/PCC_SPHL_MS_Enviro_Science_16-17-18.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enate.umd.edu/meetings/materials/2016to2017/110216/PCC_BMGT_MS_Quant_Finance_16-17-19.pdf" TargetMode="External"/><Relationship Id="rId2" Type="http://schemas.openxmlformats.org/officeDocument/2006/relationships/hyperlink" Target="https://senate.umd.edu/meetings/materials/2016to2017/110216/PCC_Post-Bac_Cert_Computer_Networking_16-17-16.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enate.umd.edu/senators/current.cfm" TargetMode="External"/><Relationship Id="rId2" Type="http://schemas.openxmlformats.org/officeDocument/2006/relationships/hyperlink" Target="https://senate.umd.edu/news/archives/2017BORInstructions.cfm" TargetMode="External"/><Relationship Id="rId1" Type="http://schemas.openxmlformats.org/officeDocument/2006/relationships/slideLayout" Target="../slideLayouts/slideLayout2.xml"/><Relationship Id="rId6" Type="http://schemas.openxmlformats.org/officeDocument/2006/relationships/hyperlink" Target="https://senate.umd.edu/meetings/materials/2016to2017/110216/Title_IX_Presentation.pdf" TargetMode="External"/><Relationship Id="rId5" Type="http://schemas.openxmlformats.org/officeDocument/2006/relationships/hyperlink" Target="https://senate.umd.edu/meetings/materials/2016to2017/110216/Parking_Outlook.pdf" TargetMode="External"/><Relationship Id="rId4" Type="http://schemas.openxmlformats.org/officeDocument/2006/relationships/hyperlink" Target="https://senate.umd.edu/taskforces/sexualassaultprev/index.cf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enate.umd.edu/sms/index.cfm?event=publicViewBill&amp;billId=600&amp;context=c" TargetMode="External"/><Relationship Id="rId2" Type="http://schemas.openxmlformats.org/officeDocument/2006/relationships/hyperlink" Target="https://senate.umd.edu/sms/index.cfm?event=publicViewBill&amp;billId=601&amp;context=c" TargetMode="External"/><Relationship Id="rId1" Type="http://schemas.openxmlformats.org/officeDocument/2006/relationships/slideLayout" Target="../slideLayouts/slideLayout2.xml"/><Relationship Id="rId5" Type="http://schemas.openxmlformats.org/officeDocument/2006/relationships/hyperlink" Target="https://senate.umd.edu/sms/index.cfm?event=publicViewBill&amp;billId=602&amp;context=c" TargetMode="External"/><Relationship Id="rId4" Type="http://schemas.openxmlformats.org/officeDocument/2006/relationships/hyperlink" Target="https://senate.umd.edu/sms/index.cfm?event=publicViewBill&amp;billId=599&amp;context=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957388"/>
            <a:ext cx="9144000" cy="1552575"/>
          </a:xfrm>
        </p:spPr>
        <p:txBody>
          <a:bodyPr/>
          <a:lstStyle/>
          <a:p>
            <a:pPr eaLnBrk="1" hangingPunct="1"/>
            <a:r>
              <a:rPr lang="en-US" altLang="en-US" sz="8800" dirty="0" smtClean="0">
                <a:latin typeface="Avenir Black"/>
                <a:ea typeface="Avenir Black"/>
                <a:cs typeface="Avenir Black"/>
              </a:rPr>
              <a:t>Senate Meeting Summary</a:t>
            </a:r>
          </a:p>
        </p:txBody>
      </p:sp>
      <p:sp>
        <p:nvSpPr>
          <p:cNvPr id="2051" name="Subtitle 2"/>
          <p:cNvSpPr>
            <a:spLocks noGrp="1"/>
          </p:cNvSpPr>
          <p:nvPr>
            <p:ph type="subTitle" idx="1"/>
          </p:nvPr>
        </p:nvSpPr>
        <p:spPr>
          <a:xfrm>
            <a:off x="1428750" y="3463925"/>
            <a:ext cx="9144000" cy="1139825"/>
          </a:xfrm>
        </p:spPr>
        <p:txBody>
          <a:bodyPr/>
          <a:lstStyle/>
          <a:p>
            <a:pPr eaLnBrk="1" hangingPunct="1"/>
            <a:r>
              <a:rPr lang="en-US" altLang="en-US" sz="5400" dirty="0" smtClean="0">
                <a:solidFill>
                  <a:srgbClr val="E03A3E"/>
                </a:solidFill>
                <a:latin typeface="Avenir Black"/>
                <a:ea typeface="Avenir Black"/>
                <a:cs typeface="Avenir Black"/>
              </a:rPr>
              <a:t>November 2, </a:t>
            </a:r>
            <a:r>
              <a:rPr lang="en-US" altLang="en-US" sz="5400" dirty="0" smtClean="0">
                <a:solidFill>
                  <a:srgbClr val="E03A3E"/>
                </a:solidFill>
                <a:latin typeface="Avenir Black"/>
                <a:ea typeface="Avenir Black"/>
                <a:cs typeface="Avenir Black"/>
              </a:rPr>
              <a:t>2016</a:t>
            </a:r>
          </a:p>
        </p:txBody>
      </p:sp>
      <p:sp>
        <p:nvSpPr>
          <p:cNvPr id="2052" name="TextBox 8"/>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432884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November 2</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dirty="0"/>
              <a:t>Senate Chair’s Report</a:t>
            </a:r>
            <a:endParaRPr lang="en-US" sz="2400" dirty="0"/>
          </a:p>
          <a:p>
            <a:pPr lvl="1"/>
            <a:r>
              <a:rPr lang="en-US" dirty="0"/>
              <a:t>The Staff Affairs Committee is currently accepting nominations for the Board of Regents’ Staff Awards. Instructions are available on the Senate </a:t>
            </a:r>
            <a:r>
              <a:rPr lang="en-US" u="sng" dirty="0">
                <a:hlinkClick r:id="rId2"/>
              </a:rPr>
              <a:t>website</a:t>
            </a:r>
            <a:r>
              <a:rPr lang="en-US" dirty="0"/>
              <a:t> and nomination packages are due to the Senate Office by Friday, November 18</a:t>
            </a:r>
            <a:r>
              <a:rPr lang="en-US" baseline="30000" dirty="0"/>
              <a:t>th</a:t>
            </a:r>
            <a:r>
              <a:rPr lang="en-US" dirty="0"/>
              <a:t>.</a:t>
            </a:r>
            <a:endParaRPr lang="en-US" sz="2000" dirty="0"/>
          </a:p>
          <a:p>
            <a:pPr lvl="1"/>
            <a:r>
              <a:rPr lang="en-US" dirty="0"/>
              <a:t>The </a:t>
            </a:r>
            <a:r>
              <a:rPr lang="en-US" u="sng" dirty="0">
                <a:hlinkClick r:id="rId3"/>
              </a:rPr>
              <a:t>current senators page</a:t>
            </a:r>
            <a:r>
              <a:rPr lang="en-US" dirty="0"/>
              <a:t> on the Senate website now has pictures of the majority of our senators. It also has a search feature that allows multiple attributes like CMNS undergraduate or 2017 faculty in addition to searching for specific senators.</a:t>
            </a:r>
            <a:endParaRPr lang="en-US" sz="2000" dirty="0"/>
          </a:p>
          <a:p>
            <a:pPr lvl="1"/>
            <a:r>
              <a:rPr lang="en-US" dirty="0"/>
              <a:t>We are now expanding Slack to include any non-voting ex </a:t>
            </a:r>
            <a:r>
              <a:rPr lang="en-US" dirty="0" err="1"/>
              <a:t>officios</a:t>
            </a:r>
            <a:r>
              <a:rPr lang="en-US" dirty="0"/>
              <a:t> that ask to be added. This includes any department chairs, vice presidents, and directors or centers and institutes among others. Please send an email to </a:t>
            </a:r>
            <a:r>
              <a:rPr lang="en-US" u="sng" dirty="0">
                <a:hlinkClick r:id="rId4"/>
              </a:rPr>
              <a:t>senate-admin@umd.edu</a:t>
            </a:r>
            <a:r>
              <a:rPr lang="en-US" dirty="0"/>
              <a:t> if you would like to be included on the Senate Slack site. </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717401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November 2</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dirty="0"/>
              <a:t>Senate Chair’s </a:t>
            </a:r>
            <a:r>
              <a:rPr lang="en-US" dirty="0" smtClean="0"/>
              <a:t>Report</a:t>
            </a:r>
          </a:p>
          <a:p>
            <a:pPr lvl="1"/>
            <a:r>
              <a:rPr lang="en-US" dirty="0"/>
              <a:t>We have formed a </a:t>
            </a:r>
            <a:r>
              <a:rPr lang="en-US" u="sng" dirty="0">
                <a:hlinkClick r:id="rId2"/>
              </a:rPr>
              <a:t>Joint President/Senate Sexual Assault Prevention Task Force</a:t>
            </a:r>
            <a:r>
              <a:rPr lang="en-US" dirty="0"/>
              <a:t>, which was officially charged on October 10th. The task force will be working throughout the academic year and will solicit feedback from the campus community during the course of its review. The task force has scheduled a campus-wide town hall on November 17, 2016 3:30-5pm in the Prince George’s Room of the Stamp Student Union to get preliminary input from the campus community.</a:t>
            </a:r>
            <a:endParaRPr lang="en-US" sz="2000" dirty="0"/>
          </a:p>
          <a:p>
            <a:pPr lvl="1"/>
            <a:r>
              <a:rPr lang="en-US" dirty="0"/>
              <a:t>The next Senate meeting will be held on Tuesday, December 6, 2016. President </a:t>
            </a:r>
            <a:r>
              <a:rPr lang="en-US" dirty="0" err="1"/>
              <a:t>Loh</a:t>
            </a:r>
            <a:r>
              <a:rPr lang="en-US" dirty="0"/>
              <a:t> will be will be present the State of the Campus Address. This meeting will be held in the Colony Ballroom of Stamp Student Union to accommodate the larger audience that is anticipated.</a:t>
            </a:r>
            <a:endParaRPr lang="en-US" sz="2000" dirty="0"/>
          </a:p>
          <a:p>
            <a:pPr lvl="0"/>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553429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November 2</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sz="2000" dirty="0"/>
              <a:t>Special Order of the Day – David Allen, DOTS Executive </a:t>
            </a:r>
            <a:r>
              <a:rPr lang="en-US" sz="2000" dirty="0" smtClean="0"/>
              <a:t>Director </a:t>
            </a:r>
          </a:p>
          <a:p>
            <a:pPr marL="0" lvl="0" indent="0">
              <a:buNone/>
            </a:pPr>
            <a:r>
              <a:rPr lang="en-US" sz="2000" i="1" u="sng" dirty="0" smtClean="0">
                <a:hlinkClick r:id="rId2"/>
              </a:rPr>
              <a:t>Parking </a:t>
            </a:r>
            <a:r>
              <a:rPr lang="en-US" sz="2000" i="1" u="sng" dirty="0">
                <a:hlinkClick r:id="rId2"/>
              </a:rPr>
              <a:t>Outlook</a:t>
            </a:r>
            <a:endParaRPr lang="en-US" sz="2000" dirty="0"/>
          </a:p>
          <a:p>
            <a:pPr lvl="1"/>
            <a:r>
              <a:rPr lang="en-US" sz="2000" dirty="0"/>
              <a:t>David Allen provided a presentation on the loss of parking due to the increasing amount of construction projects on campus. He explained that the Cole Fieldhouse expansion would eliminate the most parking spaces and noted that other spaces would return once some construction projects were finished.</a:t>
            </a:r>
          </a:p>
          <a:p>
            <a:pPr lvl="1"/>
            <a:r>
              <a:rPr lang="en-US" sz="2000" dirty="0"/>
              <a:t>He expects that freshman and sophomore resident students will not be able to park on campus starting in Fall 2017 and added that they are looking into satellite parking and shuttle options as well as adding more bike parking to accommodate everyone travelling to and from campus. In addition, DOTS will be negotiating with </a:t>
            </a:r>
            <a:r>
              <a:rPr lang="en-US" sz="2000" dirty="0" err="1"/>
              <a:t>ZipCar</a:t>
            </a:r>
            <a:r>
              <a:rPr lang="en-US" sz="2000" dirty="0"/>
              <a:t> to bring more Zip cars to campus, subsidizing fees for students, and starting an employee vanpool. They will likely build an additional parking garage in the future, but it is very costly.</a:t>
            </a:r>
          </a:p>
          <a:p>
            <a:pPr lvl="1"/>
            <a:r>
              <a:rPr lang="en-US" sz="2000" dirty="0"/>
              <a:t>Parking after 5:00pm should remain mostly the same, but DOTS is looking into options for large events on campus such as football games and performances at The Clarice. </a:t>
            </a:r>
          </a:p>
          <a:p>
            <a:pPr lvl="0"/>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563165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November 2</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sz="2000" dirty="0"/>
              <a:t>Special Order of the Day – Catherine Carroll, Director &amp; Title IX Officer, Office of Civil Rights &amp; Sexual Misconduct</a:t>
            </a:r>
          </a:p>
          <a:p>
            <a:pPr marL="0" indent="0">
              <a:buNone/>
            </a:pPr>
            <a:r>
              <a:rPr lang="en-US" sz="2000" u="sng" dirty="0">
                <a:hlinkClick r:id="rId2"/>
              </a:rPr>
              <a:t>Title IX Update</a:t>
            </a:r>
            <a:endParaRPr lang="en-US" sz="2000" dirty="0"/>
          </a:p>
          <a:p>
            <a:pPr lvl="1"/>
            <a:r>
              <a:rPr lang="en-US" sz="2000" dirty="0"/>
              <a:t>Catherine Carroll provided a continuation of her presentation from the October 6, 2016, Senate meeting and detailed the results of the UMD Sexual Assault Climate Survey.</a:t>
            </a:r>
          </a:p>
          <a:p>
            <a:pPr lvl="1"/>
            <a:r>
              <a:rPr lang="en-US" sz="2000" dirty="0"/>
              <a:t>She explained that the results were in line with other universities around the country and noted that there was a disconnect between what was happening on campus and whether students thought sexual assault was a problem on campus. She noted that the results help to determine prevention and education strategies. Maryland state law requires that this survey be conducted every two years, so we will be able to tell how effective campus programs are based on the results of the next survey. </a:t>
            </a:r>
          </a:p>
          <a:p>
            <a:pPr lvl="0"/>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8688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November 2</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PCC Proposal to Establish a Master of Science in Environmental Health Sciences (Senate Doc. No. 16-17-18) </a:t>
            </a:r>
            <a:endParaRPr lang="en-US" sz="2400" dirty="0"/>
          </a:p>
          <a:p>
            <a:pPr lvl="1"/>
            <a:r>
              <a:rPr lang="en-US" dirty="0"/>
              <a:t>The Senate voted to approve the proposal.</a:t>
            </a:r>
            <a:endParaRPr lang="en-US" sz="2000" dirty="0"/>
          </a:p>
          <a:p>
            <a:pPr lvl="0"/>
            <a:r>
              <a:rPr lang="en-US" u="sng" dirty="0">
                <a:hlinkClick r:id="rId3"/>
              </a:rPr>
              <a:t>PCC Proposal to Establish a Ph.D. in Environmental Health Sciences (Senate Doc. No. 16-17-17)</a:t>
            </a:r>
            <a:r>
              <a:rPr lang="en-US" dirty="0"/>
              <a:t> </a:t>
            </a:r>
            <a:endParaRPr lang="en-US" sz="2400" dirty="0"/>
          </a:p>
          <a:p>
            <a:pPr lvl="1"/>
            <a:r>
              <a:rPr lang="en-US" dirty="0"/>
              <a:t>The Senate voted to approve the proposal.</a:t>
            </a:r>
            <a:endParaRPr lang="en-US" sz="2000" dirty="0"/>
          </a:p>
          <a:p>
            <a:pPr lvl="0"/>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461283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November 2</a:t>
            </a:r>
            <a:r>
              <a:rPr lang="en-US" altLang="en-US" sz="5400" dirty="0" smtClean="0">
                <a:solidFill>
                  <a:srgbClr val="CD2A33"/>
                </a:solidFill>
                <a:latin typeface="Arial" panose="020B0604020202020204" pitchFamily="34" charset="0"/>
                <a:cs typeface="Arial" panose="020B0604020202020204" pitchFamily="34" charset="0"/>
              </a:rPr>
              <a:t>, </a:t>
            </a:r>
            <a:r>
              <a:rPr lang="en-US" altLang="en-US" sz="5400" dirty="0" smtClean="0">
                <a:solidFill>
                  <a:srgbClr val="CD2A33"/>
                </a:solidFill>
                <a:latin typeface="Arial" panose="020B0604020202020204" pitchFamily="34" charset="0"/>
                <a:cs typeface="Arial" panose="020B0604020202020204" pitchFamily="34" charset="0"/>
              </a:rPr>
              <a:t>2016 Summary</a:t>
            </a: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PCC Proposal to Establish a Post-Baccalaureate Certificate in Computer Networking (Senate Doc. No. 16-17-16)</a:t>
            </a:r>
            <a:endParaRPr lang="en-US" sz="2400" dirty="0"/>
          </a:p>
          <a:p>
            <a:pPr lvl="1"/>
            <a:r>
              <a:rPr lang="en-US" dirty="0"/>
              <a:t>The Senate voted to approve the proposal. </a:t>
            </a:r>
            <a:endParaRPr lang="en-US" sz="2000" dirty="0"/>
          </a:p>
          <a:p>
            <a:pPr lvl="0"/>
            <a:r>
              <a:rPr lang="en-US" u="sng" dirty="0">
                <a:hlinkClick r:id="rId3"/>
              </a:rPr>
              <a:t>PCC Proposal to Establish a Master of Quantitative Finance (Senate Doc. No. 16-17-19) </a:t>
            </a:r>
            <a:endParaRPr lang="en-US" sz="2400" dirty="0"/>
          </a:p>
          <a:p>
            <a:pPr lvl="1"/>
            <a:r>
              <a:rPr lang="en-US" dirty="0"/>
              <a:t>The Senate voted to approve the proposal.</a:t>
            </a:r>
            <a:endParaRPr lang="en-US" sz="2000" dirty="0"/>
          </a:p>
          <a:p>
            <a:pPr lvl="0"/>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848030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r>
              <a:rPr lang="en-US" u="sng" dirty="0" smtClean="0">
                <a:hlinkClick r:id="rId2"/>
              </a:rPr>
              <a:t>https</a:t>
            </a:r>
            <a:r>
              <a:rPr lang="en-US" u="sng" dirty="0">
                <a:hlinkClick r:id="rId2"/>
              </a:rPr>
              <a:t>://senate.umd.edu/news/archives/2017BORInstructions.cfm</a:t>
            </a:r>
            <a:endParaRPr lang="en-US" sz="2400" dirty="0"/>
          </a:p>
          <a:p>
            <a:r>
              <a:rPr lang="en-US" u="sng" dirty="0" smtClean="0">
                <a:hlinkClick r:id="rId3"/>
              </a:rPr>
              <a:t>https</a:t>
            </a:r>
            <a:r>
              <a:rPr lang="en-US" u="sng" dirty="0">
                <a:hlinkClick r:id="rId3"/>
              </a:rPr>
              <a:t>://senate.umd.edu/senators/current.cfm</a:t>
            </a:r>
            <a:r>
              <a:rPr lang="en-US" dirty="0"/>
              <a:t> </a:t>
            </a:r>
            <a:endParaRPr lang="en-US" sz="2400" dirty="0"/>
          </a:p>
          <a:p>
            <a:r>
              <a:rPr lang="en-US" u="sng" dirty="0" smtClean="0">
                <a:hlinkClick r:id="rId4"/>
              </a:rPr>
              <a:t>https</a:t>
            </a:r>
            <a:r>
              <a:rPr lang="en-US" u="sng" dirty="0">
                <a:hlinkClick r:id="rId4"/>
              </a:rPr>
              <a:t>://senate.umd.edu/taskforces/sexualassaultprev/index.cfm</a:t>
            </a:r>
            <a:r>
              <a:rPr lang="en-US" dirty="0"/>
              <a:t> </a:t>
            </a:r>
            <a:endParaRPr lang="en-US" sz="2400" dirty="0"/>
          </a:p>
          <a:p>
            <a:r>
              <a:rPr lang="en-US" u="sng" dirty="0" smtClean="0">
                <a:hlinkClick r:id="rId5"/>
              </a:rPr>
              <a:t>https://senate.umd.edu/meetings/materials/2016to2017/110216/Parking_Outlook.pdf</a:t>
            </a:r>
            <a:endParaRPr lang="en-US" sz="2400" dirty="0" smtClean="0"/>
          </a:p>
          <a:p>
            <a:r>
              <a:rPr lang="en-US" u="sng" dirty="0" smtClean="0">
                <a:hlinkClick r:id="rId6"/>
              </a:rPr>
              <a:t>https</a:t>
            </a:r>
            <a:r>
              <a:rPr lang="en-US" u="sng" dirty="0">
                <a:hlinkClick r:id="rId6"/>
              </a:rPr>
              <a:t>://senate.umd.edu/meetings/materials/2016to2017/110216/Title_IX_Presentation.pdf</a:t>
            </a:r>
            <a:r>
              <a:rPr lang="en-US" dirty="0"/>
              <a:t> </a:t>
            </a:r>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761556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r>
              <a:rPr lang="en-US" u="sng" dirty="0" smtClean="0">
                <a:hlinkClick r:id="rId2"/>
              </a:rPr>
              <a:t>https</a:t>
            </a:r>
            <a:r>
              <a:rPr lang="en-US" u="sng" dirty="0">
                <a:hlinkClick r:id="rId2"/>
              </a:rPr>
              <a:t>://senate.umd.edu/sms/index.cfm?event=publicViewBill&amp;billId=601&amp;context=c</a:t>
            </a:r>
            <a:r>
              <a:rPr lang="en-US" dirty="0"/>
              <a:t> </a:t>
            </a:r>
          </a:p>
          <a:p>
            <a:r>
              <a:rPr lang="en-US" u="sng" dirty="0" smtClean="0">
                <a:hlinkClick r:id="rId3"/>
              </a:rPr>
              <a:t>https</a:t>
            </a:r>
            <a:r>
              <a:rPr lang="en-US" u="sng" dirty="0">
                <a:hlinkClick r:id="rId3"/>
              </a:rPr>
              <a:t>://senate.umd.edu/sms/index.cfm?event=publicViewBill&amp;billId=600&amp;context=c</a:t>
            </a:r>
            <a:r>
              <a:rPr lang="en-US" dirty="0"/>
              <a:t> </a:t>
            </a:r>
            <a:endParaRPr lang="en-US" sz="2400" dirty="0"/>
          </a:p>
          <a:p>
            <a:r>
              <a:rPr lang="en-US" u="sng" dirty="0" smtClean="0">
                <a:hlinkClick r:id="rId4"/>
              </a:rPr>
              <a:t>https</a:t>
            </a:r>
            <a:r>
              <a:rPr lang="en-US" u="sng" dirty="0">
                <a:hlinkClick r:id="rId4"/>
              </a:rPr>
              <a:t>://senate.umd.edu/sms/index.cfm?event=publicViewBill&amp;billId=599&amp;context=c</a:t>
            </a:r>
            <a:r>
              <a:rPr lang="en-US" dirty="0"/>
              <a:t> </a:t>
            </a:r>
            <a:endParaRPr lang="en-US" sz="2400" dirty="0"/>
          </a:p>
          <a:p>
            <a:r>
              <a:rPr lang="en-US" u="sng" dirty="0" smtClean="0">
                <a:hlinkClick r:id="rId5"/>
              </a:rPr>
              <a:t>https</a:t>
            </a:r>
            <a:r>
              <a:rPr lang="en-US" u="sng" dirty="0">
                <a:hlinkClick r:id="rId5"/>
              </a:rPr>
              <a:t>://senate.umd.edu/sms/index.cfm?event=publicViewBill&amp;billId=602&amp;context=c</a:t>
            </a:r>
            <a:r>
              <a:rPr lang="en-US" sz="2400" dirty="0"/>
              <a:t> </a:t>
            </a:r>
          </a:p>
          <a:p>
            <a:pPr marL="457200" lvl="1" indent="0">
              <a:buNone/>
            </a:pPr>
            <a:endParaRPr lang="en-US"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913570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64</TotalTime>
  <Words>789</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Avenir Black</vt:lpstr>
      <vt:lpstr>Calibri</vt:lpstr>
      <vt:lpstr>Calibri Light</vt:lpstr>
      <vt:lpstr>1_Office Theme</vt:lpstr>
      <vt:lpstr>Senate Meeting Summary</vt:lpstr>
      <vt:lpstr>November 2, 2016 Summary</vt:lpstr>
      <vt:lpstr>November 2, 2016 Summary</vt:lpstr>
      <vt:lpstr>November 2, 2016 Summary</vt:lpstr>
      <vt:lpstr>November 2, 2016 Summary</vt:lpstr>
      <vt:lpstr>November 2, 2016 Summary</vt:lpstr>
      <vt:lpstr>November 2, 2016 Summary</vt:lpstr>
      <vt:lpstr>Relevant Links</vt:lpstr>
      <vt:lpstr>Relevant Links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 Summary</dc:title>
  <dc:creator>Jeanette C. Gaida</dc:creator>
  <cp:lastModifiedBy>Jeanette C. Gaida</cp:lastModifiedBy>
  <cp:revision>11</cp:revision>
  <dcterms:created xsi:type="dcterms:W3CDTF">2016-09-19T13:51:26Z</dcterms:created>
  <dcterms:modified xsi:type="dcterms:W3CDTF">2016-11-07T21:05:24Z</dcterms:modified>
</cp:coreProperties>
</file>