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theme/theme6.xml" ContentType="application/vnd.openxmlformats-officedocument.theme+xml"/>
  <Override PartName="/ppt/slideLayouts/slideLayout18.xml" ContentType="application/vnd.openxmlformats-officedocument.presentationml.slideLayout+xml"/>
  <Override PartName="/ppt/theme/theme7.xml" ContentType="application/vnd.openxmlformats-officedocument.theme+xml"/>
  <Override PartName="/ppt/slideLayouts/slideLayout19.xml" ContentType="application/vnd.openxmlformats-officedocument.presentationml.slideLayout+xml"/>
  <Override PartName="/ppt/theme/theme8.xml" ContentType="application/vnd.openxmlformats-officedocument.theme+xml"/>
  <Override PartName="/ppt/slideLayouts/slideLayout20.xml" ContentType="application/vnd.openxmlformats-officedocument.presentationml.slideLayout+xml"/>
  <Override PartName="/ppt/theme/theme9.xml" ContentType="application/vnd.openxmlformats-officedocument.theme+xml"/>
  <Override PartName="/ppt/slideLayouts/slideLayout21.xml" ContentType="application/vnd.openxmlformats-officedocument.presentationml.slideLayout+xml"/>
  <Override PartName="/ppt/theme/theme10.xml" ContentType="application/vnd.openxmlformats-officedocument.theme+xml"/>
  <Override PartName="/ppt/slideLayouts/slideLayout22.xml" ContentType="application/vnd.openxmlformats-officedocument.presentationml.slideLayout+xml"/>
  <Override PartName="/ppt/theme/theme11.xml" ContentType="application/vnd.openxmlformats-officedocument.theme+xml"/>
  <Override PartName="/ppt/slideLayouts/slideLayout23.xml" ContentType="application/vnd.openxmlformats-officedocument.presentationml.slideLayout+xml"/>
  <Override PartName="/ppt/theme/theme12.xml" ContentType="application/vnd.openxmlformats-officedocument.theme+xml"/>
  <Override PartName="/ppt/slideLayouts/slideLayout24.xml" ContentType="application/vnd.openxmlformats-officedocument.presentationml.slideLayout+xml"/>
  <Override PartName="/ppt/theme/theme13.xml" ContentType="application/vnd.openxmlformats-officedocument.theme+xml"/>
  <Override PartName="/ppt/slideLayouts/slideLayout25.xml" ContentType="application/vnd.openxmlformats-officedocument.presentationml.slideLayout+xml"/>
  <Override PartName="/ppt/theme/theme14.xml" ContentType="application/vnd.openxmlformats-officedocument.theme+xml"/>
  <Override PartName="/ppt/slideLayouts/slideLayout26.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 id="2147483702" r:id="rId2"/>
    <p:sldMasterId id="2147483704" r:id="rId3"/>
    <p:sldMasterId id="2147483706" r:id="rId4"/>
    <p:sldMasterId id="2147483708" r:id="rId5"/>
    <p:sldMasterId id="2147483710" r:id="rId6"/>
    <p:sldMasterId id="2147483712" r:id="rId7"/>
    <p:sldMasterId id="2147483714" r:id="rId8"/>
    <p:sldMasterId id="2147483717" r:id="rId9"/>
    <p:sldMasterId id="2147483719" r:id="rId10"/>
    <p:sldMasterId id="2147483721" r:id="rId11"/>
    <p:sldMasterId id="2147483723" r:id="rId12"/>
    <p:sldMasterId id="2147483725" r:id="rId13"/>
    <p:sldMasterId id="2147483727" r:id="rId14"/>
    <p:sldMasterId id="2147483729" r:id="rId15"/>
  </p:sldMasterIdLst>
  <p:notesMasterIdLst>
    <p:notesMasterId r:id="rId26"/>
  </p:notesMasterIdLst>
  <p:sldIdLst>
    <p:sldId id="321" r:id="rId16"/>
    <p:sldId id="256" r:id="rId17"/>
    <p:sldId id="350" r:id="rId18"/>
    <p:sldId id="351" r:id="rId19"/>
    <p:sldId id="354" r:id="rId20"/>
    <p:sldId id="355" r:id="rId21"/>
    <p:sldId id="341" r:id="rId22"/>
    <p:sldId id="356" r:id="rId23"/>
    <p:sldId id="342" r:id="rId24"/>
    <p:sldId id="339" r:id="rId25"/>
  </p:sldIdLst>
  <p:sldSz cx="12192000" cy="6858000"/>
  <p:notesSz cx="6858000" cy="9144000"/>
  <p:custDataLst>
    <p:tags r:id="rId2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00FF"/>
    <a:srgbClr val="E4C537"/>
    <a:srgbClr val="B20E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16" autoAdjust="0"/>
    <p:restoredTop sz="94660"/>
  </p:normalViewPr>
  <p:slideViewPr>
    <p:cSldViewPr snapToGrid="0">
      <p:cViewPr varScale="1">
        <p:scale>
          <a:sx n="63" d="100"/>
          <a:sy n="63" d="100"/>
        </p:scale>
        <p:origin x="78" y="1524"/>
      </p:cViewPr>
      <p:guideLst>
        <p:guide orient="horz" pos="2160"/>
        <p:guide pos="3840"/>
      </p:guideLst>
    </p:cSldViewPr>
  </p:slideViewPr>
  <p:notesTextViewPr>
    <p:cViewPr>
      <p:scale>
        <a:sx n="1" d="1"/>
        <a:sy n="1" d="1"/>
      </p:scale>
      <p:origin x="0" y="0"/>
    </p:cViewPr>
  </p:notesTextViewPr>
  <p:sorterViewPr>
    <p:cViewPr>
      <p:scale>
        <a:sx n="100" d="100"/>
        <a:sy n="100" d="100"/>
      </p:scale>
      <p:origin x="0" y="-96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6.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9.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4.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tags" Target="tags/tag1.xml"/><Relationship Id="rId30" Type="http://schemas.openxmlformats.org/officeDocument/2006/relationships/theme" Target="theme/theme1.xml"/><Relationship Id="rId100" Type="http://schemas.microsoft.com/office/2015/10/relationships/revisionInfo" Target="revisionInfo.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257157360"/>
        <c:axId val="258311456"/>
        <c:axId val="123324224"/>
      </c:bar3DChart>
      <c:catAx>
        <c:axId val="257157360"/>
        <c:scaling>
          <c:orientation val="minMax"/>
        </c:scaling>
        <c:delete val="0"/>
        <c:axPos val="b"/>
        <c:numFmt formatCode="General" sourceLinked="1"/>
        <c:majorTickMark val="out"/>
        <c:minorTickMark val="none"/>
        <c:tickLblPos val="nextTo"/>
        <c:crossAx val="258311456"/>
        <c:crosses val="autoZero"/>
        <c:auto val="1"/>
        <c:lblAlgn val="ctr"/>
        <c:lblOffset val="100"/>
        <c:noMultiLvlLbl val="0"/>
      </c:catAx>
      <c:valAx>
        <c:axId val="258311456"/>
        <c:scaling>
          <c:orientation val="minMax"/>
        </c:scaling>
        <c:delete val="0"/>
        <c:axPos val="l"/>
        <c:majorGridlines/>
        <c:numFmt formatCode="General" sourceLinked="1"/>
        <c:majorTickMark val="out"/>
        <c:minorTickMark val="none"/>
        <c:tickLblPos val="nextTo"/>
        <c:crossAx val="257157360"/>
        <c:crosses val="autoZero"/>
        <c:crossBetween val="between"/>
      </c:valAx>
      <c:serAx>
        <c:axId val="123324224"/>
        <c:scaling>
          <c:orientation val="minMax"/>
        </c:scaling>
        <c:delete val="0"/>
        <c:axPos val="b"/>
        <c:majorTickMark val="out"/>
        <c:minorTickMark val="none"/>
        <c:tickLblPos val="nextTo"/>
        <c:crossAx val="258311456"/>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258314816"/>
        <c:axId val="258315376"/>
        <c:axId val="123324848"/>
      </c:bar3DChart>
      <c:catAx>
        <c:axId val="258314816"/>
        <c:scaling>
          <c:orientation val="minMax"/>
        </c:scaling>
        <c:delete val="0"/>
        <c:axPos val="b"/>
        <c:numFmt formatCode="General" sourceLinked="1"/>
        <c:majorTickMark val="out"/>
        <c:minorTickMark val="none"/>
        <c:tickLblPos val="nextTo"/>
        <c:crossAx val="258315376"/>
        <c:crosses val="autoZero"/>
        <c:auto val="1"/>
        <c:lblAlgn val="ctr"/>
        <c:lblOffset val="100"/>
        <c:noMultiLvlLbl val="0"/>
      </c:catAx>
      <c:valAx>
        <c:axId val="258315376"/>
        <c:scaling>
          <c:orientation val="minMax"/>
        </c:scaling>
        <c:delete val="0"/>
        <c:axPos val="l"/>
        <c:majorGridlines/>
        <c:numFmt formatCode="General" sourceLinked="1"/>
        <c:majorTickMark val="out"/>
        <c:minorTickMark val="none"/>
        <c:tickLblPos val="nextTo"/>
        <c:crossAx val="258314816"/>
        <c:crosses val="autoZero"/>
        <c:crossBetween val="between"/>
      </c:valAx>
      <c:serAx>
        <c:axId val="123324848"/>
        <c:scaling>
          <c:orientation val="minMax"/>
        </c:scaling>
        <c:delete val="0"/>
        <c:axPos val="b"/>
        <c:majorTickMark val="out"/>
        <c:minorTickMark val="none"/>
        <c:tickLblPos val="nextTo"/>
        <c:crossAx val="258315376"/>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F1D7F-6098-F943-A299-FF519F3916C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FD5BD3-A954-1545-A124-E1B25878CF5E}" type="slidenum">
              <a:rPr lang="en-US" smtClean="0"/>
              <a:t>‹#›</a:t>
            </a:fld>
            <a:endParaRPr lang="en-US"/>
          </a:p>
        </p:txBody>
      </p:sp>
    </p:spTree>
    <p:extLst>
      <p:ext uri="{BB962C8B-B14F-4D97-AF65-F5344CB8AC3E}">
        <p14:creationId xmlns:p14="http://schemas.microsoft.com/office/powerpoint/2010/main" val="1820790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2</a:t>
            </a:fld>
            <a:endParaRPr lang="en-US"/>
          </a:p>
        </p:txBody>
      </p:sp>
    </p:spTree>
    <p:extLst>
      <p:ext uri="{BB962C8B-B14F-4D97-AF65-F5344CB8AC3E}">
        <p14:creationId xmlns:p14="http://schemas.microsoft.com/office/powerpoint/2010/main" val="379980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3</a:t>
            </a:fld>
            <a:endParaRPr lang="en-US"/>
          </a:p>
        </p:txBody>
      </p:sp>
    </p:spTree>
    <p:extLst>
      <p:ext uri="{BB962C8B-B14F-4D97-AF65-F5344CB8AC3E}">
        <p14:creationId xmlns:p14="http://schemas.microsoft.com/office/powerpoint/2010/main" val="2694405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4</a:t>
            </a:fld>
            <a:endParaRPr lang="en-US"/>
          </a:p>
        </p:txBody>
      </p:sp>
    </p:spTree>
    <p:extLst>
      <p:ext uri="{BB962C8B-B14F-4D97-AF65-F5344CB8AC3E}">
        <p14:creationId xmlns:p14="http://schemas.microsoft.com/office/powerpoint/2010/main" val="2638378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5</a:t>
            </a:fld>
            <a:endParaRPr lang="en-US"/>
          </a:p>
        </p:txBody>
      </p:sp>
    </p:spTree>
    <p:extLst>
      <p:ext uri="{BB962C8B-B14F-4D97-AF65-F5344CB8AC3E}">
        <p14:creationId xmlns:p14="http://schemas.microsoft.com/office/powerpoint/2010/main" val="33781982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6</a:t>
            </a:fld>
            <a:endParaRPr lang="en-US"/>
          </a:p>
        </p:txBody>
      </p:sp>
    </p:spTree>
    <p:extLst>
      <p:ext uri="{BB962C8B-B14F-4D97-AF65-F5344CB8AC3E}">
        <p14:creationId xmlns:p14="http://schemas.microsoft.com/office/powerpoint/2010/main" val="1377977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7</a:t>
            </a:fld>
            <a:endParaRPr lang="en-US"/>
          </a:p>
        </p:txBody>
      </p:sp>
    </p:spTree>
    <p:extLst>
      <p:ext uri="{BB962C8B-B14F-4D97-AF65-F5344CB8AC3E}">
        <p14:creationId xmlns:p14="http://schemas.microsoft.com/office/powerpoint/2010/main" val="379980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8</a:t>
            </a:fld>
            <a:endParaRPr lang="en-US"/>
          </a:p>
        </p:txBody>
      </p:sp>
    </p:spTree>
    <p:extLst>
      <p:ext uri="{BB962C8B-B14F-4D97-AF65-F5344CB8AC3E}">
        <p14:creationId xmlns:p14="http://schemas.microsoft.com/office/powerpoint/2010/main" val="34282210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9</a:t>
            </a:fld>
            <a:endParaRPr lang="en-US"/>
          </a:p>
        </p:txBody>
      </p:sp>
    </p:spTree>
    <p:extLst>
      <p:ext uri="{BB962C8B-B14F-4D97-AF65-F5344CB8AC3E}">
        <p14:creationId xmlns:p14="http://schemas.microsoft.com/office/powerpoint/2010/main" val="379980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10</a:t>
            </a:fld>
            <a:endParaRPr lang="en-US"/>
          </a:p>
        </p:txBody>
      </p:sp>
    </p:spTree>
    <p:extLst>
      <p:ext uri="{BB962C8B-B14F-4D97-AF65-F5344CB8AC3E}">
        <p14:creationId xmlns:p14="http://schemas.microsoft.com/office/powerpoint/2010/main" val="922697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4205297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64902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679339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985360-EFBB-43F0-89C6-6A465E09648E}"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graphicFrame>
        <p:nvGraphicFramePr>
          <p:cNvPr id="6" name="TPChart" hidden="1"/>
          <p:cNvGraphicFramePr/>
          <p:nvPr>
            <p:extLst>
              <p:ext uri="{D42A27DB-BD31-4B8C-83A1-F6EECF244321}">
                <p14:modId xmlns:p14="http://schemas.microsoft.com/office/powerpoint/2010/main" val="2996115174"/>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PChart" hidden="1"/>
          <p:cNvGraphicFramePr/>
          <p:nvPr userDrawn="1">
            <p:extLst>
              <p:ext uri="{D42A27DB-BD31-4B8C-83A1-F6EECF244321}">
                <p14:modId xmlns:p14="http://schemas.microsoft.com/office/powerpoint/2010/main" val="3715248169"/>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57887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11/9/2018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689445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11/9/2018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205476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11/9/2018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701154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11/9/2018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083526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11/9/2018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402519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11/9/2018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691684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11/9/2018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64919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3242175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11/9/2018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7197776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11/9/2018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823544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11/9/2018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9829882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11/9/2018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9143415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11/9/2018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308807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11/9/2018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964056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11/9/2018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18916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985360-EFBB-43F0-89C6-6A465E09648E}"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902405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985360-EFBB-43F0-89C6-6A465E09648E}"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87655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985360-EFBB-43F0-89C6-6A465E09648E}"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5903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985360-EFBB-43F0-89C6-6A465E09648E}"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134329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85360-EFBB-43F0-89C6-6A465E09648E}"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906122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06638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84619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1.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2.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3.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4.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25.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26.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6.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7.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8.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9.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85360-EFBB-43F0-89C6-6A465E09648E}" type="datetimeFigureOut">
              <a:rPr lang="en-US" smtClean="0"/>
              <a:t>11/9/2018</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D263AE-BCF7-4C68-9F6F-5308AEC2684A}" type="slidenum">
              <a:rPr lang="en-US" smtClean="0"/>
              <a:t>‹#›</a:t>
            </a:fld>
            <a:endParaRPr lang="en-US"/>
          </a:p>
        </p:txBody>
      </p:sp>
    </p:spTree>
    <p:extLst>
      <p:ext uri="{BB962C8B-B14F-4D97-AF65-F5344CB8AC3E}">
        <p14:creationId xmlns:p14="http://schemas.microsoft.com/office/powerpoint/2010/main" val="74511678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11/9/2018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99263265"/>
      </p:ext>
    </p:extLst>
  </p:cSld>
  <p:clrMap bg1="lt1" tx1="dk1" bg2="lt2" tx2="dk2" accent1="accent1" accent2="accent2" accent3="accent3" accent4="accent4" accent5="accent5" accent6="accent6" hlink="hlink" folHlink="folHlink"/>
  <p:sldLayoutIdLst>
    <p:sldLayoutId id="214748372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11/9/2018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85669312"/>
      </p:ext>
    </p:extLst>
  </p:cSld>
  <p:clrMap bg1="lt1" tx1="dk1" bg2="lt2" tx2="dk2" accent1="accent1" accent2="accent2" accent3="accent3" accent4="accent4" accent5="accent5" accent6="accent6" hlink="hlink" folHlink="folHlink"/>
  <p:sldLayoutIdLst>
    <p:sldLayoutId id="2147483722"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11/9/2018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698163801"/>
      </p:ext>
    </p:extLst>
  </p:cSld>
  <p:clrMap bg1="lt1" tx1="dk1" bg2="lt2" tx2="dk2" accent1="accent1" accent2="accent2" accent3="accent3" accent4="accent4" accent5="accent5" accent6="accent6" hlink="hlink" folHlink="folHlink"/>
  <p:sldLayoutIdLst>
    <p:sldLayoutId id="2147483724"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11/9/2018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611326902"/>
      </p:ext>
    </p:extLst>
  </p:cSld>
  <p:clrMap bg1="lt1" tx1="dk1" bg2="lt2" tx2="dk2" accent1="accent1" accent2="accent2" accent3="accent3" accent4="accent4" accent5="accent5" accent6="accent6" hlink="hlink" folHlink="folHlink"/>
  <p:sldLayoutIdLst>
    <p:sldLayoutId id="2147483726"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11/9/2018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86767760"/>
      </p:ext>
    </p:extLst>
  </p:cSld>
  <p:clrMap bg1="lt1" tx1="dk1" bg2="lt2" tx2="dk2" accent1="accent1" accent2="accent2" accent3="accent3" accent4="accent4" accent5="accent5" accent6="accent6" hlink="hlink" folHlink="folHlink"/>
  <p:sldLayoutIdLst>
    <p:sldLayoutId id="214748372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11/9/2018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541331077"/>
      </p:ext>
    </p:extLst>
  </p:cSld>
  <p:clrMap bg1="lt1" tx1="dk1" bg2="lt2" tx2="dk2" accent1="accent1" accent2="accent2" accent3="accent3" accent4="accent4" accent5="accent5" accent6="accent6" hlink="hlink" folHlink="folHlink"/>
  <p:sldLayoutIdLst>
    <p:sldLayoutId id="214748373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11/9/2018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2720781"/>
      </p:ext>
    </p:extLst>
  </p:cSld>
  <p:clrMap bg1="lt1" tx1="dk1" bg2="lt2" tx2="dk2" accent1="accent1" accent2="accent2" accent3="accent3" accent4="accent4" accent5="accent5" accent6="accent6" hlink="hlink" folHlink="folHlink"/>
  <p:sldLayoutIdLst>
    <p:sldLayoutId id="214748370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11/9/2018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654330335"/>
      </p:ext>
    </p:extLst>
  </p:cSld>
  <p:clrMap bg1="lt1" tx1="dk1" bg2="lt2" tx2="dk2" accent1="accent1" accent2="accent2" accent3="accent3" accent4="accent4" accent5="accent5" accent6="accent6" hlink="hlink" folHlink="folHlink"/>
  <p:sldLayoutIdLst>
    <p:sldLayoutId id="214748370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11/9/2018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081737783"/>
      </p:ext>
    </p:extLst>
  </p:cSld>
  <p:clrMap bg1="lt1" tx1="dk1" bg2="lt2" tx2="dk2" accent1="accent1" accent2="accent2" accent3="accent3" accent4="accent4" accent5="accent5" accent6="accent6" hlink="hlink" folHlink="folHlink"/>
  <p:sldLayoutIdLst>
    <p:sldLayoutId id="2147483707"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11/9/2018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0763779"/>
      </p:ext>
    </p:extLst>
  </p:cSld>
  <p:clrMap bg1="lt1" tx1="dk1" bg2="lt2" tx2="dk2" accent1="accent1" accent2="accent2" accent3="accent3" accent4="accent4" accent5="accent5" accent6="accent6" hlink="hlink" folHlink="folHlink"/>
  <p:sldLayoutIdLst>
    <p:sldLayoutId id="2147483709"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11/9/2018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76576246"/>
      </p:ext>
    </p:extLst>
  </p:cSld>
  <p:clrMap bg1="lt1" tx1="dk1" bg2="lt2" tx2="dk2" accent1="accent1" accent2="accent2" accent3="accent3" accent4="accent4" accent5="accent5" accent6="accent6" hlink="hlink" folHlink="folHlink"/>
  <p:sldLayoutIdLst>
    <p:sldLayoutId id="2147483711"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11/9/2018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63574195"/>
      </p:ext>
    </p:extLst>
  </p:cSld>
  <p:clrMap bg1="lt1" tx1="dk1" bg2="lt2" tx2="dk2" accent1="accent1" accent2="accent2" accent3="accent3" accent4="accent4" accent5="accent5" accent6="accent6" hlink="hlink" folHlink="folHlink"/>
  <p:sldLayoutIdLst>
    <p:sldLayoutId id="214748371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11/9/2018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174375880"/>
      </p:ext>
    </p:extLst>
  </p:cSld>
  <p:clrMap bg1="lt1" tx1="dk1" bg2="lt2" tx2="dk2" accent1="accent1" accent2="accent2" accent3="accent3" accent4="accent4" accent5="accent5" accent6="accent6" hlink="hlink" folHlink="folHlink"/>
  <p:sldLayoutIdLst>
    <p:sldLayoutId id="214748371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11/9/2018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52020542"/>
      </p:ext>
    </p:extLst>
  </p:cSld>
  <p:clrMap bg1="lt1" tx1="dk1" bg2="lt2" tx2="dk2" accent1="accent1" accent2="accent2" accent3="accent3" accent4="accent4" accent5="accent5" accent6="accent6" hlink="hlink" folHlink="folHlink"/>
  <p:sldLayoutIdLst>
    <p:sldLayoutId id="214748371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senate.umd.edu/system/files/resources/MeetingMaterials/11072018/Resolution_to_Improve_Status_Shared_Gov_Athletics_USM_18-19-17.pdf" TargetMode="External"/><Relationship Id="rId3" Type="http://schemas.openxmlformats.org/officeDocument/2006/relationships/image" Target="../media/image1.png"/><Relationship Id="rId7" Type="http://schemas.openxmlformats.org/officeDocument/2006/relationships/hyperlink" Target="https://senate.umd.edu/system/files/resources/Resolutions/Resolution_Condemning_Actions_of_BOR.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senate.umd.edu/system/files/resources/MeetingMaterials/11022018/110218_Athletics_Council_Update.pdf" TargetMode="External"/><Relationship Id="rId5" Type="http://schemas.openxmlformats.org/officeDocument/2006/relationships/hyperlink" Target="https://senate.umd.edu/system/files/resources/MeetingMaterials/11022018/110218_SEC_Charge_Update_Reviewing_Outcomes_of_Athletics_Reports.pdf"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latin typeface="Arial" panose="020B0604020202020204" pitchFamily="34" charset="0"/>
                <a:cs typeface="Arial" panose="020B0604020202020204" pitchFamily="34" charset="0"/>
              </a:rPr>
              <a:t>Senate </a:t>
            </a:r>
            <a:r>
              <a:rPr lang="en-US" b="1" dirty="0" smtClean="0">
                <a:latin typeface="Arial" panose="020B0604020202020204" pitchFamily="34" charset="0"/>
                <a:cs typeface="Arial" panose="020B0604020202020204" pitchFamily="34" charset="0"/>
              </a:rPr>
              <a:t>Meeting Summary</a:t>
            </a: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a:bodyPr>
          <a:lstStyle/>
          <a:p>
            <a:r>
              <a:rPr lang="en-US" sz="4000" dirty="0" smtClean="0">
                <a:latin typeface="Arial" panose="020B0604020202020204" pitchFamily="34" charset="0"/>
                <a:cs typeface="Arial" panose="020B0604020202020204" pitchFamily="34" charset="0"/>
              </a:rPr>
              <a:t>November </a:t>
            </a:r>
            <a:r>
              <a:rPr lang="en-US" sz="4000" dirty="0" smtClean="0">
                <a:latin typeface="Arial" panose="020B0604020202020204" pitchFamily="34" charset="0"/>
                <a:cs typeface="Arial" panose="020B0604020202020204" pitchFamily="34" charset="0"/>
              </a:rPr>
              <a:t>2, 2018</a:t>
            </a:r>
            <a:endParaRPr lang="en-US" sz="4000" dirty="0">
              <a:latin typeface="Arial" panose="020B0604020202020204" pitchFamily="34" charset="0"/>
              <a:cs typeface="Arial" panose="020B0604020202020204" pitchFamily="34" charset="0"/>
            </a:endParaRPr>
          </a:p>
        </p:txBody>
      </p:sp>
      <p:grpSp>
        <p:nvGrpSpPr>
          <p:cNvPr id="4" name="Group 3">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5"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6"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2"/>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2, 2018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7" name="Oval 6">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8" name="Picture 7"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3607281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2,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Relevant Links</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629321"/>
          </a:xfrm>
        </p:spPr>
        <p:txBody>
          <a:bodyPr>
            <a:normAutofit/>
          </a:bodyPr>
          <a:lstStyle/>
          <a:p>
            <a:endParaRPr lang="en-US" sz="1800" dirty="0"/>
          </a:p>
          <a:p>
            <a:r>
              <a:rPr lang="en-US" sz="1800" dirty="0"/>
              <a:t>Update on the SEC Charge to Review the Outcomes of the Athletics Reports </a:t>
            </a:r>
            <a:r>
              <a:rPr lang="en-US" sz="1800" dirty="0" smtClean="0">
                <a:hlinkClick r:id="rId5"/>
              </a:rPr>
              <a:t>https://senate.umd.edu/system/files/resources/MeetingMaterials/11022018/110218_SEC_Charge_Update_Reviewing_Outcomes_of_Athletics_Reports.pdf </a:t>
            </a:r>
            <a:endParaRPr lang="en-US" sz="1800" dirty="0" smtClean="0"/>
          </a:p>
          <a:p>
            <a:r>
              <a:rPr lang="en-US" sz="1800" dirty="0" smtClean="0"/>
              <a:t>Update from the Athletics Council </a:t>
            </a:r>
            <a:r>
              <a:rPr lang="en-US" sz="1800" dirty="0" smtClean="0">
                <a:hlinkClick r:id="rId6"/>
              </a:rPr>
              <a:t>https://senate.umd.edu/system/files/resources/MeetingMaterials/11022018/110218_Athletics_Council_Update.pdf </a:t>
            </a:r>
            <a:endParaRPr lang="en-US" sz="1800" dirty="0" smtClean="0"/>
          </a:p>
          <a:p>
            <a:r>
              <a:rPr lang="en-US" sz="1800" dirty="0" smtClean="0"/>
              <a:t>Senate </a:t>
            </a:r>
            <a:r>
              <a:rPr lang="en-US" sz="1800" dirty="0"/>
              <a:t>Resolution condemning the actions of the Board of Regents </a:t>
            </a:r>
            <a:r>
              <a:rPr lang="en-US" sz="1800" dirty="0" smtClean="0">
                <a:hlinkClick r:id="rId7"/>
              </a:rPr>
              <a:t>https</a:t>
            </a:r>
            <a:r>
              <a:rPr lang="en-US" sz="1800" dirty="0">
                <a:hlinkClick r:id="rId7"/>
              </a:rPr>
              <a:t>://senate.umd.edu/system/files/resources/Resolutions/Resolution_Condemning_Actions_of_BOR.pdf </a:t>
            </a:r>
            <a:endParaRPr lang="en-US" sz="1800" dirty="0"/>
          </a:p>
          <a:p>
            <a:r>
              <a:rPr lang="en-US" sz="1800" dirty="0" smtClean="0"/>
              <a:t>Proposed </a:t>
            </a:r>
            <a:r>
              <a:rPr lang="en-US" sz="1800" dirty="0"/>
              <a:t>resolution to improve the status of shared governance and athletics in the University System of Maryland (USM) </a:t>
            </a:r>
            <a:r>
              <a:rPr lang="en-US" sz="1800" dirty="0" smtClean="0">
                <a:hlinkClick r:id="rId8"/>
              </a:rPr>
              <a:t>https</a:t>
            </a:r>
            <a:r>
              <a:rPr lang="en-US" sz="1800" dirty="0">
                <a:hlinkClick r:id="rId8"/>
              </a:rPr>
              <a:t>://senate.umd.edu/system/files/resources/MeetingMaterials/11072018/Resolution_to_Improve_Status_Shared_Gov_Athletics_USM_18-19-17.pdf </a:t>
            </a:r>
            <a:endParaRPr lang="en-US" sz="1800" u="sng" dirty="0"/>
          </a:p>
        </p:txBody>
      </p:sp>
    </p:spTree>
    <p:extLst>
      <p:ext uri="{BB962C8B-B14F-4D97-AF65-F5344CB8AC3E}">
        <p14:creationId xmlns:p14="http://schemas.microsoft.com/office/powerpoint/2010/main" val="1639767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2,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lnSpc>
                <a:spcPct val="110000"/>
              </a:lnSpc>
              <a:spcBef>
                <a:spcPts val="1600"/>
              </a:spcBef>
              <a:buNone/>
            </a:pPr>
            <a:r>
              <a:rPr lang="en-US" u="sng" dirty="0"/>
              <a:t>Senate Chair’s Report</a:t>
            </a:r>
            <a:endParaRPr lang="en-US" dirty="0"/>
          </a:p>
          <a:p>
            <a:pPr lvl="0"/>
            <a:r>
              <a:rPr lang="en-US" dirty="0" smtClean="0"/>
              <a:t>On September 5, 2018, the University Senate charged the Senate Executive Committee (SEC) with reviewing the outcomes of the investigations into the tragic death of Jordan McNair and the alleged “toxic culture” in the football program by providing recommendations to the Senate and the President, as appropriate.</a:t>
            </a:r>
            <a:endParaRPr lang="en-US" dirty="0"/>
          </a:p>
          <a:p>
            <a:r>
              <a:rPr lang="en-US" dirty="0"/>
              <a:t>The Senate Leadership formed a subcommittee of the SEC with representation from each constituency and led by the Chair-Elect to facilitate the review. </a:t>
            </a:r>
          </a:p>
        </p:txBody>
      </p:sp>
    </p:spTree>
    <p:extLst>
      <p:ext uri="{BB962C8B-B14F-4D97-AF65-F5344CB8AC3E}">
        <p14:creationId xmlns:p14="http://schemas.microsoft.com/office/powerpoint/2010/main" val="3422276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2,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857905"/>
          </a:xfrm>
        </p:spPr>
        <p:txBody>
          <a:bodyPr>
            <a:normAutofit/>
          </a:bodyPr>
          <a:lstStyle/>
          <a:p>
            <a:pPr marL="0" indent="0">
              <a:lnSpc>
                <a:spcPct val="110000"/>
              </a:lnSpc>
              <a:spcBef>
                <a:spcPts val="1600"/>
              </a:spcBef>
              <a:buNone/>
            </a:pPr>
            <a:r>
              <a:rPr lang="en-US" u="sng" dirty="0"/>
              <a:t>Senate Chair’s </a:t>
            </a:r>
            <a:r>
              <a:rPr lang="en-US" u="sng" dirty="0" smtClean="0"/>
              <a:t>Report</a:t>
            </a:r>
            <a:endParaRPr lang="en-US" dirty="0"/>
          </a:p>
          <a:p>
            <a:r>
              <a:rPr lang="en-US" dirty="0"/>
              <a:t>President </a:t>
            </a:r>
            <a:r>
              <a:rPr lang="en-US" dirty="0" err="1"/>
              <a:t>Loh</a:t>
            </a:r>
            <a:r>
              <a:rPr lang="en-US" dirty="0"/>
              <a:t> communicated to the SEC that the situation was evolving rapidly and requested feedback as soon as possible so the subcommittee provided preliminary suggestions to the President, the SEC, and subsequently the Chair of the Athletics Council. </a:t>
            </a:r>
          </a:p>
          <a:p>
            <a:r>
              <a:rPr lang="en-US" dirty="0" smtClean="0"/>
              <a:t>The </a:t>
            </a:r>
            <a:r>
              <a:rPr lang="en-US" dirty="0"/>
              <a:t>Board of Regents Commission report was released earlier this week and it was clear that action would be taken quickly. The entire SEC met and agreed to amend the preliminary suggestions to add one element emphasizing the importance of stability in the institutional leadership in order to ensure swift implementation of the recommendations. </a:t>
            </a:r>
          </a:p>
        </p:txBody>
      </p:sp>
    </p:spTree>
    <p:extLst>
      <p:ext uri="{BB962C8B-B14F-4D97-AF65-F5344CB8AC3E}">
        <p14:creationId xmlns:p14="http://schemas.microsoft.com/office/powerpoint/2010/main" val="4018832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2,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fontScale="92500"/>
          </a:bodyPr>
          <a:lstStyle/>
          <a:p>
            <a:pPr marL="0" indent="0">
              <a:lnSpc>
                <a:spcPct val="110000"/>
              </a:lnSpc>
              <a:spcBef>
                <a:spcPts val="1600"/>
              </a:spcBef>
              <a:buNone/>
            </a:pPr>
            <a:r>
              <a:rPr lang="en-US" u="sng" dirty="0" smtClean="0"/>
              <a:t>Update on the SEC Charge to Review the Outcomes of the Athletics Reports</a:t>
            </a:r>
            <a:endParaRPr lang="en-US" dirty="0"/>
          </a:p>
          <a:p>
            <a:r>
              <a:rPr lang="en-US" sz="2400" dirty="0" smtClean="0"/>
              <a:t>Pam </a:t>
            </a:r>
            <a:r>
              <a:rPr lang="en-US" sz="2400" dirty="0" err="1"/>
              <a:t>Lanford</a:t>
            </a:r>
            <a:r>
              <a:rPr lang="en-US" sz="2400" dirty="0"/>
              <a:t>, Chair-Elect provided an overview of the subcommittee’s approach and preliminary </a:t>
            </a:r>
            <a:r>
              <a:rPr lang="en-US" sz="2400" dirty="0" smtClean="0"/>
              <a:t>suggestions </a:t>
            </a:r>
            <a:r>
              <a:rPr lang="en-US" sz="2400" dirty="0"/>
              <a:t>as </a:t>
            </a:r>
            <a:r>
              <a:rPr lang="en-US" sz="2400" dirty="0" smtClean="0"/>
              <a:t>outlined below: </a:t>
            </a:r>
          </a:p>
          <a:p>
            <a:pPr lvl="1"/>
            <a:r>
              <a:rPr lang="en-US" dirty="0" smtClean="0"/>
              <a:t>Ongoing </a:t>
            </a:r>
            <a:r>
              <a:rPr lang="en-US" dirty="0"/>
              <a:t>oversight of the implementation of the Athletics Action Plan and regular reporting to the Athletics Council; </a:t>
            </a:r>
          </a:p>
          <a:p>
            <a:pPr lvl="1"/>
            <a:r>
              <a:rPr lang="en-US" dirty="0" smtClean="0"/>
              <a:t>An </a:t>
            </a:r>
            <a:r>
              <a:rPr lang="en-US" dirty="0"/>
              <a:t>ongoing schedule of trainings on the Emergency Action Plan (EAP) with associated documentation and periodic internal and external reviews of safety protocols; </a:t>
            </a:r>
          </a:p>
          <a:p>
            <a:pPr lvl="1"/>
            <a:r>
              <a:rPr lang="en-US" dirty="0" smtClean="0"/>
              <a:t>Support </a:t>
            </a:r>
            <a:r>
              <a:rPr lang="en-US" dirty="0"/>
              <a:t>for the “Medical Model” for athletic trainers; </a:t>
            </a:r>
          </a:p>
          <a:p>
            <a:pPr lvl="1"/>
            <a:r>
              <a:rPr lang="en-US" dirty="0"/>
              <a:t>Reporting mechanisms for student-athletes and staff to express concerns that are reviewed by the leadership of Athletics and separate University division and the establishment of a student-athlete </a:t>
            </a:r>
            <a:r>
              <a:rPr lang="en-US" dirty="0" smtClean="0"/>
              <a:t>ombudsperson;</a:t>
            </a:r>
          </a:p>
          <a:p>
            <a:pPr lvl="1"/>
            <a:r>
              <a:rPr lang="en-US" dirty="0" smtClean="0"/>
              <a:t>Maintaining </a:t>
            </a:r>
            <a:r>
              <a:rPr lang="en-US" dirty="0"/>
              <a:t>the current University leadership is in the best interest of the campus and the engagement of faculty, staff, and students through the University Senate will be integral to the successful implementation of necessary reforms.</a:t>
            </a:r>
          </a:p>
          <a:p>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21057838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2,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lnSpc>
                <a:spcPct val="110000"/>
              </a:lnSpc>
              <a:spcBef>
                <a:spcPts val="1600"/>
              </a:spcBef>
              <a:buNone/>
            </a:pPr>
            <a:r>
              <a:rPr lang="en-US" u="sng" dirty="0" smtClean="0"/>
              <a:t>Update from the Athletics Council</a:t>
            </a:r>
            <a:endParaRPr lang="en-US" dirty="0"/>
          </a:p>
          <a:p>
            <a:r>
              <a:rPr lang="en-US" dirty="0" smtClean="0"/>
              <a:t>Nicholas </a:t>
            </a:r>
            <a:r>
              <a:rPr lang="en-US" dirty="0"/>
              <a:t>Hadley, Chair of the Athletics Council, provided an overview of </a:t>
            </a:r>
            <a:r>
              <a:rPr lang="en-US" dirty="0" smtClean="0"/>
              <a:t>the membership </a:t>
            </a:r>
            <a:r>
              <a:rPr lang="en-US" dirty="0"/>
              <a:t>and organizational structure of the Athletics Council.</a:t>
            </a:r>
          </a:p>
          <a:p>
            <a:r>
              <a:rPr lang="en-US" dirty="0" smtClean="0"/>
              <a:t>Hadley </a:t>
            </a:r>
            <a:r>
              <a:rPr lang="en-US" dirty="0"/>
              <a:t>emphasized the Council’s commitment to closely </a:t>
            </a:r>
            <a:r>
              <a:rPr lang="en-US" dirty="0" smtClean="0"/>
              <a:t>monitoring implementation </a:t>
            </a:r>
            <a:r>
              <a:rPr lang="en-US" dirty="0"/>
              <a:t>of the recommendations from both reports.</a:t>
            </a:r>
          </a:p>
          <a:p>
            <a:endParaRPr lang="en-US" dirty="0"/>
          </a:p>
          <a:p>
            <a:endParaRPr lang="en-US" dirty="0"/>
          </a:p>
        </p:txBody>
      </p:sp>
    </p:spTree>
    <p:extLst>
      <p:ext uri="{BB962C8B-B14F-4D97-AF65-F5344CB8AC3E}">
        <p14:creationId xmlns:p14="http://schemas.microsoft.com/office/powerpoint/2010/main" val="1215712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2,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lnSpc>
                <a:spcPct val="110000"/>
              </a:lnSpc>
              <a:spcBef>
                <a:spcPts val="1600"/>
              </a:spcBef>
              <a:buNone/>
            </a:pPr>
            <a:r>
              <a:rPr lang="en-US" u="sng" dirty="0" smtClean="0"/>
              <a:t>Update from the Athletics Council</a:t>
            </a:r>
            <a:endParaRPr lang="en-US" dirty="0"/>
          </a:p>
          <a:p>
            <a:r>
              <a:rPr lang="en-US" dirty="0"/>
              <a:t> </a:t>
            </a:r>
            <a:r>
              <a:rPr lang="en-US" dirty="0" smtClean="0"/>
              <a:t>Hadley </a:t>
            </a:r>
            <a:r>
              <a:rPr lang="en-US" dirty="0"/>
              <a:t>stated that the Council had been working to finalize a statement </a:t>
            </a:r>
            <a:r>
              <a:rPr lang="en-US" dirty="0" smtClean="0"/>
              <a:t>that condemns </a:t>
            </a:r>
            <a:r>
              <a:rPr lang="en-US" dirty="0"/>
              <a:t>the treatment of the students on the football team as described in </a:t>
            </a:r>
            <a:r>
              <a:rPr lang="en-US" dirty="0" smtClean="0"/>
              <a:t>the Commission </a:t>
            </a:r>
            <a:r>
              <a:rPr lang="en-US" dirty="0"/>
              <a:t>report; the importance of developing a process for </a:t>
            </a:r>
            <a:r>
              <a:rPr lang="en-US" dirty="0" smtClean="0"/>
              <a:t>obtaining information </a:t>
            </a:r>
            <a:r>
              <a:rPr lang="en-US" dirty="0"/>
              <a:t>from student athletes about their experiences; and </a:t>
            </a:r>
            <a:r>
              <a:rPr lang="en-US" dirty="0" smtClean="0"/>
              <a:t>increased oversight </a:t>
            </a:r>
            <a:r>
              <a:rPr lang="en-US" dirty="0"/>
              <a:t>of Athletics</a:t>
            </a:r>
            <a:r>
              <a:rPr lang="en-US" dirty="0" smtClean="0"/>
              <a:t>.</a:t>
            </a:r>
            <a:endParaRPr lang="en-US" dirty="0"/>
          </a:p>
          <a:p>
            <a:r>
              <a:rPr lang="en-US" dirty="0" smtClean="0"/>
              <a:t>Hadley </a:t>
            </a:r>
            <a:r>
              <a:rPr lang="en-US" dirty="0"/>
              <a:t>also expressed concerns that while the Commission’s investigation was largely focused on the football program, it comments on Athletics in broad terms without conducting a review of athletics culture as a whole. </a:t>
            </a:r>
          </a:p>
          <a:p>
            <a:endParaRPr lang="en-US" dirty="0"/>
          </a:p>
          <a:p>
            <a:endParaRPr lang="en-US" dirty="0"/>
          </a:p>
        </p:txBody>
      </p:sp>
    </p:spTree>
    <p:extLst>
      <p:ext uri="{BB962C8B-B14F-4D97-AF65-F5344CB8AC3E}">
        <p14:creationId xmlns:p14="http://schemas.microsoft.com/office/powerpoint/2010/main" val="17528019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2,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282147"/>
          </a:xfrm>
        </p:spPr>
        <p:txBody>
          <a:bodyPr>
            <a:normAutofit/>
          </a:bodyPr>
          <a:lstStyle/>
          <a:p>
            <a:pPr marL="0" indent="0">
              <a:lnSpc>
                <a:spcPct val="110000"/>
              </a:lnSpc>
              <a:spcBef>
                <a:spcPts val="1600"/>
              </a:spcBef>
              <a:buNone/>
            </a:pPr>
            <a:r>
              <a:rPr lang="en-US" u="sng" dirty="0" smtClean="0"/>
              <a:t>Discussion of a Senate Statement in Support of Upholding the Values of Academic Governance</a:t>
            </a:r>
            <a:endParaRPr lang="en-US" dirty="0"/>
          </a:p>
          <a:p>
            <a:r>
              <a:rPr lang="en-US" dirty="0" smtClean="0"/>
              <a:t>Pam </a:t>
            </a:r>
            <a:r>
              <a:rPr lang="en-US" dirty="0" err="1"/>
              <a:t>Lanford</a:t>
            </a:r>
            <a:r>
              <a:rPr lang="en-US" dirty="0"/>
              <a:t>, Chair-Elect, introduced a resolution on behalf of the Senate leadership condemning the Board of Regents’ recent actions. </a:t>
            </a:r>
          </a:p>
          <a:p>
            <a:r>
              <a:rPr lang="en-US" dirty="0" smtClean="0"/>
              <a:t>Senators </a:t>
            </a:r>
            <a:r>
              <a:rPr lang="en-US" dirty="0"/>
              <a:t>discussed the importance of academics and whether athletics should be allowed to take precedence over academics at a premier research institution. </a:t>
            </a:r>
          </a:p>
          <a:p>
            <a:pPr lvl="0"/>
            <a:endParaRPr lang="en-US" dirty="0"/>
          </a:p>
        </p:txBody>
      </p:sp>
    </p:spTree>
    <p:extLst>
      <p:ext uri="{BB962C8B-B14F-4D97-AF65-F5344CB8AC3E}">
        <p14:creationId xmlns:p14="http://schemas.microsoft.com/office/powerpoint/2010/main" val="2509670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2,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282147"/>
          </a:xfrm>
        </p:spPr>
        <p:txBody>
          <a:bodyPr>
            <a:normAutofit/>
          </a:bodyPr>
          <a:lstStyle/>
          <a:p>
            <a:pPr marL="0" indent="0">
              <a:lnSpc>
                <a:spcPct val="110000"/>
              </a:lnSpc>
              <a:spcBef>
                <a:spcPts val="1600"/>
              </a:spcBef>
              <a:buNone/>
            </a:pPr>
            <a:r>
              <a:rPr lang="en-US" u="sng" dirty="0" smtClean="0"/>
              <a:t>Discussion of a Senate Statement in Support of Upholding the Values of Academic Governance</a:t>
            </a:r>
            <a:endParaRPr lang="en-US" dirty="0"/>
          </a:p>
          <a:p>
            <a:r>
              <a:rPr lang="en-US" dirty="0"/>
              <a:t>Senators debated the language of an amendment proposed to acknowledge Jordan McNair and the failures of leadership that resulted in his death and ultimately approved the following amendment: </a:t>
            </a:r>
            <a:endParaRPr lang="en-US" dirty="0" smtClean="0"/>
          </a:p>
          <a:p>
            <a:pPr marL="457200" lvl="1" indent="0">
              <a:buNone/>
            </a:pPr>
            <a:r>
              <a:rPr lang="en-US" b="1" dirty="0" smtClean="0">
                <a:solidFill>
                  <a:srgbClr val="0000FF"/>
                </a:solidFill>
              </a:rPr>
              <a:t>Whereas, the faculty, staff, students, and administrators at the University of Maryland are outraged at the failures of leadership that led to Jordan McNair’s death. </a:t>
            </a:r>
            <a:endParaRPr lang="en-US" dirty="0" smtClean="0">
              <a:solidFill>
                <a:srgbClr val="0000FF"/>
              </a:solidFill>
            </a:endParaRPr>
          </a:p>
          <a:p>
            <a:r>
              <a:rPr lang="en-US" dirty="0" smtClean="0"/>
              <a:t>The </a:t>
            </a:r>
            <a:r>
              <a:rPr lang="en-US" dirty="0"/>
              <a:t>Senate approved the resolution as amended. </a:t>
            </a:r>
          </a:p>
          <a:p>
            <a:pPr lvl="0"/>
            <a:endParaRPr lang="en-US" dirty="0"/>
          </a:p>
        </p:txBody>
      </p:sp>
    </p:spTree>
    <p:extLst>
      <p:ext uri="{BB962C8B-B14F-4D97-AF65-F5344CB8AC3E}">
        <p14:creationId xmlns:p14="http://schemas.microsoft.com/office/powerpoint/2010/main" val="4189710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NOVEMBER 2,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3" y="1956421"/>
            <a:ext cx="11702062" cy="4444394"/>
          </a:xfrm>
        </p:spPr>
        <p:txBody>
          <a:bodyPr>
            <a:normAutofit/>
          </a:bodyPr>
          <a:lstStyle/>
          <a:p>
            <a:pPr marL="0" indent="0">
              <a:buNone/>
            </a:pPr>
            <a:r>
              <a:rPr lang="en-US" u="sng" dirty="0" smtClean="0"/>
              <a:t>New Business</a:t>
            </a:r>
            <a:endParaRPr lang="en-US" dirty="0"/>
          </a:p>
          <a:p>
            <a:r>
              <a:rPr lang="en-US" dirty="0"/>
              <a:t>Senators proposed a resolution to improve the status of shared governance and athletics in the University System of Maryland (USM). </a:t>
            </a:r>
          </a:p>
          <a:p>
            <a:r>
              <a:rPr lang="en-US" dirty="0" smtClean="0"/>
              <a:t>The </a:t>
            </a:r>
            <a:r>
              <a:rPr lang="en-US" dirty="0"/>
              <a:t>Senate voted to postpone its consideration of the resolution to the November 7, 2018 Senate meeting. </a:t>
            </a:r>
          </a:p>
          <a:p>
            <a:pPr marL="0" indent="0">
              <a:buNone/>
            </a:pPr>
            <a:endParaRPr lang="en-US" dirty="0"/>
          </a:p>
          <a:p>
            <a:endParaRPr lang="en-US" dirty="0"/>
          </a:p>
        </p:txBody>
      </p:sp>
    </p:spTree>
    <p:extLst>
      <p:ext uri="{BB962C8B-B14F-4D97-AF65-F5344CB8AC3E}">
        <p14:creationId xmlns:p14="http://schemas.microsoft.com/office/powerpoint/2010/main" val="419011096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10497672-b765-41bd-aa25-a4f93b71a9fd"/>
  <p:tag name="WASPOLLED" val="B66E01EFC7A14AFC8282E51FAD903040"/>
  <p:tag name="TPVERSION" val="6"/>
  <p:tag name="TPFULLVERSION" val="7.5.8.4"/>
  <p:tag name="PPTVERSION" val="16"/>
  <p:tag name="TPOS" val="2"/>
  <p:tag name="TPLASTSAVEVERSION" val="6.2 PC"/>
</p:tagLst>
</file>

<file path=ppt/theme/theme1.xml><?xml version="1.0" encoding="utf-8"?>
<a:theme xmlns:a="http://schemas.openxmlformats.org/drawingml/2006/main" name="Senate">
  <a:themeElements>
    <a:clrScheme name="Senate">
      <a:dk1>
        <a:sysClr val="windowText" lastClr="000000"/>
      </a:dk1>
      <a:lt1>
        <a:sysClr val="window" lastClr="FFFFFF"/>
      </a:lt1>
      <a:dk2>
        <a:srgbClr val="44546A"/>
      </a:dk2>
      <a:lt2>
        <a:srgbClr val="E7E6E6"/>
      </a:lt2>
      <a:accent1>
        <a:srgbClr val="C00000"/>
      </a:accent1>
      <a:accent2>
        <a:srgbClr val="FFC000"/>
      </a:accent2>
      <a:accent3>
        <a:srgbClr val="000000"/>
      </a:accent3>
      <a:accent4>
        <a:srgbClr val="FFC000"/>
      </a:accent4>
      <a:accent5>
        <a:srgbClr val="5B9BD5"/>
      </a:accent5>
      <a:accent6>
        <a:srgbClr val="70AD47"/>
      </a:accent6>
      <a:hlink>
        <a:srgbClr val="C00000"/>
      </a:hlink>
      <a:folHlink>
        <a:srgbClr val="C0000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nate" id="{2D616F40-BC23-4586-8C16-C951F3592D13}" vid="{88D69AA8-767A-49E2-9451-86C3910ADB9A}"/>
    </a:ext>
  </a:extLst>
</a:theme>
</file>

<file path=ppt/theme/theme10.xml><?xml version="1.0" encoding="utf-8"?>
<a:theme xmlns:a="http://schemas.openxmlformats.org/drawingml/2006/main" name="15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1.xml><?xml version="1.0" encoding="utf-8"?>
<a:theme xmlns:a="http://schemas.openxmlformats.org/drawingml/2006/main" name="16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2.xml><?xml version="1.0" encoding="utf-8"?>
<a:theme xmlns:a="http://schemas.openxmlformats.org/drawingml/2006/main" name="1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3.xml><?xml version="1.0" encoding="utf-8"?>
<a:theme xmlns:a="http://schemas.openxmlformats.org/drawingml/2006/main" name="1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4.xml><?xml version="1.0" encoding="utf-8"?>
<a:theme xmlns:a="http://schemas.openxmlformats.org/drawingml/2006/main" name="1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5.xml><?xml version="1.0" encoding="utf-8"?>
<a:theme xmlns:a="http://schemas.openxmlformats.org/drawingml/2006/main" name="2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3.xml><?xml version="1.0" encoding="utf-8"?>
<a:theme xmlns:a="http://schemas.openxmlformats.org/drawingml/2006/main" name="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4.xml><?xml version="1.0" encoding="utf-8"?>
<a:theme xmlns:a="http://schemas.openxmlformats.org/drawingml/2006/main" name="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5.xml><?xml version="1.0" encoding="utf-8"?>
<a:theme xmlns:a="http://schemas.openxmlformats.org/drawingml/2006/main" name="1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6.xml><?xml version="1.0" encoding="utf-8"?>
<a:theme xmlns:a="http://schemas.openxmlformats.org/drawingml/2006/main" name="11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7.xml><?xml version="1.0" encoding="utf-8"?>
<a:theme xmlns:a="http://schemas.openxmlformats.org/drawingml/2006/main" name="12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8.xml><?xml version="1.0" encoding="utf-8"?>
<a:theme xmlns:a="http://schemas.openxmlformats.org/drawingml/2006/main" name="13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9.xml><?xml version="1.0" encoding="utf-8"?>
<a:theme xmlns:a="http://schemas.openxmlformats.org/drawingml/2006/main" name="14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docProps/app.xml><?xml version="1.0" encoding="utf-8"?>
<Properties xmlns="http://schemas.openxmlformats.org/officeDocument/2006/extended-properties" xmlns:vt="http://schemas.openxmlformats.org/officeDocument/2006/docPropsVTypes">
  <Template>Senate Slides 2017</Template>
  <TotalTime>522</TotalTime>
  <Words>812</Words>
  <Application>Microsoft Office PowerPoint</Application>
  <PresentationFormat>Widescreen</PresentationFormat>
  <Paragraphs>116</Paragraphs>
  <Slides>10</Slides>
  <Notes>9</Notes>
  <HiddenSlides>0</HiddenSlides>
  <MMClips>0</MMClips>
  <ScaleCrop>false</ScaleCrop>
  <HeadingPairs>
    <vt:vector size="6" baseType="variant">
      <vt:variant>
        <vt:lpstr>Fonts Used</vt:lpstr>
      </vt:variant>
      <vt:variant>
        <vt:i4>5</vt:i4>
      </vt:variant>
      <vt:variant>
        <vt:lpstr>Theme</vt:lpstr>
      </vt:variant>
      <vt:variant>
        <vt:i4>15</vt:i4>
      </vt:variant>
      <vt:variant>
        <vt:lpstr>Slide Titles</vt:lpstr>
      </vt:variant>
      <vt:variant>
        <vt:i4>10</vt:i4>
      </vt:variant>
    </vt:vector>
  </HeadingPairs>
  <TitlesOfParts>
    <vt:vector size="30" baseType="lpstr">
      <vt:lpstr>MS PGothic</vt:lpstr>
      <vt:lpstr>MS PGothic</vt:lpstr>
      <vt:lpstr>Arial</vt:lpstr>
      <vt:lpstr>Calibri</vt:lpstr>
      <vt:lpstr>Times New Roman</vt:lpstr>
      <vt:lpstr>Senate</vt:lpstr>
      <vt:lpstr>7_MCQ</vt:lpstr>
      <vt:lpstr>8_MCQ</vt:lpstr>
      <vt:lpstr>9_MCQ</vt:lpstr>
      <vt:lpstr>10_MCQ</vt:lpstr>
      <vt:lpstr>11_MCQ</vt:lpstr>
      <vt:lpstr>12_MCQ</vt:lpstr>
      <vt:lpstr>13_MCQ</vt:lpstr>
      <vt:lpstr>14_MCQ</vt:lpstr>
      <vt:lpstr>15_MCQ</vt:lpstr>
      <vt:lpstr>16_MCQ</vt:lpstr>
      <vt:lpstr>17_MCQ</vt:lpstr>
      <vt:lpstr>18_MCQ</vt:lpstr>
      <vt:lpstr>19_MCQ</vt:lpstr>
      <vt:lpstr>20_MCQ</vt:lpstr>
      <vt:lpstr>Senate Meeting Summary</vt:lpstr>
      <vt:lpstr>Summary</vt:lpstr>
      <vt:lpstr>Summary</vt:lpstr>
      <vt:lpstr>Summary</vt:lpstr>
      <vt:lpstr>Summary</vt:lpstr>
      <vt:lpstr>Summary</vt:lpstr>
      <vt:lpstr>Summary</vt:lpstr>
      <vt:lpstr>Summary</vt:lpstr>
      <vt:lpstr>Summary</vt:lpstr>
      <vt:lpstr>Relevant Links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Reka Montfort</dc:creator>
  <cp:lastModifiedBy>Sarah Feeney</cp:lastModifiedBy>
  <cp:revision>76</cp:revision>
  <dcterms:created xsi:type="dcterms:W3CDTF">2017-09-04T22:41:22Z</dcterms:created>
  <dcterms:modified xsi:type="dcterms:W3CDTF">2018-11-09T15:31:32Z</dcterms:modified>
</cp:coreProperties>
</file>