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5"/>
  </p:notesMasterIdLst>
  <p:sldIdLst>
    <p:sldId id="321" r:id="rId16"/>
    <p:sldId id="256" r:id="rId17"/>
    <p:sldId id="350" r:id="rId18"/>
    <p:sldId id="357" r:id="rId19"/>
    <p:sldId id="351" r:id="rId20"/>
    <p:sldId id="358" r:id="rId21"/>
    <p:sldId id="359" r:id="rId22"/>
    <p:sldId id="354" r:id="rId23"/>
    <p:sldId id="339" r:id="rId24"/>
  </p:sldIdLst>
  <p:sldSz cx="12192000" cy="6858000"/>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524"/>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6.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presProps" Target="presProps.xml"/><Relationship Id="rId30" Type="http://schemas.openxmlformats.org/officeDocument/2006/relationships/tableStyles" Target="tableStyles.xml"/><Relationship Id="rId100"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92079296"/>
        <c:axId val="92079856"/>
        <c:axId val="131548192"/>
      </c:bar3DChart>
      <c:catAx>
        <c:axId val="92079296"/>
        <c:scaling>
          <c:orientation val="minMax"/>
        </c:scaling>
        <c:delete val="0"/>
        <c:axPos val="b"/>
        <c:numFmt formatCode="General" sourceLinked="1"/>
        <c:majorTickMark val="out"/>
        <c:minorTickMark val="none"/>
        <c:tickLblPos val="nextTo"/>
        <c:crossAx val="92079856"/>
        <c:crosses val="autoZero"/>
        <c:auto val="1"/>
        <c:lblAlgn val="ctr"/>
        <c:lblOffset val="100"/>
        <c:noMultiLvlLbl val="0"/>
      </c:catAx>
      <c:valAx>
        <c:axId val="92079856"/>
        <c:scaling>
          <c:orientation val="minMax"/>
        </c:scaling>
        <c:delete val="0"/>
        <c:axPos val="l"/>
        <c:majorGridlines/>
        <c:numFmt formatCode="General" sourceLinked="1"/>
        <c:majorTickMark val="out"/>
        <c:minorTickMark val="none"/>
        <c:tickLblPos val="nextTo"/>
        <c:crossAx val="92079296"/>
        <c:crosses val="autoZero"/>
        <c:crossBetween val="between"/>
      </c:valAx>
      <c:serAx>
        <c:axId val="131548192"/>
        <c:scaling>
          <c:orientation val="minMax"/>
        </c:scaling>
        <c:delete val="0"/>
        <c:axPos val="b"/>
        <c:majorTickMark val="out"/>
        <c:minorTickMark val="none"/>
        <c:tickLblPos val="nextTo"/>
        <c:crossAx val="9207985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92083216"/>
        <c:axId val="92083776"/>
        <c:axId val="131548816"/>
      </c:bar3DChart>
      <c:catAx>
        <c:axId val="92083216"/>
        <c:scaling>
          <c:orientation val="minMax"/>
        </c:scaling>
        <c:delete val="0"/>
        <c:axPos val="b"/>
        <c:numFmt formatCode="General" sourceLinked="1"/>
        <c:majorTickMark val="out"/>
        <c:minorTickMark val="none"/>
        <c:tickLblPos val="nextTo"/>
        <c:crossAx val="92083776"/>
        <c:crosses val="autoZero"/>
        <c:auto val="1"/>
        <c:lblAlgn val="ctr"/>
        <c:lblOffset val="100"/>
        <c:noMultiLvlLbl val="0"/>
      </c:catAx>
      <c:valAx>
        <c:axId val="92083776"/>
        <c:scaling>
          <c:orientation val="minMax"/>
        </c:scaling>
        <c:delete val="0"/>
        <c:axPos val="l"/>
        <c:majorGridlines/>
        <c:numFmt formatCode="General" sourceLinked="1"/>
        <c:majorTickMark val="out"/>
        <c:minorTickMark val="none"/>
        <c:tickLblPos val="nextTo"/>
        <c:crossAx val="92083216"/>
        <c:crosses val="autoZero"/>
        <c:crossBetween val="between"/>
      </c:valAx>
      <c:serAx>
        <c:axId val="131548816"/>
        <c:scaling>
          <c:orientation val="minMax"/>
        </c:scaling>
        <c:delete val="0"/>
        <c:axPos val="b"/>
        <c:majorTickMark val="out"/>
        <c:minorTickMark val="none"/>
        <c:tickLblPos val="nextTo"/>
        <c:crossAx val="9208377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2694405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3548813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2638378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2206959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780234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3378198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92269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11/21/2018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11/21/2018</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11/21/2018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hyperlink" Target="https://senate.umd.edu/system/files/resources/MeetingMaterials/11072018/Resolution_to_Improve_Status_Shared_Gov_Athletics_USM_18-19-17.pdf" TargetMode="External"/><Relationship Id="rId3" Type="http://schemas.openxmlformats.org/officeDocument/2006/relationships/image" Target="../media/image1.png"/><Relationship Id="rId7" Type="http://schemas.openxmlformats.org/officeDocument/2006/relationships/hyperlink" Target="https://senate.umd.edu/system/files/resources/MeetingMaterials/11072018/HIPAA_Policy_18-19-0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senate.umd.edu/bor-staff-awards" TargetMode="External"/><Relationship Id="rId5" Type="http://schemas.openxmlformats.org/officeDocument/2006/relationships/hyperlink" Target="https://senate.umd.edu/system/files/resources/Resolutions/Resolution_Condemning_Actions_of_BOR.pdf"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November </a:t>
            </a:r>
            <a:r>
              <a:rPr lang="en-US" sz="4000" dirty="0" smtClean="0">
                <a:latin typeface="Arial" panose="020B0604020202020204" pitchFamily="34" charset="0"/>
                <a:cs typeface="Arial" panose="020B0604020202020204" pitchFamily="34" charset="0"/>
              </a:rPr>
              <a:t>7, </a:t>
            </a:r>
            <a:r>
              <a:rPr lang="en-US" sz="4000" dirty="0" smtClean="0">
                <a:latin typeface="Arial" panose="020B0604020202020204" pitchFamily="34" charset="0"/>
                <a:cs typeface="Arial" panose="020B0604020202020204" pitchFamily="34" charset="0"/>
              </a:rPr>
              <a:t>2018</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10000"/>
              </a:lnSpc>
              <a:spcBef>
                <a:spcPts val="1600"/>
              </a:spcBef>
              <a:buNone/>
            </a:pPr>
            <a:r>
              <a:rPr lang="en-US" u="sng" dirty="0"/>
              <a:t>Senate Chair’s Report</a:t>
            </a:r>
            <a:endParaRPr lang="en-US" dirty="0"/>
          </a:p>
          <a:p>
            <a:pPr lvl="0"/>
            <a:r>
              <a:rPr lang="en-US" dirty="0" smtClean="0"/>
              <a:t>Chair </a:t>
            </a:r>
            <a:r>
              <a:rPr lang="en-US" dirty="0"/>
              <a:t>Walsh provided a brief recap of the emergency Special Senate Meeting on Friday, November 2, 2018 including the overviews provided on the work of the SEC and the Athletics Council related to the outcomes of the Athletics investigations and the Senate’s approval of a resolution condemning the recent actions by the Board of Regents.</a:t>
            </a:r>
          </a:p>
          <a:p>
            <a:pPr lvl="0"/>
            <a:r>
              <a:rPr lang="en-US" dirty="0" smtClean="0"/>
              <a:t>Walsh </a:t>
            </a:r>
            <a:r>
              <a:rPr lang="en-US" dirty="0"/>
              <a:t>reminded Senators that the deadline to submit nomination packets for the Board of Regents Staff Awards to the Staff Affairs Committee was November 16, 2018. </a:t>
            </a:r>
          </a:p>
        </p:txBody>
      </p:sp>
    </p:spTree>
    <p:extLst>
      <p:ext uri="{BB962C8B-B14F-4D97-AF65-F5344CB8AC3E}">
        <p14:creationId xmlns:p14="http://schemas.microsoft.com/office/powerpoint/2010/main" val="3422276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lnSpc>
                <a:spcPct val="110000"/>
              </a:lnSpc>
              <a:spcBef>
                <a:spcPts val="1600"/>
              </a:spcBef>
              <a:buNone/>
            </a:pPr>
            <a:r>
              <a:rPr lang="en-US" u="sng" dirty="0"/>
              <a:t>Senate Chair’s </a:t>
            </a:r>
            <a:r>
              <a:rPr lang="en-US" u="sng" dirty="0" smtClean="0"/>
              <a:t>Report</a:t>
            </a:r>
            <a:endParaRPr lang="en-US" dirty="0"/>
          </a:p>
          <a:p>
            <a:pPr lvl="0"/>
            <a:r>
              <a:rPr lang="en-US" dirty="0"/>
              <a:t>Walsh reported that he, Dan </a:t>
            </a:r>
            <a:r>
              <a:rPr lang="en-US" dirty="0" err="1"/>
              <a:t>Falvey</a:t>
            </a:r>
            <a:r>
              <a:rPr lang="en-US" dirty="0"/>
              <a:t>, and </a:t>
            </a:r>
            <a:r>
              <a:rPr lang="en-US" dirty="0" err="1"/>
              <a:t>Reka</a:t>
            </a:r>
            <a:r>
              <a:rPr lang="en-US" dirty="0"/>
              <a:t> Montfort attended the Big 10 Academic Alliance Governance Leaders Conference October 25-27 at the University of Iowa. The topics discussed at the conference included a panel discussion on fixed-term and part-time faculty; an overview of the process to remove the American Association of University Professors (AAUP) sanction on the University of Iowa; discussion of the AAUP censure of the University of Nebraska Lincoln regarding an incident involving academic freedom and free speech; Purdue University’s decision to buy Kaplan and create Purdue Global University; and a panel discussion on promoting shared governance.</a:t>
            </a:r>
          </a:p>
        </p:txBody>
      </p:sp>
    </p:spTree>
    <p:extLst>
      <p:ext uri="{BB962C8B-B14F-4D97-AF65-F5344CB8AC3E}">
        <p14:creationId xmlns:p14="http://schemas.microsoft.com/office/powerpoint/2010/main" val="4018832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lnSpc>
                <a:spcPct val="110000"/>
              </a:lnSpc>
              <a:spcBef>
                <a:spcPts val="1600"/>
              </a:spcBef>
              <a:buNone/>
            </a:pPr>
            <a:r>
              <a:rPr lang="en-US" u="sng" dirty="0"/>
              <a:t>Senate Chair’s </a:t>
            </a:r>
            <a:r>
              <a:rPr lang="en-US" u="sng" dirty="0" smtClean="0"/>
              <a:t>Report</a:t>
            </a:r>
          </a:p>
          <a:p>
            <a:pPr>
              <a:lnSpc>
                <a:spcPct val="110000"/>
              </a:lnSpc>
              <a:spcBef>
                <a:spcPts val="1600"/>
              </a:spcBef>
            </a:pPr>
            <a:r>
              <a:rPr lang="en-US" dirty="0"/>
              <a:t>Walsh noted that President </a:t>
            </a:r>
            <a:r>
              <a:rPr lang="en-US" dirty="0" err="1"/>
              <a:t>Loh’s</a:t>
            </a:r>
            <a:r>
              <a:rPr lang="en-US" dirty="0"/>
              <a:t> State of the Campus Address had been rescheduled to the December 4, 2018 Senate meeting.</a:t>
            </a:r>
          </a:p>
          <a:p>
            <a:pPr>
              <a:lnSpc>
                <a:spcPct val="110000"/>
              </a:lnSpc>
              <a:spcBef>
                <a:spcPts val="1600"/>
              </a:spcBef>
            </a:pPr>
            <a:endParaRPr lang="en-US" dirty="0"/>
          </a:p>
        </p:txBody>
      </p:sp>
    </p:spTree>
    <p:extLst>
      <p:ext uri="{BB962C8B-B14F-4D97-AF65-F5344CB8AC3E}">
        <p14:creationId xmlns:p14="http://schemas.microsoft.com/office/powerpoint/2010/main" val="1890257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fontScale="92500" lnSpcReduction="10000"/>
          </a:bodyPr>
          <a:lstStyle/>
          <a:p>
            <a:pPr marL="0" indent="0">
              <a:lnSpc>
                <a:spcPct val="110000"/>
              </a:lnSpc>
              <a:spcBef>
                <a:spcPts val="1600"/>
              </a:spcBef>
              <a:buNone/>
            </a:pPr>
            <a:r>
              <a:rPr lang="en-US" u="sng" dirty="0" smtClean="0"/>
              <a:t>Interim Health Insurance Portability and Accountability Act Policy (Senate Document #18-19-05) (Information)</a:t>
            </a:r>
            <a:endParaRPr lang="en-US" dirty="0"/>
          </a:p>
          <a:p>
            <a:pPr lvl="0"/>
            <a:r>
              <a:rPr lang="en-US" dirty="0"/>
              <a:t>The University has made non-substantive changes to its HIPAA Policy in order to be in compliance with the Department of Health and Human Services’ Regulations.</a:t>
            </a:r>
          </a:p>
          <a:p>
            <a:pPr lvl="0"/>
            <a:r>
              <a:rPr lang="en-US" dirty="0"/>
              <a:t>The revisions include updates to names, a few internal operational procedures, and the list of units in Attachment A, and were made in consultation with the Office of General Counsel, the Division of Information Technology’s Chief Information Security Officer, and the HIPAA Privacy Officer in the Health Center.</a:t>
            </a:r>
          </a:p>
          <a:p>
            <a:pPr lvl="0"/>
            <a:r>
              <a:rPr lang="en-US" dirty="0"/>
              <a:t>Walsh stated that the revised policy was presented to the Senate as an informational item but noted that the policy would be finalized by the President following the meeting</a:t>
            </a:r>
            <a:r>
              <a:rPr lang="en-US" dirty="0" smtClean="0"/>
              <a:t>.</a:t>
            </a:r>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105783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lvl="0" indent="0">
              <a:buNone/>
            </a:pPr>
            <a:r>
              <a:rPr lang="en-US" u="sng" dirty="0"/>
              <a:t>Resolution to Improve the Status of Shared Governance in the University System of Maryland (Senate Document #18-19-17) (</a:t>
            </a:r>
            <a:r>
              <a:rPr lang="en-US" u="sng" dirty="0" smtClean="0"/>
              <a:t>Action)</a:t>
            </a:r>
          </a:p>
          <a:p>
            <a:r>
              <a:rPr lang="en-US" dirty="0" smtClean="0"/>
              <a:t>Senators </a:t>
            </a:r>
            <a:r>
              <a:rPr lang="en-US" dirty="0"/>
              <a:t>continued discussion of the resolution which was introduced at the November 2, 2018 meeting.</a:t>
            </a:r>
          </a:p>
          <a:p>
            <a:r>
              <a:rPr lang="en-US" dirty="0"/>
              <a:t>Following a motion to divide, Senators approved the following major elements of the resolution as amended: </a:t>
            </a:r>
          </a:p>
          <a:p>
            <a:pPr lvl="1"/>
            <a:r>
              <a:rPr lang="en-US" dirty="0"/>
              <a:t>Petitions the Maryland General Assembly to reconsider the way in which the USM Board of Regents is appointed and held accountable in order to make it more responsive to the concerns of students, faculty, staff, and all Marylanders. </a:t>
            </a:r>
          </a:p>
          <a:p>
            <a:pPr lvl="1"/>
            <a:r>
              <a:rPr lang="en-US" dirty="0"/>
              <a:t>Advises that President </a:t>
            </a:r>
            <a:r>
              <a:rPr lang="en-US" dirty="0" err="1"/>
              <a:t>Loh</a:t>
            </a:r>
            <a:r>
              <a:rPr lang="en-US" dirty="0"/>
              <a:t> should honor his previous statement to retire in June of 2019.</a:t>
            </a:r>
          </a:p>
          <a:p>
            <a:pPr lvl="1"/>
            <a:endParaRPr lang="en-US" dirty="0"/>
          </a:p>
          <a:p>
            <a:endParaRPr lang="en-US" dirty="0"/>
          </a:p>
          <a:p>
            <a:endParaRPr lang="en-US" dirty="0"/>
          </a:p>
        </p:txBody>
      </p:sp>
    </p:spTree>
    <p:extLst>
      <p:ext uri="{BB962C8B-B14F-4D97-AF65-F5344CB8AC3E}">
        <p14:creationId xmlns:p14="http://schemas.microsoft.com/office/powerpoint/2010/main" val="425189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lvl="0" indent="0">
              <a:buNone/>
            </a:pPr>
            <a:r>
              <a:rPr lang="en-US" u="sng" dirty="0"/>
              <a:t>Resolution to Improve the Status of Shared Governance in the University System of Maryland (Senate Document #18-19-17) (</a:t>
            </a:r>
            <a:r>
              <a:rPr lang="en-US" u="sng" dirty="0" smtClean="0"/>
              <a:t>Action)</a:t>
            </a:r>
          </a:p>
          <a:p>
            <a:pPr lvl="0"/>
            <a:r>
              <a:rPr lang="en-US" dirty="0"/>
              <a:t>Due to time constraints, the Senate was unable to complete discussion of the remainder of the resolution.</a:t>
            </a:r>
          </a:p>
          <a:p>
            <a:pPr lvl="1"/>
            <a:endParaRPr lang="en-US" dirty="0"/>
          </a:p>
          <a:p>
            <a:endParaRPr lang="en-US" dirty="0"/>
          </a:p>
          <a:p>
            <a:endParaRPr lang="en-US" dirty="0"/>
          </a:p>
        </p:txBody>
      </p:sp>
    </p:spTree>
    <p:extLst>
      <p:ext uri="{BB962C8B-B14F-4D97-AF65-F5344CB8AC3E}">
        <p14:creationId xmlns:p14="http://schemas.microsoft.com/office/powerpoint/2010/main" val="342379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10000"/>
              </a:lnSpc>
              <a:spcBef>
                <a:spcPts val="1600"/>
              </a:spcBef>
              <a:buNone/>
            </a:pPr>
            <a:r>
              <a:rPr lang="en-US" u="sng" dirty="0" smtClean="0"/>
              <a:t>Remaining Agenda Items</a:t>
            </a:r>
            <a:endParaRPr lang="en-US" dirty="0"/>
          </a:p>
          <a:p>
            <a:pPr lvl="0"/>
            <a:r>
              <a:rPr lang="en-US" dirty="0"/>
              <a:t>Remaining agenda items will be transferred to the next Senate meeting but the Senate leadership will consider the need for an additional Special Senate Meeting to complete business.</a:t>
            </a:r>
          </a:p>
          <a:p>
            <a:endParaRPr lang="en-US" dirty="0"/>
          </a:p>
          <a:p>
            <a:endParaRPr lang="en-US" dirty="0"/>
          </a:p>
        </p:txBody>
      </p:sp>
    </p:spTree>
    <p:extLst>
      <p:ext uri="{BB962C8B-B14F-4D97-AF65-F5344CB8AC3E}">
        <p14:creationId xmlns:p14="http://schemas.microsoft.com/office/powerpoint/2010/main" val="1215712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7,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 xmlns:a14="http://schemas.microsoft.com/office/drawing/2010/main" w="25400">
                  <a:solidFill>
                    <a:schemeClr val="dk1">
                      <a:lumMod val="0"/>
                      <a:lumOff val="0"/>
                    </a:schemeClr>
                  </a:solidFill>
                  <a:round/>
                  <a:headEnd/>
                  <a:tailEnd/>
                </a14:hiddenLine>
              </a:ext>
              <a:ext uri="{AF507438-7753-43e0-B8FC-AC1667EBCBE1}">
                <a14:hiddenEffects xmln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endParaRPr lang="en-US" sz="1800" dirty="0"/>
          </a:p>
          <a:p>
            <a:pPr lvl="0"/>
            <a:r>
              <a:rPr lang="en-US" sz="1800" dirty="0"/>
              <a:t>University Senate Resolution Condemning the Actions of the Board of Regents</a:t>
            </a:r>
          </a:p>
          <a:p>
            <a:pPr indent="0">
              <a:buNone/>
            </a:pPr>
            <a:r>
              <a:rPr lang="en-US" sz="1800" u="sng" dirty="0" smtClean="0">
                <a:hlinkClick r:id="rId5"/>
              </a:rPr>
              <a:t>https</a:t>
            </a:r>
            <a:r>
              <a:rPr lang="en-US" sz="1800" u="sng" dirty="0">
                <a:hlinkClick r:id="rId5"/>
              </a:rPr>
              <a:t>://senate.umd.edu/system/files/resources/Resolutions/Resolution_Condemning_Actions_of_BOR.pdf</a:t>
            </a:r>
            <a:r>
              <a:rPr lang="en-US" sz="1800" dirty="0"/>
              <a:t> </a:t>
            </a:r>
          </a:p>
          <a:p>
            <a:pPr lvl="0"/>
            <a:r>
              <a:rPr lang="en-US" sz="1800" dirty="0"/>
              <a:t>Board of Regents Staff Awards</a:t>
            </a:r>
          </a:p>
          <a:p>
            <a:pPr marL="0" indent="228600">
              <a:buNone/>
            </a:pPr>
            <a:r>
              <a:rPr lang="en-US" sz="1800" u="sng" dirty="0">
                <a:hlinkClick r:id="rId6"/>
              </a:rPr>
              <a:t>https://senate.umd.edu/bor-staff-awards</a:t>
            </a:r>
            <a:r>
              <a:rPr lang="en-US" sz="1800" dirty="0"/>
              <a:t> </a:t>
            </a:r>
          </a:p>
          <a:p>
            <a:pPr lvl="0"/>
            <a:r>
              <a:rPr lang="en-US" sz="1800" dirty="0"/>
              <a:t>Interim Health Insurance Portability and Accountability Act Policy (Senate Document #18-19-05)</a:t>
            </a:r>
          </a:p>
          <a:p>
            <a:pPr marL="0" indent="228600">
              <a:buNone/>
            </a:pPr>
            <a:r>
              <a:rPr lang="en-US" sz="1800" u="sng" dirty="0">
                <a:hlinkClick r:id="rId7"/>
              </a:rPr>
              <a:t>https://senate.umd.edu/system/files/resources/MeetingMaterials/11072018/HIPAA_Policy_18-19-05.pdf</a:t>
            </a:r>
            <a:endParaRPr lang="en-US" sz="1800" dirty="0"/>
          </a:p>
          <a:p>
            <a:pPr lvl="0"/>
            <a:r>
              <a:rPr lang="en-US" sz="1800" dirty="0"/>
              <a:t>Resolution to Improve the Status of Shared Governance and Athletics at the University of Maryland (Senate Document #18-19-17)</a:t>
            </a:r>
          </a:p>
          <a:p>
            <a:pPr indent="0">
              <a:buNone/>
            </a:pPr>
            <a:r>
              <a:rPr lang="en-US" sz="1800" u="sng" dirty="0">
                <a:hlinkClick r:id="rId8"/>
              </a:rPr>
              <a:t>https://senate.umd.edu/system/files/resources/MeetingMaterials/11072018/Resolution_to_Improve_Status_Shared_Gov_Athletics_USM_18-19-17.pdf</a:t>
            </a:r>
            <a:endParaRPr lang="en-US" sz="1800" dirty="0"/>
          </a:p>
        </p:txBody>
      </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526</TotalTime>
  <Words>656</Words>
  <Application>Microsoft Office PowerPoint</Application>
  <PresentationFormat>Widescreen</PresentationFormat>
  <Paragraphs>104</Paragraphs>
  <Slides>9</Slides>
  <Notes>8</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9</vt:i4>
      </vt:variant>
    </vt:vector>
  </HeadingPairs>
  <TitlesOfParts>
    <vt:vector size="29" baseType="lpstr">
      <vt:lpstr>MS PGothic</vt:lpstr>
      <vt:lpstr>MS PGothic</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77</cp:revision>
  <dcterms:created xsi:type="dcterms:W3CDTF">2017-09-04T22:41:22Z</dcterms:created>
  <dcterms:modified xsi:type="dcterms:W3CDTF">2018-11-21T19:52:41Z</dcterms:modified>
</cp:coreProperties>
</file>