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6"/>
  </p:notesMasterIdLst>
  <p:sldIdLst>
    <p:sldId id="321" r:id="rId16"/>
    <p:sldId id="256" r:id="rId17"/>
    <p:sldId id="350" r:id="rId18"/>
    <p:sldId id="357" r:id="rId19"/>
    <p:sldId id="351" r:id="rId20"/>
    <p:sldId id="358" r:id="rId21"/>
    <p:sldId id="359" r:id="rId22"/>
    <p:sldId id="360" r:id="rId23"/>
    <p:sldId id="354" r:id="rId24"/>
    <p:sldId id="339" r:id="rId25"/>
  </p:sldIdLst>
  <p:sldSz cx="12192000" cy="6858000"/>
  <p:notesSz cx="6858000" cy="9144000"/>
  <p:custDataLst>
    <p:tags r:id="rId2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FF"/>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63" d="100"/>
          <a:sy n="63" d="100"/>
        </p:scale>
        <p:origin x="78" y="1194"/>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6.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tags" Target="tags/tag1.xml"/><Relationship Id="rId30" Type="http://schemas.openxmlformats.org/officeDocument/2006/relationships/theme" Target="theme/theme1.xml"/><Relationship Id="rId100"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125029696"/>
        <c:axId val="125030256"/>
        <c:axId val="124315792"/>
      </c:bar3DChart>
      <c:catAx>
        <c:axId val="125029696"/>
        <c:scaling>
          <c:orientation val="minMax"/>
        </c:scaling>
        <c:delete val="0"/>
        <c:axPos val="b"/>
        <c:numFmt formatCode="General" sourceLinked="1"/>
        <c:majorTickMark val="out"/>
        <c:minorTickMark val="none"/>
        <c:tickLblPos val="nextTo"/>
        <c:crossAx val="125030256"/>
        <c:crosses val="autoZero"/>
        <c:auto val="1"/>
        <c:lblAlgn val="ctr"/>
        <c:lblOffset val="100"/>
        <c:noMultiLvlLbl val="0"/>
      </c:catAx>
      <c:valAx>
        <c:axId val="125030256"/>
        <c:scaling>
          <c:orientation val="minMax"/>
        </c:scaling>
        <c:delete val="0"/>
        <c:axPos val="l"/>
        <c:majorGridlines/>
        <c:numFmt formatCode="General" sourceLinked="1"/>
        <c:majorTickMark val="out"/>
        <c:minorTickMark val="none"/>
        <c:tickLblPos val="nextTo"/>
        <c:crossAx val="125029696"/>
        <c:crosses val="autoZero"/>
        <c:crossBetween val="between"/>
      </c:valAx>
      <c:serAx>
        <c:axId val="124315792"/>
        <c:scaling>
          <c:orientation val="minMax"/>
        </c:scaling>
        <c:delete val="0"/>
        <c:axPos val="b"/>
        <c:majorTickMark val="out"/>
        <c:minorTickMark val="none"/>
        <c:tickLblPos val="nextTo"/>
        <c:crossAx val="125030256"/>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55801152"/>
        <c:axId val="255801712"/>
        <c:axId val="124317040"/>
      </c:bar3DChart>
      <c:catAx>
        <c:axId val="255801152"/>
        <c:scaling>
          <c:orientation val="minMax"/>
        </c:scaling>
        <c:delete val="0"/>
        <c:axPos val="b"/>
        <c:numFmt formatCode="General" sourceLinked="1"/>
        <c:majorTickMark val="out"/>
        <c:minorTickMark val="none"/>
        <c:tickLblPos val="nextTo"/>
        <c:crossAx val="255801712"/>
        <c:crosses val="autoZero"/>
        <c:auto val="1"/>
        <c:lblAlgn val="ctr"/>
        <c:lblOffset val="100"/>
        <c:noMultiLvlLbl val="0"/>
      </c:catAx>
      <c:valAx>
        <c:axId val="255801712"/>
        <c:scaling>
          <c:orientation val="minMax"/>
        </c:scaling>
        <c:delete val="0"/>
        <c:axPos val="l"/>
        <c:majorGridlines/>
        <c:numFmt formatCode="General" sourceLinked="1"/>
        <c:majorTickMark val="out"/>
        <c:minorTickMark val="none"/>
        <c:tickLblPos val="nextTo"/>
        <c:crossAx val="255801152"/>
        <c:crosses val="autoZero"/>
        <c:crossBetween val="between"/>
      </c:valAx>
      <c:serAx>
        <c:axId val="124317040"/>
        <c:scaling>
          <c:orientation val="minMax"/>
        </c:scaling>
        <c:delete val="0"/>
        <c:axPos val="b"/>
        <c:majorTickMark val="out"/>
        <c:minorTickMark val="none"/>
        <c:tickLblPos val="nextTo"/>
        <c:crossAx val="255801712"/>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11/27/2018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a:p>
        </p:txBody>
      </p:sp>
    </p:spTree>
    <p:extLst>
      <p:ext uri="{BB962C8B-B14F-4D97-AF65-F5344CB8AC3E}">
        <p14:creationId xmlns:p14="http://schemas.microsoft.com/office/powerpoint/2010/main" val="2694405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a:p>
        </p:txBody>
      </p:sp>
    </p:spTree>
    <p:extLst>
      <p:ext uri="{BB962C8B-B14F-4D97-AF65-F5344CB8AC3E}">
        <p14:creationId xmlns:p14="http://schemas.microsoft.com/office/powerpoint/2010/main" val="3548813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a:p>
        </p:txBody>
      </p:sp>
    </p:spTree>
    <p:extLst>
      <p:ext uri="{BB962C8B-B14F-4D97-AF65-F5344CB8AC3E}">
        <p14:creationId xmlns:p14="http://schemas.microsoft.com/office/powerpoint/2010/main" val="2638378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a:p>
        </p:txBody>
      </p:sp>
    </p:spTree>
    <p:extLst>
      <p:ext uri="{BB962C8B-B14F-4D97-AF65-F5344CB8AC3E}">
        <p14:creationId xmlns:p14="http://schemas.microsoft.com/office/powerpoint/2010/main" val="2206959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a:p>
        </p:txBody>
      </p:sp>
    </p:spTree>
    <p:extLst>
      <p:ext uri="{BB962C8B-B14F-4D97-AF65-F5344CB8AC3E}">
        <p14:creationId xmlns:p14="http://schemas.microsoft.com/office/powerpoint/2010/main" val="780234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8</a:t>
            </a:fld>
            <a:endParaRPr lang="en-US"/>
          </a:p>
        </p:txBody>
      </p:sp>
    </p:spTree>
    <p:extLst>
      <p:ext uri="{BB962C8B-B14F-4D97-AF65-F5344CB8AC3E}">
        <p14:creationId xmlns:p14="http://schemas.microsoft.com/office/powerpoint/2010/main" val="1053442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9</a:t>
            </a:fld>
            <a:endParaRPr lang="en-US"/>
          </a:p>
        </p:txBody>
      </p:sp>
    </p:spTree>
    <p:extLst>
      <p:ext uri="{BB962C8B-B14F-4D97-AF65-F5344CB8AC3E}">
        <p14:creationId xmlns:p14="http://schemas.microsoft.com/office/powerpoint/2010/main" val="3378198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10</a:t>
            </a:fld>
            <a:endParaRPr lang="en-US"/>
          </a:p>
        </p:txBody>
      </p:sp>
    </p:spTree>
    <p:extLst>
      <p:ext uri="{BB962C8B-B14F-4D97-AF65-F5344CB8AC3E}">
        <p14:creationId xmlns:p14="http://schemas.microsoft.com/office/powerpoint/2010/main" val="922697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11/27/2018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11/27/2018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11/27/2018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1.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2.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3.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4.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5.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6.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8.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9.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11/27/2018</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11/27/2018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senate.umd.edu/system/files/resources/MeetingMaterials/11072018/Research_Misconduct_At_University_of_Maryland.pdf" TargetMode="External"/><Relationship Id="rId3" Type="http://schemas.openxmlformats.org/officeDocument/2006/relationships/image" Target="../media/image1.png"/><Relationship Id="rId7" Type="http://schemas.openxmlformats.org/officeDocument/2006/relationships/hyperlink" Target="https://senate.umd.edu/system/files/resources/MeetingMaterials/11142018/PCC_Rename_PostBac_MSDE_Admin_I_18-19-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senate.umd.edu/system/files/resources/MeetingMaterials/11072018/PCC_Establish_BS_Human_Development_18-19-14.pdf" TargetMode="External"/><Relationship Id="rId5" Type="http://schemas.openxmlformats.org/officeDocument/2006/relationships/hyperlink" Target="https://senate.umd.edu/system/files/resources/MeetingMaterials/11072018/PCC_Establish_BS_Neuroscience_18-19-13.pdf" TargetMode="External"/><Relationship Id="rId4" Type="http://schemas.openxmlformats.org/officeDocument/2006/relationships/image" Target="../media/image2.png"/><Relationship Id="rId9" Type="http://schemas.openxmlformats.org/officeDocument/2006/relationships/hyperlink" Target="https://senate.umd.edu/system/files/resources/Resolutions/Resolution_to_Improve_Status_of_Shared_Governance.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smtClean="0">
                <a:latin typeface="Arial" panose="020B0604020202020204" pitchFamily="34" charset="0"/>
                <a:cs typeface="Arial" panose="020B0604020202020204" pitchFamily="34" charset="0"/>
              </a:rPr>
              <a:t>November 14, 2018</a:t>
            </a:r>
            <a:endParaRPr lang="en-US" sz="4000"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14,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14,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fontScale="92500" lnSpcReduction="20000"/>
          </a:bodyPr>
          <a:lstStyle/>
          <a:p>
            <a:endParaRPr lang="en-US" sz="1800" dirty="0"/>
          </a:p>
          <a:p>
            <a:pPr lvl="0"/>
            <a:r>
              <a:rPr lang="en-US" sz="1800" dirty="0"/>
              <a:t>PCC Proposal to Establish a Bachelor of Science in Neuroscience (Senate Document #18-19-13)</a:t>
            </a:r>
          </a:p>
          <a:p>
            <a:pPr indent="0">
              <a:buNone/>
            </a:pPr>
            <a:r>
              <a:rPr lang="en-US" sz="1800" u="sng" dirty="0" smtClean="0">
                <a:hlinkClick r:id="rId5"/>
              </a:rPr>
              <a:t>https</a:t>
            </a:r>
            <a:r>
              <a:rPr lang="en-US" sz="1800" u="sng" dirty="0">
                <a:hlinkClick r:id="rId5"/>
              </a:rPr>
              <a:t>://senate.umd.edu/system/files/resources/MeetingMaterials/11072018/PCC_Establish_BS_Neuroscience_18-19-13.pdf</a:t>
            </a:r>
            <a:r>
              <a:rPr lang="en-US" sz="1800" dirty="0"/>
              <a:t> </a:t>
            </a:r>
          </a:p>
          <a:p>
            <a:pPr lvl="0"/>
            <a:r>
              <a:rPr lang="en-US" sz="1800" dirty="0"/>
              <a:t>PCC Proposal to Establish a Bachelor of Science in Human Development (Senate Document #18-19-14)</a:t>
            </a:r>
          </a:p>
          <a:p>
            <a:pPr indent="0">
              <a:buNone/>
            </a:pPr>
            <a:r>
              <a:rPr lang="en-US" sz="1800" u="sng" dirty="0">
                <a:hlinkClick r:id="rId6"/>
              </a:rPr>
              <a:t>https://senate.umd.edu/system/files/resources/MeetingMaterials/11072018/PCC_Establish_BS_Human_Development_18-19-14.pdf</a:t>
            </a:r>
            <a:r>
              <a:rPr lang="en-US" sz="1800" dirty="0"/>
              <a:t> </a:t>
            </a:r>
          </a:p>
          <a:p>
            <a:pPr lvl="0"/>
            <a:r>
              <a:rPr lang="en-US" sz="1800" dirty="0"/>
              <a:t>PCC Proposal to Rename the Post-Baccalaureate Certificate in MSDE Administrator I to School Improvement Leadership (Senate Document #18-19-15)</a:t>
            </a:r>
          </a:p>
          <a:p>
            <a:pPr indent="0">
              <a:buNone/>
            </a:pPr>
            <a:r>
              <a:rPr lang="en-US" sz="1800" u="sng" dirty="0">
                <a:hlinkClick r:id="rId7"/>
              </a:rPr>
              <a:t>https://senate.umd.edu/system/files/resources/MeetingMaterials/11142018/PCC_Rename_PostBac_MSDE_Admin_I_18-19-15.pdf</a:t>
            </a:r>
            <a:r>
              <a:rPr lang="en-US" sz="1800" dirty="0">
                <a:hlinkClick r:id="rId7"/>
              </a:rPr>
              <a:t> </a:t>
            </a:r>
            <a:endParaRPr lang="en-US" sz="1800" dirty="0"/>
          </a:p>
          <a:p>
            <a:pPr lvl="0"/>
            <a:r>
              <a:rPr lang="en-US" sz="1800" dirty="0"/>
              <a:t>Special Order Presentation: Research Misconduct at the University of Maryland </a:t>
            </a:r>
          </a:p>
          <a:p>
            <a:pPr indent="0">
              <a:buNone/>
            </a:pPr>
            <a:r>
              <a:rPr lang="en-US" sz="1800" u="sng" dirty="0">
                <a:hlinkClick r:id="rId8"/>
              </a:rPr>
              <a:t>https://senate.umd.edu/system/files/resources/MeetingMaterials/11072018/Research_Misconduct_At_University_of_Maryland.pdf</a:t>
            </a:r>
            <a:endParaRPr lang="en-US" sz="1800" dirty="0"/>
          </a:p>
          <a:p>
            <a:pPr lvl="0"/>
            <a:r>
              <a:rPr lang="en-US" sz="1800" dirty="0"/>
              <a:t>Resolution to Improve the Status of Shared Governance at the University of Maryland (Senate Document #18-19-17)</a:t>
            </a:r>
          </a:p>
          <a:p>
            <a:pPr indent="0">
              <a:buNone/>
            </a:pPr>
            <a:r>
              <a:rPr lang="en-US" sz="1800" u="sng" dirty="0">
                <a:hlinkClick r:id="rId9"/>
              </a:rPr>
              <a:t>https://senate.umd.edu/system/files/resources/Resolutions/Resolution_to_Improve_Status_of_Shared_Governance.pdf</a:t>
            </a:r>
            <a:r>
              <a:rPr lang="en-US" sz="1800" dirty="0">
                <a:hlinkClick r:id="rId9"/>
              </a:rPr>
              <a:t> </a:t>
            </a:r>
            <a:endParaRPr lang="en-US" sz="1800" dirty="0"/>
          </a:p>
        </p:txBody>
      </p:sp>
    </p:spTree>
    <p:extLst>
      <p:ext uri="{BB962C8B-B14F-4D97-AF65-F5344CB8AC3E}">
        <p14:creationId xmlns:p14="http://schemas.microsoft.com/office/powerpoint/2010/main" val="1639767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14,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fontScale="92500" lnSpcReduction="10000"/>
          </a:bodyPr>
          <a:lstStyle/>
          <a:p>
            <a:pPr marL="0" indent="0">
              <a:lnSpc>
                <a:spcPct val="110000"/>
              </a:lnSpc>
              <a:spcBef>
                <a:spcPts val="1600"/>
              </a:spcBef>
              <a:buNone/>
            </a:pPr>
            <a:r>
              <a:rPr lang="en-US" u="sng" dirty="0"/>
              <a:t>Senate Chair’s Report</a:t>
            </a:r>
            <a:endParaRPr lang="en-US" dirty="0"/>
          </a:p>
          <a:p>
            <a:pPr lvl="0"/>
            <a:r>
              <a:rPr lang="en-US" dirty="0"/>
              <a:t>Chair Walsh explained that because the November 7, 2018 was largely spent discussing and amending the language of the Resolution to Improve the Status of Shared Governance in the University System of Maryland (USM), the Senate was unable to complete several time-sensitive items. Since the upcoming December meeting will include the President’s State of the Campus Address and several additional time-sensitive items, the Senate leadership agreed that it was necessary to hold another Special Meeting of the Senate.</a:t>
            </a:r>
          </a:p>
          <a:p>
            <a:pPr lvl="0"/>
            <a:r>
              <a:rPr lang="en-US" dirty="0"/>
              <a:t>The Senate approved a Motion to Suspend the Rules and reorder the agenda so that the time-sensitive agenda items could be considered before the resolution. </a:t>
            </a:r>
          </a:p>
        </p:txBody>
      </p:sp>
    </p:spTree>
    <p:extLst>
      <p:ext uri="{BB962C8B-B14F-4D97-AF65-F5344CB8AC3E}">
        <p14:creationId xmlns:p14="http://schemas.microsoft.com/office/powerpoint/2010/main" val="3422276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14,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18313" y="1771494"/>
            <a:ext cx="11702062" cy="4857905"/>
          </a:xfrm>
        </p:spPr>
        <p:txBody>
          <a:bodyPr>
            <a:normAutofit/>
          </a:bodyPr>
          <a:lstStyle/>
          <a:p>
            <a:pPr marL="0" indent="0">
              <a:buNone/>
            </a:pPr>
            <a:r>
              <a:rPr lang="en-US" u="sng" dirty="0"/>
              <a:t>PCC Proposal to Establish a Bachelor of Science in Neuroscience (Senate Document #18-19-13)</a:t>
            </a:r>
            <a:endParaRPr lang="en-US" dirty="0"/>
          </a:p>
          <a:p>
            <a:pPr lvl="0"/>
            <a:r>
              <a:rPr lang="en-US" dirty="0"/>
              <a:t>The Senate voted to approve the new program.</a:t>
            </a:r>
          </a:p>
        </p:txBody>
      </p:sp>
    </p:spTree>
    <p:extLst>
      <p:ext uri="{BB962C8B-B14F-4D97-AF65-F5344CB8AC3E}">
        <p14:creationId xmlns:p14="http://schemas.microsoft.com/office/powerpoint/2010/main" val="4018832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14,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18313" y="1771494"/>
            <a:ext cx="11702062" cy="4857905"/>
          </a:xfrm>
        </p:spPr>
        <p:txBody>
          <a:bodyPr>
            <a:normAutofit/>
          </a:bodyPr>
          <a:lstStyle/>
          <a:p>
            <a:pPr marL="0" indent="0">
              <a:buNone/>
            </a:pPr>
            <a:r>
              <a:rPr lang="en-US" u="sng" dirty="0"/>
              <a:t>PCC Proposal to Establish a Bachelor of Science in Human Development (Senate Document #18-19-14) </a:t>
            </a:r>
            <a:endParaRPr lang="en-US" dirty="0"/>
          </a:p>
          <a:p>
            <a:pPr lvl="0"/>
            <a:r>
              <a:rPr lang="en-US" dirty="0"/>
              <a:t>The Senate voted to approve the new program.</a:t>
            </a:r>
          </a:p>
          <a:p>
            <a:pPr>
              <a:lnSpc>
                <a:spcPct val="110000"/>
              </a:lnSpc>
              <a:spcBef>
                <a:spcPts val="1600"/>
              </a:spcBef>
            </a:pPr>
            <a:endParaRPr lang="en-US" dirty="0"/>
          </a:p>
        </p:txBody>
      </p:sp>
    </p:spTree>
    <p:extLst>
      <p:ext uri="{BB962C8B-B14F-4D97-AF65-F5344CB8AC3E}">
        <p14:creationId xmlns:p14="http://schemas.microsoft.com/office/powerpoint/2010/main" val="1890257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14,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PCC Proposal to Rename the Post-Baccalaureate Certificate in MSDE Administrator I to School Improvement Leadership (Senate Document #18-19-15)</a:t>
            </a:r>
            <a:endParaRPr lang="en-US" dirty="0"/>
          </a:p>
          <a:p>
            <a:pPr lvl="0"/>
            <a:r>
              <a:rPr lang="en-US" dirty="0"/>
              <a:t>The Senate voted to approve the rename the certificate program.</a:t>
            </a:r>
          </a:p>
          <a:p>
            <a:pPr lvl="1"/>
            <a:endParaRPr lang="en-US" dirty="0"/>
          </a:p>
          <a:p>
            <a:endParaRPr lang="en-US" dirty="0"/>
          </a:p>
          <a:p>
            <a:endParaRPr lang="en-US" dirty="0"/>
          </a:p>
        </p:txBody>
      </p:sp>
    </p:spTree>
    <p:extLst>
      <p:ext uri="{BB962C8B-B14F-4D97-AF65-F5344CB8AC3E}">
        <p14:creationId xmlns:p14="http://schemas.microsoft.com/office/powerpoint/2010/main" val="2105783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14,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lnSpcReduction="10000"/>
          </a:bodyPr>
          <a:lstStyle/>
          <a:p>
            <a:pPr marL="0" indent="0">
              <a:buNone/>
            </a:pPr>
            <a:r>
              <a:rPr lang="en-US" u="sng" dirty="0"/>
              <a:t>Special Order of the Day: </a:t>
            </a:r>
            <a:r>
              <a:rPr lang="en-US" i="1" u="sng" dirty="0"/>
              <a:t>Research Misconduct at the University of Maryland</a:t>
            </a:r>
            <a:endParaRPr lang="en-US" dirty="0"/>
          </a:p>
          <a:p>
            <a:pPr lvl="0"/>
            <a:r>
              <a:rPr lang="en-US" dirty="0"/>
              <a:t>Jack Blanchard, Chair of the Faculty Affairs Committee, provided an overview of the committee’s work on the Research Misconduct policy and the rationale for changes. </a:t>
            </a:r>
          </a:p>
          <a:p>
            <a:pPr lvl="0"/>
            <a:r>
              <a:rPr lang="en-US" dirty="0"/>
              <a:t>Blanchard outlined the committee’s preliminary directions including broadening the scope of the policy to “scholarly misconduct”; clarifying definitions and due process rights for respondents; broadening language on oversight of the process; and clarifying processes and roles in the policy.</a:t>
            </a:r>
          </a:p>
          <a:p>
            <a:pPr lvl="0"/>
            <a:r>
              <a:rPr lang="en-US" dirty="0"/>
              <a:t>Senators asked clarifying questions and suggested revisions to ensure clarity within the policy.</a:t>
            </a:r>
          </a:p>
          <a:p>
            <a:pPr lvl="1"/>
            <a:endParaRPr lang="en-US" dirty="0"/>
          </a:p>
          <a:p>
            <a:endParaRPr lang="en-US" dirty="0"/>
          </a:p>
          <a:p>
            <a:endParaRPr lang="en-US" dirty="0"/>
          </a:p>
        </p:txBody>
      </p:sp>
    </p:spTree>
    <p:extLst>
      <p:ext uri="{BB962C8B-B14F-4D97-AF65-F5344CB8AC3E}">
        <p14:creationId xmlns:p14="http://schemas.microsoft.com/office/powerpoint/2010/main" val="425189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14,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lnSpcReduction="10000"/>
          </a:bodyPr>
          <a:lstStyle/>
          <a:p>
            <a:pPr marL="0" indent="0">
              <a:buNone/>
            </a:pPr>
            <a:r>
              <a:rPr lang="en-US" u="sng" dirty="0"/>
              <a:t>Resolution to Improve the Status of Shared Governance in the University System of Maryland (Senate Document #18-19-17) (Action)</a:t>
            </a:r>
            <a:endParaRPr lang="en-US" dirty="0"/>
          </a:p>
          <a:p>
            <a:pPr lvl="0"/>
            <a:r>
              <a:rPr lang="en-US" dirty="0"/>
              <a:t>Senators continued discussion of the resolution and suggested amendments to the language.</a:t>
            </a:r>
          </a:p>
          <a:p>
            <a:pPr lvl="0"/>
            <a:r>
              <a:rPr lang="en-US" dirty="0"/>
              <a:t>The Senate approved amendments to the second element </a:t>
            </a:r>
            <a:r>
              <a:rPr lang="en-US" dirty="0" smtClean="0"/>
              <a:t>of </a:t>
            </a:r>
            <a:r>
              <a:rPr lang="en-US" dirty="0"/>
              <a:t>the resolution as follows:</a:t>
            </a:r>
          </a:p>
          <a:p>
            <a:pPr lvl="1"/>
            <a:r>
              <a:rPr lang="en-US" dirty="0"/>
              <a:t>2</a:t>
            </a:r>
            <a:r>
              <a:rPr lang="en-US" baseline="30000" dirty="0"/>
              <a:t>nd</a:t>
            </a:r>
            <a:r>
              <a:rPr lang="en-US" dirty="0"/>
              <a:t> Element:</a:t>
            </a:r>
            <a:r>
              <a:rPr lang="en-US" b="1" dirty="0"/>
              <a:t> </a:t>
            </a:r>
            <a:br>
              <a:rPr lang="en-US" b="1" dirty="0"/>
            </a:br>
            <a:r>
              <a:rPr lang="en-US" b="1" dirty="0">
                <a:solidFill>
                  <a:srgbClr val="0000FF"/>
                </a:solidFill>
              </a:rPr>
              <a:t>Requests</a:t>
            </a:r>
            <a:r>
              <a:rPr lang="en-US" b="1" dirty="0"/>
              <a:t> </a:t>
            </a:r>
            <a:r>
              <a:rPr lang="en-US" dirty="0"/>
              <a:t>that </a:t>
            </a:r>
            <a:r>
              <a:rPr lang="en-US" b="1" dirty="0">
                <a:solidFill>
                  <a:srgbClr val="0000FF"/>
                </a:solidFill>
              </a:rPr>
              <a:t>the composition of</a:t>
            </a:r>
            <a:r>
              <a:rPr lang="en-US" dirty="0"/>
              <a:t> </a:t>
            </a:r>
            <a:r>
              <a:rPr lang="en-US" strike="sngStrike" dirty="0">
                <a:solidFill>
                  <a:srgbClr val="FF0000"/>
                </a:solidFill>
              </a:rPr>
              <a:t>seats on</a:t>
            </a:r>
            <a:r>
              <a:rPr lang="en-US" dirty="0"/>
              <a:t> University of Maryland, College Park presidential search committees </a:t>
            </a:r>
            <a:r>
              <a:rPr lang="en-US" b="1" dirty="0">
                <a:solidFill>
                  <a:srgbClr val="0000FF"/>
                </a:solidFill>
              </a:rPr>
              <a:t>should mirror representation on </a:t>
            </a:r>
            <a:r>
              <a:rPr lang="en-US" strike="sngStrike" dirty="0">
                <a:solidFill>
                  <a:srgbClr val="FF0000"/>
                </a:solidFill>
              </a:rPr>
              <a:t>be awarded in the same proportion as</a:t>
            </a:r>
            <a:r>
              <a:rPr lang="en-US" dirty="0"/>
              <a:t> the University Senate</a:t>
            </a:r>
            <a:r>
              <a:rPr lang="en-US" strike="sngStrike" dirty="0"/>
              <a:t>,</a:t>
            </a:r>
            <a:r>
              <a:rPr lang="en-US" dirty="0"/>
              <a:t> with </a:t>
            </a:r>
            <a:r>
              <a:rPr lang="en-US" b="1" dirty="0">
                <a:solidFill>
                  <a:srgbClr val="0000FF"/>
                </a:solidFill>
              </a:rPr>
              <a:t>a significant majority of seats being held by</a:t>
            </a:r>
            <a:r>
              <a:rPr lang="en-US" dirty="0">
                <a:solidFill>
                  <a:srgbClr val="0000FF"/>
                </a:solidFill>
              </a:rPr>
              <a:t> </a:t>
            </a:r>
            <a:r>
              <a:rPr lang="en-US" strike="sngStrike" dirty="0">
                <a:solidFill>
                  <a:srgbClr val="FF0000"/>
                </a:solidFill>
              </a:rPr>
              <a:t>regards to</a:t>
            </a:r>
            <a:r>
              <a:rPr lang="en-US" dirty="0"/>
              <a:t> faculty, staff, and student </a:t>
            </a:r>
            <a:r>
              <a:rPr lang="en-US" b="1" dirty="0">
                <a:solidFill>
                  <a:srgbClr val="0000FF"/>
                </a:solidFill>
              </a:rPr>
              <a:t>representatives</a:t>
            </a:r>
            <a:r>
              <a:rPr lang="en-US" dirty="0"/>
              <a:t> </a:t>
            </a:r>
            <a:r>
              <a:rPr lang="en-US" strike="sngStrike" dirty="0">
                <a:solidFill>
                  <a:srgbClr val="FF0000"/>
                </a:solidFill>
              </a:rPr>
              <a:t>constituencies</a:t>
            </a:r>
            <a:r>
              <a:rPr lang="en-US" b="1" dirty="0"/>
              <a:t> </a:t>
            </a:r>
            <a:r>
              <a:rPr lang="en-US" b="1" dirty="0">
                <a:solidFill>
                  <a:srgbClr val="0000FF"/>
                </a:solidFill>
              </a:rPr>
              <a:t>appointed by the Chancellor from a diverse pool of candidates suggested by the University Senate</a:t>
            </a:r>
            <a:r>
              <a:rPr lang="en-US" dirty="0"/>
              <a:t>.</a:t>
            </a:r>
          </a:p>
          <a:p>
            <a:pPr lvl="1"/>
            <a:endParaRPr lang="en-US" dirty="0"/>
          </a:p>
          <a:p>
            <a:endParaRPr lang="en-US" dirty="0"/>
          </a:p>
          <a:p>
            <a:endParaRPr lang="en-US" dirty="0"/>
          </a:p>
        </p:txBody>
      </p:sp>
    </p:spTree>
    <p:extLst>
      <p:ext uri="{BB962C8B-B14F-4D97-AF65-F5344CB8AC3E}">
        <p14:creationId xmlns:p14="http://schemas.microsoft.com/office/powerpoint/2010/main" val="342379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14,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51508"/>
            <a:ext cx="11702062" cy="5106492"/>
          </a:xfrm>
        </p:spPr>
        <p:txBody>
          <a:bodyPr>
            <a:normAutofit fontScale="92500" lnSpcReduction="10000"/>
          </a:bodyPr>
          <a:lstStyle/>
          <a:p>
            <a:pPr marL="0" indent="0">
              <a:buNone/>
            </a:pPr>
            <a:r>
              <a:rPr lang="en-US" u="sng" dirty="0"/>
              <a:t>Resolution to Improve the Status of Shared Governance in the University System of Maryland (Senate Document #18-19-17) (Action)</a:t>
            </a:r>
            <a:endParaRPr lang="en-US" dirty="0"/>
          </a:p>
          <a:p>
            <a:pPr lvl="0"/>
            <a:r>
              <a:rPr lang="en-US" dirty="0" smtClean="0"/>
              <a:t>The </a:t>
            </a:r>
            <a:r>
              <a:rPr lang="en-US" dirty="0"/>
              <a:t>Senate approved amendments to </a:t>
            </a:r>
            <a:r>
              <a:rPr lang="en-US" dirty="0" smtClean="0"/>
              <a:t>the preamble of </a:t>
            </a:r>
            <a:r>
              <a:rPr lang="en-US" dirty="0"/>
              <a:t>the resolution as follows:</a:t>
            </a:r>
          </a:p>
          <a:p>
            <a:pPr lvl="1"/>
            <a:r>
              <a:rPr lang="en-US" sz="2600" dirty="0"/>
              <a:t>Preamble: </a:t>
            </a:r>
          </a:p>
          <a:p>
            <a:pPr lvl="1" indent="0">
              <a:buNone/>
            </a:pPr>
            <a:r>
              <a:rPr lang="en-US" sz="2600" dirty="0" smtClean="0"/>
              <a:t>WHEREAS</a:t>
            </a:r>
            <a:r>
              <a:rPr lang="en-US" sz="2600" dirty="0"/>
              <a:t>, The USM Board of Regents, hereafter referred to as the Board of Regents, has proven itself unresponsive to the concerns of students, faculty</a:t>
            </a:r>
            <a:r>
              <a:rPr lang="en-US" sz="2600" b="1" dirty="0">
                <a:solidFill>
                  <a:srgbClr val="0000FF"/>
                </a:solidFill>
              </a:rPr>
              <a:t>, staff,</a:t>
            </a:r>
            <a:r>
              <a:rPr lang="en-US" sz="2600" dirty="0">
                <a:solidFill>
                  <a:srgbClr val="0000FF"/>
                </a:solidFill>
              </a:rPr>
              <a:t> </a:t>
            </a:r>
            <a:r>
              <a:rPr lang="en-US" sz="2600" dirty="0"/>
              <a:t>and other Maryland citizens in its handling of the investigation into the death of Jordan McNair</a:t>
            </a:r>
            <a:r>
              <a:rPr lang="en-US" sz="2600" strike="sngStrike" dirty="0">
                <a:solidFill>
                  <a:srgbClr val="FF0000"/>
                </a:solidFill>
              </a:rPr>
              <a:t>.</a:t>
            </a:r>
            <a:r>
              <a:rPr lang="en-US" sz="2600" b="1" dirty="0">
                <a:solidFill>
                  <a:srgbClr val="0000FF"/>
                </a:solidFill>
              </a:rPr>
              <a:t>; </a:t>
            </a:r>
            <a:r>
              <a:rPr lang="en-US" sz="2600" b="1" dirty="0" smtClean="0">
                <a:solidFill>
                  <a:srgbClr val="0000FF"/>
                </a:solidFill>
              </a:rPr>
              <a:t>and</a:t>
            </a:r>
            <a:endParaRPr lang="en-US" sz="2600" dirty="0">
              <a:solidFill>
                <a:srgbClr val="0000FF"/>
              </a:solidFill>
            </a:endParaRPr>
          </a:p>
          <a:p>
            <a:pPr marL="685800" indent="0">
              <a:buNone/>
            </a:pPr>
            <a:r>
              <a:rPr lang="en-US" sz="2600" dirty="0" smtClean="0"/>
              <a:t>WHEREAS</a:t>
            </a:r>
            <a:r>
              <a:rPr lang="en-US" sz="2600" dirty="0"/>
              <a:t>, Student</a:t>
            </a:r>
            <a:r>
              <a:rPr lang="en-US" sz="2600" b="1" dirty="0">
                <a:solidFill>
                  <a:srgbClr val="0000FF"/>
                </a:solidFill>
              </a:rPr>
              <a:t>,</a:t>
            </a:r>
            <a:r>
              <a:rPr lang="en-US" sz="2600" dirty="0"/>
              <a:t> faculty</a:t>
            </a:r>
            <a:r>
              <a:rPr lang="en-US" sz="2600" b="1" dirty="0">
                <a:solidFill>
                  <a:srgbClr val="0000FF"/>
                </a:solidFill>
              </a:rPr>
              <a:t>,</a:t>
            </a:r>
            <a:r>
              <a:rPr lang="en-US" sz="2600" dirty="0"/>
              <a:t> and </a:t>
            </a:r>
            <a:r>
              <a:rPr lang="en-US" sz="2600" b="1" dirty="0">
                <a:solidFill>
                  <a:srgbClr val="0000FF"/>
                </a:solidFill>
              </a:rPr>
              <a:t>staff</a:t>
            </a:r>
            <a:r>
              <a:rPr lang="en-US" sz="2600" dirty="0"/>
              <a:t> concerns </a:t>
            </a:r>
            <a:r>
              <a:rPr lang="en-US" sz="2600" b="1" dirty="0">
                <a:solidFill>
                  <a:srgbClr val="0000FF"/>
                </a:solidFill>
              </a:rPr>
              <a:t>related to the values and the future of our institution</a:t>
            </a:r>
            <a:r>
              <a:rPr lang="en-US" sz="2600" dirty="0"/>
              <a:t> have gone unheard in </a:t>
            </a:r>
            <a:r>
              <a:rPr lang="en-US" sz="2600" b="1" dirty="0">
                <a:solidFill>
                  <a:srgbClr val="0000FF"/>
                </a:solidFill>
              </a:rPr>
              <a:t>recent</a:t>
            </a:r>
            <a:r>
              <a:rPr lang="en-US" sz="2600" b="1" dirty="0"/>
              <a:t> </a:t>
            </a:r>
            <a:r>
              <a:rPr lang="en-US" sz="2600" strike="sngStrike" dirty="0">
                <a:solidFill>
                  <a:srgbClr val="FF0000"/>
                </a:solidFill>
              </a:rPr>
              <a:t>personnel and policy</a:t>
            </a:r>
            <a:r>
              <a:rPr lang="en-US" sz="2600" dirty="0"/>
              <a:t> decisions made by the </a:t>
            </a:r>
            <a:r>
              <a:rPr lang="en-US" sz="2600" strike="sngStrike" dirty="0">
                <a:solidFill>
                  <a:srgbClr val="FF0000"/>
                </a:solidFill>
              </a:rPr>
              <a:t>University of Maryland College Park</a:t>
            </a:r>
            <a:r>
              <a:rPr lang="en-US" sz="2600" dirty="0">
                <a:solidFill>
                  <a:srgbClr val="FF0000"/>
                </a:solidFill>
              </a:rPr>
              <a:t> </a:t>
            </a:r>
            <a:r>
              <a:rPr lang="en-US" sz="2600" strike="sngStrike" dirty="0">
                <a:solidFill>
                  <a:srgbClr val="FF0000"/>
                </a:solidFill>
              </a:rPr>
              <a:t>and</a:t>
            </a:r>
            <a:r>
              <a:rPr lang="en-US" sz="2600" dirty="0">
                <a:solidFill>
                  <a:srgbClr val="FF0000"/>
                </a:solidFill>
              </a:rPr>
              <a:t> </a:t>
            </a:r>
            <a:r>
              <a:rPr lang="en-US" sz="2600" strike="sngStrike" dirty="0">
                <a:solidFill>
                  <a:srgbClr val="FF0000"/>
                </a:solidFill>
              </a:rPr>
              <a:t>USM </a:t>
            </a:r>
            <a:r>
              <a:rPr lang="en-US" sz="2600" b="1" dirty="0">
                <a:solidFill>
                  <a:srgbClr val="0000FF"/>
                </a:solidFill>
              </a:rPr>
              <a:t>Board of Regents</a:t>
            </a:r>
            <a:r>
              <a:rPr lang="en-US" sz="2600" b="1" dirty="0"/>
              <a:t> </a:t>
            </a:r>
            <a:r>
              <a:rPr lang="en-US" sz="2600" strike="sngStrike" dirty="0">
                <a:solidFill>
                  <a:srgbClr val="FF0000"/>
                </a:solidFill>
              </a:rPr>
              <a:t>as a </a:t>
            </a:r>
            <a:r>
              <a:rPr lang="en-US" sz="2600" strike="sngStrike" dirty="0" smtClean="0">
                <a:solidFill>
                  <a:srgbClr val="FF0000"/>
                </a:solidFill>
              </a:rPr>
              <a:t>whole</a:t>
            </a:r>
            <a:r>
              <a:rPr lang="en-US" sz="2600" b="1" dirty="0" smtClean="0">
                <a:solidFill>
                  <a:srgbClr val="0000FF"/>
                </a:solidFill>
              </a:rPr>
              <a:t>;</a:t>
            </a:r>
          </a:p>
          <a:p>
            <a:r>
              <a:rPr lang="en-US" dirty="0" smtClean="0"/>
              <a:t>The </a:t>
            </a:r>
            <a:r>
              <a:rPr lang="en-US" dirty="0"/>
              <a:t>Senate approved the resolution as amended.</a:t>
            </a:r>
            <a:endParaRPr lang="en-US" dirty="0">
              <a:solidFill>
                <a:srgbClr val="0000FF"/>
              </a:solidFill>
            </a:endParaRPr>
          </a:p>
        </p:txBody>
      </p:sp>
    </p:spTree>
    <p:extLst>
      <p:ext uri="{BB962C8B-B14F-4D97-AF65-F5344CB8AC3E}">
        <p14:creationId xmlns:p14="http://schemas.microsoft.com/office/powerpoint/2010/main" val="400176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14,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u="sng" dirty="0"/>
              <a:t>New Business</a:t>
            </a:r>
            <a:endParaRPr lang="en-US" dirty="0"/>
          </a:p>
          <a:p>
            <a:pPr lvl="0"/>
            <a:r>
              <a:rPr lang="en-US" dirty="0"/>
              <a:t>The Senate approved a motion to facilitate the suggestion in the approved resolution that the Chancellor consider a diverse pool of candidates suggested by the University Senate. </a:t>
            </a:r>
          </a:p>
          <a:p>
            <a:pPr lvl="1"/>
            <a:r>
              <a:rPr lang="en-US" dirty="0"/>
              <a:t>Charge the Senate Executive Committee (SEC) with compiling a diverse pool of faculty, staff, and student candidates from the campus community for consideration by the Chancellor during the development of the presidential search committee. The SEC should solicit suggestions from the University Senate as it develops the list of potential candidates for the Chancellor.</a:t>
            </a:r>
          </a:p>
          <a:p>
            <a:endParaRPr lang="en-US" dirty="0"/>
          </a:p>
          <a:p>
            <a:endParaRPr lang="en-US" dirty="0"/>
          </a:p>
        </p:txBody>
      </p:sp>
    </p:spTree>
    <p:extLst>
      <p:ext uri="{BB962C8B-B14F-4D97-AF65-F5344CB8AC3E}">
        <p14:creationId xmlns:p14="http://schemas.microsoft.com/office/powerpoint/2010/main" val="121571245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538</TotalTime>
  <Words>773</Words>
  <Application>Microsoft Office PowerPoint</Application>
  <PresentationFormat>Widescreen</PresentationFormat>
  <Paragraphs>120</Paragraphs>
  <Slides>10</Slides>
  <Notes>9</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10</vt:i4>
      </vt:variant>
    </vt:vector>
  </HeadingPairs>
  <TitlesOfParts>
    <vt:vector size="30" baseType="lpstr">
      <vt:lpstr>MS PGothic</vt:lpstr>
      <vt:lpstr>MS PGothic</vt:lpstr>
      <vt:lpstr>Arial</vt:lpstr>
      <vt:lpstr>Calibri</vt:lpstr>
      <vt:lpstr>Times New Roman</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Summary</vt:lpstr>
      <vt:lpstr>Summary</vt:lpstr>
      <vt:lpstr>Summary</vt:lpstr>
      <vt:lpstr>Relevant Links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Sarah Feeney</cp:lastModifiedBy>
  <cp:revision>80</cp:revision>
  <dcterms:created xsi:type="dcterms:W3CDTF">2017-09-04T22:41:22Z</dcterms:created>
  <dcterms:modified xsi:type="dcterms:W3CDTF">2018-11-27T15:13:31Z</dcterms:modified>
</cp:coreProperties>
</file>