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theme/theme6.xml" ContentType="application/vnd.openxmlformats-officedocument.theme+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theme/theme8.xml" ContentType="application/vnd.openxmlformats-officedocument.theme+xml"/>
  <Override PartName="/ppt/slideLayouts/slideLayout20.xml" ContentType="application/vnd.openxmlformats-officedocument.presentationml.slideLayout+xml"/>
  <Override PartName="/ppt/theme/theme9.xml" ContentType="application/vnd.openxmlformats-officedocument.theme+xml"/>
  <Override PartName="/ppt/slideLayouts/slideLayout21.xml" ContentType="application/vnd.openxmlformats-officedocument.presentationml.slideLayout+xml"/>
  <Override PartName="/ppt/theme/theme10.xml" ContentType="application/vnd.openxmlformats-officedocument.theme+xml"/>
  <Override PartName="/ppt/slideLayouts/slideLayout22.xml" ContentType="application/vnd.openxmlformats-officedocument.presentationml.slideLayout+xml"/>
  <Override PartName="/ppt/theme/theme11.xml" ContentType="application/vnd.openxmlformats-officedocument.theme+xml"/>
  <Override PartName="/ppt/slideLayouts/slideLayout23.xml" ContentType="application/vnd.openxmlformats-officedocument.presentationml.slideLayout+xml"/>
  <Override PartName="/ppt/theme/theme12.xml" ContentType="application/vnd.openxmlformats-officedocument.theme+xml"/>
  <Override PartName="/ppt/slideLayouts/slideLayout24.xml" ContentType="application/vnd.openxmlformats-officedocument.presentationml.slideLayout+xml"/>
  <Override PartName="/ppt/theme/theme13.xml" ContentType="application/vnd.openxmlformats-officedocument.theme+xml"/>
  <Override PartName="/ppt/slideLayouts/slideLayout25.xml" ContentType="application/vnd.openxmlformats-officedocument.presentationml.slideLayout+xml"/>
  <Override PartName="/ppt/theme/theme14.xml" ContentType="application/vnd.openxmlformats-officedocument.theme+xml"/>
  <Override PartName="/ppt/slideLayouts/slideLayout26.xml" ContentType="application/vnd.openxmlformats-officedocument.presentationml.slideLayout+xml"/>
  <Override PartName="/ppt/theme/theme15.xml" ContentType="application/vnd.openxmlformats-officedocument.theme+xml"/>
  <Override PartName="/ppt/theme/theme1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 id="2147483702" r:id="rId2"/>
    <p:sldMasterId id="2147483704" r:id="rId3"/>
    <p:sldMasterId id="2147483706" r:id="rId4"/>
    <p:sldMasterId id="2147483708" r:id="rId5"/>
    <p:sldMasterId id="2147483710" r:id="rId6"/>
    <p:sldMasterId id="2147483712" r:id="rId7"/>
    <p:sldMasterId id="2147483714" r:id="rId8"/>
    <p:sldMasterId id="2147483717" r:id="rId9"/>
    <p:sldMasterId id="2147483719" r:id="rId10"/>
    <p:sldMasterId id="2147483721" r:id="rId11"/>
    <p:sldMasterId id="2147483723" r:id="rId12"/>
    <p:sldMasterId id="2147483725" r:id="rId13"/>
    <p:sldMasterId id="2147483727" r:id="rId14"/>
    <p:sldMasterId id="2147483729" r:id="rId15"/>
  </p:sldMasterIdLst>
  <p:notesMasterIdLst>
    <p:notesMasterId r:id="rId29"/>
  </p:notesMasterIdLst>
  <p:sldIdLst>
    <p:sldId id="321" r:id="rId16"/>
    <p:sldId id="256" r:id="rId17"/>
    <p:sldId id="363" r:id="rId18"/>
    <p:sldId id="362" r:id="rId19"/>
    <p:sldId id="361" r:id="rId20"/>
    <p:sldId id="364" r:id="rId21"/>
    <p:sldId id="350" r:id="rId22"/>
    <p:sldId id="357" r:id="rId23"/>
    <p:sldId id="351" r:id="rId24"/>
    <p:sldId id="358" r:id="rId25"/>
    <p:sldId id="359" r:id="rId26"/>
    <p:sldId id="339" r:id="rId27"/>
    <p:sldId id="365" r:id="rId28"/>
  </p:sldIdLst>
  <p:sldSz cx="12192000" cy="6858000"/>
  <p:notesSz cx="6858000" cy="9144000"/>
  <p:custDataLst>
    <p:tags r:id="rId3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00FF"/>
    <a:srgbClr val="E4C537"/>
    <a:srgbClr val="B20E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autoAdjust="0"/>
    <p:restoredTop sz="94660"/>
  </p:normalViewPr>
  <p:slideViewPr>
    <p:cSldViewPr snapToGrid="0">
      <p:cViewPr varScale="1">
        <p:scale>
          <a:sx n="63" d="100"/>
          <a:sy n="63" d="100"/>
        </p:scale>
        <p:origin x="78" y="1524"/>
      </p:cViewPr>
      <p:guideLst>
        <p:guide orient="horz" pos="2160"/>
        <p:guide pos="3840"/>
      </p:guideLst>
    </p:cSldViewPr>
  </p:slideViewPr>
  <p:notesTextViewPr>
    <p:cViewPr>
      <p:scale>
        <a:sx n="1" d="1"/>
        <a:sy n="1" d="1"/>
      </p:scale>
      <p:origin x="0" y="0"/>
    </p:cViewPr>
  </p:notesTextViewPr>
  <p:sorterViewPr>
    <p:cViewPr>
      <p:scale>
        <a:sx n="100" d="100"/>
        <a:sy n="100" d="100"/>
      </p:scale>
      <p:origin x="0" y="-969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slide" Target="slides/slide6.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tags" Target="tags/tag1.xml"/><Relationship Id="rId100" Type="http://schemas.microsoft.com/office/2015/10/relationships/revisionInfo" Target="revisionInfo.xml"/><Relationship Id="rId8" Type="http://schemas.openxmlformats.org/officeDocument/2006/relationships/slideMaster" Target="slideMasters/slideMaster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67305840"/>
        <c:axId val="267306400"/>
        <c:axId val="268355904"/>
      </c:bar3DChart>
      <c:catAx>
        <c:axId val="267305840"/>
        <c:scaling>
          <c:orientation val="minMax"/>
        </c:scaling>
        <c:delete val="0"/>
        <c:axPos val="b"/>
        <c:numFmt formatCode="General" sourceLinked="1"/>
        <c:majorTickMark val="out"/>
        <c:minorTickMark val="none"/>
        <c:tickLblPos val="nextTo"/>
        <c:crossAx val="267306400"/>
        <c:crosses val="autoZero"/>
        <c:auto val="1"/>
        <c:lblAlgn val="ctr"/>
        <c:lblOffset val="100"/>
        <c:noMultiLvlLbl val="0"/>
      </c:catAx>
      <c:valAx>
        <c:axId val="267306400"/>
        <c:scaling>
          <c:orientation val="minMax"/>
        </c:scaling>
        <c:delete val="0"/>
        <c:axPos val="l"/>
        <c:majorGridlines/>
        <c:numFmt formatCode="General" sourceLinked="1"/>
        <c:majorTickMark val="out"/>
        <c:minorTickMark val="none"/>
        <c:tickLblPos val="nextTo"/>
        <c:crossAx val="267305840"/>
        <c:crosses val="autoZero"/>
        <c:crossBetween val="between"/>
      </c:valAx>
      <c:serAx>
        <c:axId val="268355904"/>
        <c:scaling>
          <c:orientation val="minMax"/>
        </c:scaling>
        <c:delete val="0"/>
        <c:axPos val="b"/>
        <c:majorTickMark val="out"/>
        <c:minorTickMark val="none"/>
        <c:tickLblPos val="nextTo"/>
        <c:crossAx val="267306400"/>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E00A-44BA-A2CE-9DFAFE6A14CF}"/>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E00A-44BA-A2CE-9DFAFE6A14CF}"/>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E00A-44BA-A2CE-9DFAFE6A14CF}"/>
            </c:ext>
          </c:extLst>
        </c:ser>
        <c:dLbls>
          <c:showLegendKey val="0"/>
          <c:showVal val="0"/>
          <c:showCatName val="0"/>
          <c:showSerName val="0"/>
          <c:showPercent val="0"/>
          <c:showBubbleSize val="0"/>
        </c:dLbls>
        <c:gapWidth val="150"/>
        <c:shape val="box"/>
        <c:axId val="267018128"/>
        <c:axId val="267011968"/>
        <c:axId val="268357152"/>
      </c:bar3DChart>
      <c:catAx>
        <c:axId val="267018128"/>
        <c:scaling>
          <c:orientation val="minMax"/>
        </c:scaling>
        <c:delete val="0"/>
        <c:axPos val="b"/>
        <c:numFmt formatCode="General" sourceLinked="1"/>
        <c:majorTickMark val="out"/>
        <c:minorTickMark val="none"/>
        <c:tickLblPos val="nextTo"/>
        <c:crossAx val="267011968"/>
        <c:crosses val="autoZero"/>
        <c:auto val="1"/>
        <c:lblAlgn val="ctr"/>
        <c:lblOffset val="100"/>
        <c:noMultiLvlLbl val="0"/>
      </c:catAx>
      <c:valAx>
        <c:axId val="267011968"/>
        <c:scaling>
          <c:orientation val="minMax"/>
        </c:scaling>
        <c:delete val="0"/>
        <c:axPos val="l"/>
        <c:majorGridlines/>
        <c:numFmt formatCode="General" sourceLinked="1"/>
        <c:majorTickMark val="out"/>
        <c:minorTickMark val="none"/>
        <c:tickLblPos val="nextTo"/>
        <c:crossAx val="267018128"/>
        <c:crosses val="autoZero"/>
        <c:crossBetween val="between"/>
      </c:valAx>
      <c:serAx>
        <c:axId val="268357152"/>
        <c:scaling>
          <c:orientation val="minMax"/>
        </c:scaling>
        <c:delete val="0"/>
        <c:axPos val="b"/>
        <c:majorTickMark val="out"/>
        <c:minorTickMark val="none"/>
        <c:tickLblPos val="nextTo"/>
        <c:crossAx val="267011968"/>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1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F1D7F-6098-F943-A299-FF519F3916C0}" type="datetimeFigureOut">
              <a:rPr lang="en-US" smtClean="0"/>
              <a:t>12/11/2018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FD5BD3-A954-1545-A124-E1B25878CF5E}" type="slidenum">
              <a:rPr lang="en-US" smtClean="0"/>
              <a:t>‹#›</a:t>
            </a:fld>
            <a:endParaRPr lang="en-US"/>
          </a:p>
        </p:txBody>
      </p:sp>
    </p:spTree>
    <p:extLst>
      <p:ext uri="{BB962C8B-B14F-4D97-AF65-F5344CB8AC3E}">
        <p14:creationId xmlns:p14="http://schemas.microsoft.com/office/powerpoint/2010/main" val="1820790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2</a:t>
            </a:fld>
            <a:endParaRPr lang="en-US"/>
          </a:p>
        </p:txBody>
      </p:sp>
    </p:spTree>
    <p:extLst>
      <p:ext uri="{BB962C8B-B14F-4D97-AF65-F5344CB8AC3E}">
        <p14:creationId xmlns:p14="http://schemas.microsoft.com/office/powerpoint/2010/main" val="379980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11</a:t>
            </a:fld>
            <a:endParaRPr lang="en-US"/>
          </a:p>
        </p:txBody>
      </p:sp>
    </p:spTree>
    <p:extLst>
      <p:ext uri="{BB962C8B-B14F-4D97-AF65-F5344CB8AC3E}">
        <p14:creationId xmlns:p14="http://schemas.microsoft.com/office/powerpoint/2010/main" val="780234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12</a:t>
            </a:fld>
            <a:endParaRPr lang="en-US"/>
          </a:p>
        </p:txBody>
      </p:sp>
    </p:spTree>
    <p:extLst>
      <p:ext uri="{BB962C8B-B14F-4D97-AF65-F5344CB8AC3E}">
        <p14:creationId xmlns:p14="http://schemas.microsoft.com/office/powerpoint/2010/main" val="922697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13</a:t>
            </a:fld>
            <a:endParaRPr lang="en-US"/>
          </a:p>
        </p:txBody>
      </p:sp>
    </p:spTree>
    <p:extLst>
      <p:ext uri="{BB962C8B-B14F-4D97-AF65-F5344CB8AC3E}">
        <p14:creationId xmlns:p14="http://schemas.microsoft.com/office/powerpoint/2010/main" val="408431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3</a:t>
            </a:fld>
            <a:endParaRPr lang="en-US"/>
          </a:p>
        </p:txBody>
      </p:sp>
    </p:spTree>
    <p:extLst>
      <p:ext uri="{BB962C8B-B14F-4D97-AF65-F5344CB8AC3E}">
        <p14:creationId xmlns:p14="http://schemas.microsoft.com/office/powerpoint/2010/main" val="1704603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4</a:t>
            </a:fld>
            <a:endParaRPr lang="en-US"/>
          </a:p>
        </p:txBody>
      </p:sp>
    </p:spTree>
    <p:extLst>
      <p:ext uri="{BB962C8B-B14F-4D97-AF65-F5344CB8AC3E}">
        <p14:creationId xmlns:p14="http://schemas.microsoft.com/office/powerpoint/2010/main" val="1671436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5</a:t>
            </a:fld>
            <a:endParaRPr lang="en-US"/>
          </a:p>
        </p:txBody>
      </p:sp>
    </p:spTree>
    <p:extLst>
      <p:ext uri="{BB962C8B-B14F-4D97-AF65-F5344CB8AC3E}">
        <p14:creationId xmlns:p14="http://schemas.microsoft.com/office/powerpoint/2010/main" val="366113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6</a:t>
            </a:fld>
            <a:endParaRPr lang="en-US"/>
          </a:p>
        </p:txBody>
      </p:sp>
    </p:spTree>
    <p:extLst>
      <p:ext uri="{BB962C8B-B14F-4D97-AF65-F5344CB8AC3E}">
        <p14:creationId xmlns:p14="http://schemas.microsoft.com/office/powerpoint/2010/main" val="2530857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7</a:t>
            </a:fld>
            <a:endParaRPr lang="en-US"/>
          </a:p>
        </p:txBody>
      </p:sp>
    </p:spTree>
    <p:extLst>
      <p:ext uri="{BB962C8B-B14F-4D97-AF65-F5344CB8AC3E}">
        <p14:creationId xmlns:p14="http://schemas.microsoft.com/office/powerpoint/2010/main" val="2694405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8</a:t>
            </a:fld>
            <a:endParaRPr lang="en-US"/>
          </a:p>
        </p:txBody>
      </p:sp>
    </p:spTree>
    <p:extLst>
      <p:ext uri="{BB962C8B-B14F-4D97-AF65-F5344CB8AC3E}">
        <p14:creationId xmlns:p14="http://schemas.microsoft.com/office/powerpoint/2010/main" val="35488139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9</a:t>
            </a:fld>
            <a:endParaRPr lang="en-US"/>
          </a:p>
        </p:txBody>
      </p:sp>
    </p:spTree>
    <p:extLst>
      <p:ext uri="{BB962C8B-B14F-4D97-AF65-F5344CB8AC3E}">
        <p14:creationId xmlns:p14="http://schemas.microsoft.com/office/powerpoint/2010/main" val="2638378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FD5BD3-A954-1545-A124-E1B25878CF5E}" type="slidenum">
              <a:rPr lang="en-US" smtClean="0"/>
              <a:t>10</a:t>
            </a:fld>
            <a:endParaRPr lang="en-US"/>
          </a:p>
        </p:txBody>
      </p:sp>
    </p:spTree>
    <p:extLst>
      <p:ext uri="{BB962C8B-B14F-4D97-AF65-F5344CB8AC3E}">
        <p14:creationId xmlns:p14="http://schemas.microsoft.com/office/powerpoint/2010/main" val="2206959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4205297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6490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6793395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985360-EFBB-43F0-89C6-6A465E09648E}" type="datetimeFigureOut">
              <a:rPr lang="en-US" smtClean="0"/>
              <a:t>12/11/2018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graphicFrame>
        <p:nvGraphicFramePr>
          <p:cNvPr id="6" name="TPChart" hidden="1"/>
          <p:cNvGraphicFramePr/>
          <p:nvPr>
            <p:extLst>
              <p:ext uri="{D42A27DB-BD31-4B8C-83A1-F6EECF244321}">
                <p14:modId xmlns:p14="http://schemas.microsoft.com/office/powerpoint/2010/main" val="2996115174"/>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PChart" hidden="1"/>
          <p:cNvGraphicFramePr/>
          <p:nvPr userDrawn="1">
            <p:extLst>
              <p:ext uri="{D42A27DB-BD31-4B8C-83A1-F6EECF244321}">
                <p14:modId xmlns:p14="http://schemas.microsoft.com/office/powerpoint/2010/main" val="3715248169"/>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578873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6894457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3205476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701154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20835261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402519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691684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649190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985360-EFBB-43F0-89C6-6A465E09648E}"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324217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7197776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823544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9829882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9143415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3088077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2964056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FAE90BB-7CF2-4842-8D30-D7664C05CC4C}" type="datetimeFigureOut">
              <a:rPr lang="en-US" altLang="en-US"/>
              <a:pPr>
                <a:defRPr/>
              </a:pPr>
              <a:t>12/11/2018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E9D37E-32C4-9F43-BA05-A6B11B0AC12B}" type="slidenum">
              <a:rPr lang="en-US" altLang="en-US"/>
              <a:pPr>
                <a:defRPr/>
              </a:pPr>
              <a:t>‹#›</a:t>
            </a:fld>
            <a:endParaRPr lang="en-US" altLang="en-US"/>
          </a:p>
        </p:txBody>
      </p:sp>
    </p:spTree>
    <p:extLst>
      <p:ext uri="{BB962C8B-B14F-4D97-AF65-F5344CB8AC3E}">
        <p14:creationId xmlns:p14="http://schemas.microsoft.com/office/powerpoint/2010/main" val="11891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4985360-EFBB-43F0-89C6-6A465E09648E}"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902405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985360-EFBB-43F0-89C6-6A465E09648E}"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87655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985360-EFBB-43F0-89C6-6A465E09648E}" type="datetimeFigureOut">
              <a:rPr lang="en-US" smtClean="0"/>
              <a:t>12/11/2018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05903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985360-EFBB-43F0-89C6-6A465E09648E}" type="datetimeFigureOut">
              <a:rPr lang="en-US" smtClean="0"/>
              <a:t>12/11/2018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3134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985360-EFBB-43F0-89C6-6A465E09648E}" type="datetimeFigureOut">
              <a:rPr lang="en-US" smtClean="0"/>
              <a:t>12/11/2018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906122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206638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985360-EFBB-43F0-89C6-6A465E09648E}"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D263AE-BCF7-4C68-9F6F-5308AEC2684A}" type="slidenum">
              <a:rPr lang="en-US" smtClean="0"/>
              <a:t>‹#›</a:t>
            </a:fld>
            <a:endParaRPr lang="en-US"/>
          </a:p>
        </p:txBody>
      </p:sp>
    </p:spTree>
    <p:extLst>
      <p:ext uri="{BB962C8B-B14F-4D97-AF65-F5344CB8AC3E}">
        <p14:creationId xmlns:p14="http://schemas.microsoft.com/office/powerpoint/2010/main" val="1846191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1.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2.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3.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4.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5.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6.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7.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8.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9.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85360-EFBB-43F0-89C6-6A465E09648E}" type="datetimeFigureOut">
              <a:rPr lang="en-US" smtClean="0"/>
              <a:t>12/11/2018</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263AE-BCF7-4C68-9F6F-5308AEC2684A}" type="slidenum">
              <a:rPr lang="en-US" smtClean="0"/>
              <a:t>‹#›</a:t>
            </a:fld>
            <a:endParaRPr lang="en-US"/>
          </a:p>
        </p:txBody>
      </p:sp>
    </p:spTree>
    <p:extLst>
      <p:ext uri="{BB962C8B-B14F-4D97-AF65-F5344CB8AC3E}">
        <p14:creationId xmlns:p14="http://schemas.microsoft.com/office/powerpoint/2010/main" val="74511678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99263265"/>
      </p:ext>
    </p:extLst>
  </p:cSld>
  <p:clrMap bg1="lt1" tx1="dk1" bg2="lt2" tx2="dk2" accent1="accent1" accent2="accent2" accent3="accent3" accent4="accent4" accent5="accent5" accent6="accent6" hlink="hlink" folHlink="folHlink"/>
  <p:sldLayoutIdLst>
    <p:sldLayoutId id="214748372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85669312"/>
      </p:ext>
    </p:extLst>
  </p:cSld>
  <p:clrMap bg1="lt1" tx1="dk1" bg2="lt2" tx2="dk2" accent1="accent1" accent2="accent2" accent3="accent3" accent4="accent4" accent5="accent5" accent6="accent6" hlink="hlink" folHlink="folHlink"/>
  <p:sldLayoutIdLst>
    <p:sldLayoutId id="2147483722"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698163801"/>
      </p:ext>
    </p:extLst>
  </p:cSld>
  <p:clrMap bg1="lt1" tx1="dk1" bg2="lt2" tx2="dk2" accent1="accent1" accent2="accent2" accent3="accent3" accent4="accent4" accent5="accent5" accent6="accent6" hlink="hlink" folHlink="folHlink"/>
  <p:sldLayoutIdLst>
    <p:sldLayoutId id="2147483724"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611326902"/>
      </p:ext>
    </p:extLst>
  </p:cSld>
  <p:clrMap bg1="lt1" tx1="dk1" bg2="lt2" tx2="dk2" accent1="accent1" accent2="accent2" accent3="accent3" accent4="accent4" accent5="accent5" accent6="accent6" hlink="hlink" folHlink="folHlink"/>
  <p:sldLayoutIdLst>
    <p:sldLayoutId id="2147483726"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86767760"/>
      </p:ext>
    </p:extLst>
  </p:cSld>
  <p:clrMap bg1="lt1" tx1="dk1" bg2="lt2" tx2="dk2" accent1="accent1" accent2="accent2" accent3="accent3" accent4="accent4" accent5="accent5" accent6="accent6" hlink="hlink" folHlink="folHlink"/>
  <p:sldLayoutIdLst>
    <p:sldLayoutId id="214748372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1541331077"/>
      </p:ext>
    </p:extLst>
  </p:cSld>
  <p:clrMap bg1="lt1" tx1="dk1" bg2="lt2" tx2="dk2" accent1="accent1" accent2="accent2" accent3="accent3" accent4="accent4" accent5="accent5" accent6="accent6" hlink="hlink" folHlink="folHlink"/>
  <p:sldLayoutIdLst>
    <p:sldLayoutId id="2147483730"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2720781"/>
      </p:ext>
    </p:extLst>
  </p:cSld>
  <p:clrMap bg1="lt1" tx1="dk1" bg2="lt2" tx2="dk2" accent1="accent1" accent2="accent2" accent3="accent3" accent4="accent4" accent5="accent5" accent6="accent6" hlink="hlink" folHlink="folHlink"/>
  <p:sldLayoutIdLst>
    <p:sldLayoutId id="214748370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654330335"/>
      </p:ext>
    </p:extLst>
  </p:cSld>
  <p:clrMap bg1="lt1" tx1="dk1" bg2="lt2" tx2="dk2" accent1="accent1" accent2="accent2" accent3="accent3" accent4="accent4" accent5="accent5" accent6="accent6" hlink="hlink" folHlink="folHlink"/>
  <p:sldLayoutIdLst>
    <p:sldLayoutId id="214748370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081737783"/>
      </p:ext>
    </p:extLst>
  </p:cSld>
  <p:clrMap bg1="lt1" tx1="dk1" bg2="lt2" tx2="dk2" accent1="accent1" accent2="accent2" accent3="accent3" accent4="accent4" accent5="accent5" accent6="accent6" hlink="hlink" folHlink="folHlink"/>
  <p:sldLayoutIdLst>
    <p:sldLayoutId id="2147483707"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0763779"/>
      </p:ext>
    </p:extLst>
  </p:cSld>
  <p:clrMap bg1="lt1" tx1="dk1" bg2="lt2" tx2="dk2" accent1="accent1" accent2="accent2" accent3="accent3" accent4="accent4" accent5="accent5" accent6="accent6" hlink="hlink" folHlink="folHlink"/>
  <p:sldLayoutIdLst>
    <p:sldLayoutId id="2147483709"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76576246"/>
      </p:ext>
    </p:extLst>
  </p:cSld>
  <p:clrMap bg1="lt1" tx1="dk1" bg2="lt2" tx2="dk2" accent1="accent1" accent2="accent2" accent3="accent3" accent4="accent4" accent5="accent5" accent6="accent6" hlink="hlink" folHlink="folHlink"/>
  <p:sldLayoutIdLst>
    <p:sldLayoutId id="2147483711"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3463574195"/>
      </p:ext>
    </p:extLst>
  </p:cSld>
  <p:clrMap bg1="lt1" tx1="dk1" bg2="lt2" tx2="dk2" accent1="accent1" accent2="accent2" accent3="accent3" accent4="accent4" accent5="accent5" accent6="accent6" hlink="hlink" folHlink="folHlink"/>
  <p:sldLayoutIdLst>
    <p:sldLayoutId id="2147483713"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2174375880"/>
      </p:ext>
    </p:extLst>
  </p:cSld>
  <p:clrMap bg1="lt1" tx1="dk1" bg2="lt2" tx2="dk2" accent1="accent1" accent2="accent2" accent3="accent3" accent4="accent4" accent5="accent5" accent6="accent6" hlink="hlink" folHlink="folHlink"/>
  <p:sldLayoutIdLst>
    <p:sldLayoutId id="2147483715"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AB4E9F38-BAAF-E24E-8FFF-4F0388C8D2E0}" type="datetimeFigureOut">
              <a:rPr lang="en-US" altLang="en-US"/>
              <a:pPr>
                <a:defRPr/>
              </a:pPr>
              <a:t>12/11/2018</a:t>
            </a:fld>
            <a:endParaRPr lang="en-US" alt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ea typeface="MS PGothic" panose="020B0600070205080204" pitchFamily="34" charset="-128"/>
                <a:cs typeface="Arial" panose="020B0604020202020204" pitchFamily="34" charset="0"/>
              </a:defRPr>
            </a:lvl1pPr>
          </a:lstStyle>
          <a:p>
            <a:pPr>
              <a:defRPr/>
            </a:pPr>
            <a:fld id="{CC256786-8D57-8246-AA93-4446B24F3951}" type="slidenum">
              <a:rPr lang="en-US" altLang="en-US"/>
              <a:pPr>
                <a:defRPr/>
              </a:pPr>
              <a:t>‹#›</a:t>
            </a:fld>
            <a:endParaRPr lang="en-US" altLang="en-US"/>
          </a:p>
        </p:txBody>
      </p:sp>
    </p:spTree>
    <p:extLst>
      <p:ext uri="{BB962C8B-B14F-4D97-AF65-F5344CB8AC3E}">
        <p14:creationId xmlns:p14="http://schemas.microsoft.com/office/powerpoint/2010/main" val="4152020542"/>
      </p:ext>
    </p:extLst>
  </p:cSld>
  <p:clrMap bg1="lt1" tx1="dk1" bg2="lt2" tx2="dk2" accent1="accent1" accent2="accent2" accent3="accent3" accent4="accent4" accent5="accent5" accent6="accent6" hlink="hlink" folHlink="folHlink"/>
  <p:sldLayoutIdLst>
    <p:sldLayoutId id="2147483718" r:id="rId1"/>
  </p:sldLayoutIdLst>
  <p:txStyles>
    <p:titleStyle>
      <a:lvl1pPr algn="ctr" rtl="0" eaLnBrk="1" fontAlgn="base" hangingPunct="1">
        <a:spcBef>
          <a:spcPct val="0"/>
        </a:spcBef>
        <a:spcAft>
          <a:spcPct val="0"/>
        </a:spcAft>
        <a:defRPr sz="4400" kern="1200">
          <a:solidFill>
            <a:schemeClr val="tx1"/>
          </a:solidFill>
          <a:latin typeface="+mj-lt"/>
          <a:ea typeface="MS PGothic" pitchFamily="34" charset="-128"/>
          <a:cs typeface="MS PGothic" charset="0"/>
        </a:defRPr>
      </a:lvl1pPr>
      <a:lvl2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2pPr>
      <a:lvl3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3pPr>
      <a:lvl4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4pPr>
      <a:lvl5pPr algn="ctr" rtl="0" eaLnBrk="1" fontAlgn="base" hangingPunct="1">
        <a:spcBef>
          <a:spcPct val="0"/>
        </a:spcBef>
        <a:spcAft>
          <a:spcPct val="0"/>
        </a:spcAft>
        <a:defRPr sz="4400">
          <a:solidFill>
            <a:schemeClr val="tx1"/>
          </a:solidFill>
          <a:latin typeface="Calibri" charset="0"/>
          <a:ea typeface="MS PGothic" pitchFamily="34" charset="-128"/>
          <a:cs typeface="MS PGothic" charset="0"/>
        </a:defRPr>
      </a:lvl5pPr>
      <a:lvl6pPr marL="457200" algn="ctr" rtl="0" eaLnBrk="1" fontAlgn="base" hangingPunct="1">
        <a:spcBef>
          <a:spcPct val="0"/>
        </a:spcBef>
        <a:spcAft>
          <a:spcPct val="0"/>
        </a:spcAft>
        <a:defRPr sz="4400">
          <a:solidFill>
            <a:schemeClr val="tx1"/>
          </a:solidFill>
          <a:latin typeface="Calibri" charset="0"/>
          <a:ea typeface="ＭＳ Ｐゴシック" charset="0"/>
        </a:defRPr>
      </a:lvl6pPr>
      <a:lvl7pPr marL="914400" algn="ctr" rtl="0" eaLnBrk="1" fontAlgn="base" hangingPunct="1">
        <a:spcBef>
          <a:spcPct val="0"/>
        </a:spcBef>
        <a:spcAft>
          <a:spcPct val="0"/>
        </a:spcAft>
        <a:defRPr sz="4400">
          <a:solidFill>
            <a:schemeClr val="tx1"/>
          </a:solidFill>
          <a:latin typeface="Calibri" charset="0"/>
          <a:ea typeface="ＭＳ Ｐゴシック" charset="0"/>
        </a:defRPr>
      </a:lvl7pPr>
      <a:lvl8pPr marL="1371600" algn="ctr" rtl="0" eaLnBrk="1" fontAlgn="base" hangingPunct="1">
        <a:spcBef>
          <a:spcPct val="0"/>
        </a:spcBef>
        <a:spcAft>
          <a:spcPct val="0"/>
        </a:spcAft>
        <a:defRPr sz="4400">
          <a:solidFill>
            <a:schemeClr val="tx1"/>
          </a:solidFill>
          <a:latin typeface="Calibri" charset="0"/>
          <a:ea typeface="ＭＳ Ｐゴシック" charset="0"/>
        </a:defRPr>
      </a:lvl8pPr>
      <a:lvl9pPr marL="1828800" algn="ctr" rtl="0" eaLnBrk="1" fontAlgn="base" hangingPunct="1">
        <a:spcBef>
          <a:spcPct val="0"/>
        </a:spcBef>
        <a:spcAft>
          <a:spcPct val="0"/>
        </a:spcAft>
        <a:defRPr sz="4400">
          <a:solidFill>
            <a:schemeClr val="tx1"/>
          </a:solidFill>
          <a:latin typeface="Calibri" charset="0"/>
          <a:ea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itchFamily="34" charset="-128"/>
          <a:cs typeface="MS PGothic"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itchFamily="34" charset="-128"/>
          <a:cs typeface="MS PGothic"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itchFamily="34" charset="-128"/>
          <a:cs typeface="MS PGothic"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8" Type="http://schemas.openxmlformats.org/officeDocument/2006/relationships/hyperlink" Target="https://www.senate.umd.edu/system/files/resources/billDocuments/18-19-19/stage3/PCC_Proposal_Establish_BS_Embedded_Systems_18-19-19.pdf" TargetMode="External"/><Relationship Id="rId3" Type="http://schemas.openxmlformats.org/officeDocument/2006/relationships/image" Target="../media/image1.png"/><Relationship Id="rId7" Type="http://schemas.openxmlformats.org/officeDocument/2006/relationships/hyperlink" Target="https://www.senate.umd.edu/system/files/resources/billDocuments/18-19-18/stage3/Com_on_Com_Nom_Com_Slate_18-19-18.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senate.umd.edu/system/files/resources/Resolutions/Resolution_to_Improve_Status_of_Shared_Governance.pdf" TargetMode="External"/><Relationship Id="rId5" Type="http://schemas.openxmlformats.org/officeDocument/2006/relationships/hyperlink" Target="https://senate.umd.edu/system/files/resources/Resolutions/Resolution_Condemning_Actions_of_BOR.pdf"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senate.umd.edu/system/files/resources/billDocuments/17-18-16/stage7/Ed_Aff_Disclosure_of_Student_Educ_Records_17-18-16.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senate.umd.edu/system/files/resources/billDocuments/17-18-08/stage4/SCC_Code_of_AI_17-18-08_Senate_Amended.pdf" TargetMode="External"/><Relationship Id="rId5" Type="http://schemas.openxmlformats.org/officeDocument/2006/relationships/hyperlink" Target="https://www.senate.umd.edu/system/files/resources/billDocuments/18-19-20/stage3/PCC_Proposal_Establish_BA_Philosophy_Politics_Economics_18-19-20.pdf"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latin typeface="Arial" panose="020B0604020202020204" pitchFamily="34" charset="0"/>
                <a:cs typeface="Arial" panose="020B0604020202020204" pitchFamily="34" charset="0"/>
              </a:rPr>
              <a:t>Senate </a:t>
            </a:r>
            <a:r>
              <a:rPr lang="en-US" b="1" dirty="0" smtClean="0">
                <a:latin typeface="Arial" panose="020B0604020202020204" pitchFamily="34" charset="0"/>
                <a:cs typeface="Arial" panose="020B0604020202020204" pitchFamily="34" charset="0"/>
              </a:rPr>
              <a:t>Meeting Summary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a:bodyPr>
          <a:lstStyle/>
          <a:p>
            <a:r>
              <a:rPr lang="en-US" sz="4000" dirty="0" smtClean="0">
                <a:latin typeface="Arial" panose="020B0604020202020204" pitchFamily="34" charset="0"/>
                <a:cs typeface="Arial" panose="020B0604020202020204" pitchFamily="34" charset="0"/>
              </a:rPr>
              <a:t>December 4, </a:t>
            </a:r>
            <a:r>
              <a:rPr lang="en-US" sz="4000" dirty="0" smtClean="0">
                <a:latin typeface="Arial" panose="020B0604020202020204" pitchFamily="34" charset="0"/>
                <a:cs typeface="Arial" panose="020B0604020202020204" pitchFamily="34" charset="0"/>
              </a:rPr>
              <a:t>2018</a:t>
            </a:r>
            <a:endParaRPr lang="en-US" sz="4000" dirty="0">
              <a:latin typeface="Arial" panose="020B0604020202020204" pitchFamily="34" charset="0"/>
              <a:cs typeface="Arial" panose="020B0604020202020204" pitchFamily="34" charset="0"/>
            </a:endParaRPr>
          </a:p>
        </p:txBody>
      </p:sp>
      <p:grpSp>
        <p:nvGrpSpPr>
          <p:cNvPr id="4" name="Group 3">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5"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6"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2"/>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7" name="Oval 6">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8" name="Picture 7"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Tree>
    <p:extLst>
      <p:ext uri="{BB962C8B-B14F-4D97-AF65-F5344CB8AC3E}">
        <p14:creationId xmlns:p14="http://schemas.microsoft.com/office/powerpoint/2010/main" val="3607281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Revision of the </a:t>
            </a:r>
            <a:r>
              <a:rPr lang="en-US" i="1" u="sng" dirty="0"/>
              <a:t>Code of Academic Integrity</a:t>
            </a:r>
            <a:r>
              <a:rPr lang="en-US" u="sng" dirty="0"/>
              <a:t> (Senate Document #17-18-08)</a:t>
            </a:r>
            <a:endParaRPr lang="en-US" dirty="0"/>
          </a:p>
          <a:p>
            <a:pPr lvl="0">
              <a:spcBef>
                <a:spcPts val="1800"/>
              </a:spcBef>
            </a:pPr>
            <a:r>
              <a:rPr lang="en-US" dirty="0"/>
              <a:t>The Senate discussed and approved one amendment to the policy to clarify the definition of self-plagiarism.</a:t>
            </a:r>
          </a:p>
          <a:p>
            <a:pPr marL="0" indent="0">
              <a:spcBef>
                <a:spcPts val="1800"/>
              </a:spcBef>
              <a:buNone/>
            </a:pPr>
            <a:r>
              <a:rPr lang="en-US" dirty="0" smtClean="0"/>
              <a:t>	SELF-PLAGIARISM</a:t>
            </a:r>
            <a:r>
              <a:rPr lang="en-US" dirty="0"/>
              <a:t>: the reuse of substantial identical or nearly </a:t>
            </a:r>
            <a:r>
              <a:rPr lang="en-US" dirty="0" smtClean="0"/>
              <a:t>	identical </a:t>
            </a:r>
            <a:r>
              <a:rPr lang="en-US" dirty="0"/>
              <a:t>portions of one’s own work in multiple courses </a:t>
            </a:r>
            <a:r>
              <a:rPr lang="en-US" dirty="0" smtClean="0"/>
              <a:t>	without</a:t>
            </a:r>
            <a:r>
              <a:rPr lang="en-US" dirty="0"/>
              <a:t> prior permission from the </a:t>
            </a:r>
            <a:r>
              <a:rPr lang="en-US" b="1" dirty="0">
                <a:solidFill>
                  <a:srgbClr val="0000FF"/>
                </a:solidFill>
              </a:rPr>
              <a:t>current</a:t>
            </a:r>
            <a:r>
              <a:rPr lang="en-US" b="1" dirty="0"/>
              <a:t> </a:t>
            </a:r>
            <a:r>
              <a:rPr lang="en-US" dirty="0" smtClean="0"/>
              <a:t>instructor</a:t>
            </a:r>
            <a:r>
              <a:rPr lang="en-US" strike="sngStrike" dirty="0" smtClean="0">
                <a:solidFill>
                  <a:srgbClr val="FF0000"/>
                </a:solidFill>
              </a:rPr>
              <a:t>s of </a:t>
            </a:r>
            <a:r>
              <a:rPr lang="en-US" strike="sngStrike" dirty="0">
                <a:solidFill>
                  <a:srgbClr val="FF0000"/>
                </a:solidFill>
              </a:rPr>
              <a:t>each </a:t>
            </a:r>
            <a:r>
              <a:rPr lang="en-US" dirty="0" smtClean="0">
                <a:solidFill>
                  <a:srgbClr val="FF0000"/>
                </a:solidFill>
              </a:rPr>
              <a:t>	</a:t>
            </a:r>
            <a:r>
              <a:rPr lang="en-US" strike="sngStrike" dirty="0" smtClean="0">
                <a:solidFill>
                  <a:srgbClr val="FF0000"/>
                </a:solidFill>
              </a:rPr>
              <a:t>course</a:t>
            </a:r>
            <a:r>
              <a:rPr lang="en-US" b="1" dirty="0"/>
              <a:t> </a:t>
            </a:r>
            <a:r>
              <a:rPr lang="en-US" b="1" dirty="0">
                <a:solidFill>
                  <a:srgbClr val="0000FF"/>
                </a:solidFill>
              </a:rPr>
              <a:t>or from each of the instructors if the work is being </a:t>
            </a:r>
            <a:r>
              <a:rPr lang="en-US" b="1" dirty="0" smtClean="0">
                <a:solidFill>
                  <a:srgbClr val="0000FF"/>
                </a:solidFill>
              </a:rPr>
              <a:t>	submitted </a:t>
            </a:r>
            <a:r>
              <a:rPr lang="en-US" b="1" dirty="0">
                <a:solidFill>
                  <a:srgbClr val="0000FF"/>
                </a:solidFill>
              </a:rPr>
              <a:t>for multiple courses in the same semester</a:t>
            </a:r>
            <a:r>
              <a:rPr lang="en-US" dirty="0"/>
              <a:t>.</a:t>
            </a:r>
          </a:p>
          <a:p>
            <a:pPr lvl="0">
              <a:spcBef>
                <a:spcPts val="1800"/>
              </a:spcBef>
            </a:pPr>
            <a:r>
              <a:rPr lang="en-US" dirty="0"/>
              <a:t>The Senate voted to approve the revised policy as amended.</a:t>
            </a:r>
          </a:p>
          <a:p>
            <a:pPr lvl="1"/>
            <a:endParaRPr lang="en-US" dirty="0"/>
          </a:p>
          <a:p>
            <a:endParaRPr lang="en-US" dirty="0"/>
          </a:p>
          <a:p>
            <a:endParaRPr lang="en-US" dirty="0"/>
          </a:p>
        </p:txBody>
      </p:sp>
    </p:spTree>
    <p:extLst>
      <p:ext uri="{BB962C8B-B14F-4D97-AF65-F5344CB8AC3E}">
        <p14:creationId xmlns:p14="http://schemas.microsoft.com/office/powerpoint/2010/main" val="4251899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Proposal to Amend the UMD Policy and Procedures on the Disclosure of Student Education Records (Senate Document #17-18-16)</a:t>
            </a:r>
            <a:endParaRPr lang="en-US" dirty="0"/>
          </a:p>
          <a:p>
            <a:pPr lvl="0"/>
            <a:r>
              <a:rPr lang="en-US" dirty="0"/>
              <a:t>The Senate voted to approve the revised policy.</a:t>
            </a:r>
          </a:p>
          <a:p>
            <a:pPr lvl="1"/>
            <a:endParaRPr lang="en-US" dirty="0"/>
          </a:p>
          <a:p>
            <a:endParaRPr lang="en-US" dirty="0"/>
          </a:p>
          <a:p>
            <a:endParaRPr lang="en-US" dirty="0"/>
          </a:p>
        </p:txBody>
      </p:sp>
    </p:spTree>
    <p:extLst>
      <p:ext uri="{BB962C8B-B14F-4D97-AF65-F5344CB8AC3E}">
        <p14:creationId xmlns:p14="http://schemas.microsoft.com/office/powerpoint/2010/main" val="342379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5070756"/>
          </a:xfrm>
        </p:spPr>
        <p:txBody>
          <a:bodyPr>
            <a:normAutofit lnSpcReduction="10000"/>
          </a:bodyPr>
          <a:lstStyle/>
          <a:p>
            <a:endParaRPr lang="en-US" sz="1800" dirty="0"/>
          </a:p>
          <a:p>
            <a:pPr lvl="0">
              <a:spcBef>
                <a:spcPts val="1800"/>
              </a:spcBef>
            </a:pPr>
            <a:r>
              <a:rPr lang="en-US" sz="1800" dirty="0"/>
              <a:t>Resolution Condemning the Actions of the Board of Regents</a:t>
            </a:r>
          </a:p>
          <a:p>
            <a:pPr indent="0">
              <a:spcBef>
                <a:spcPts val="1800"/>
              </a:spcBef>
              <a:buNone/>
            </a:pPr>
            <a:r>
              <a:rPr lang="en-US" sz="1800" u="sng" dirty="0" smtClean="0">
                <a:hlinkClick r:id="rId5"/>
              </a:rPr>
              <a:t>https</a:t>
            </a:r>
            <a:r>
              <a:rPr lang="en-US" sz="1800" u="sng" dirty="0">
                <a:hlinkClick r:id="rId5"/>
              </a:rPr>
              <a:t>://senate.umd.edu/system/files/resources/Resolutions/Resolution_Condemning_Actions_of_BOR.pdf</a:t>
            </a:r>
            <a:r>
              <a:rPr lang="en-US" sz="1800" dirty="0"/>
              <a:t> </a:t>
            </a:r>
          </a:p>
          <a:p>
            <a:pPr lvl="0">
              <a:spcBef>
                <a:spcPts val="1800"/>
              </a:spcBef>
            </a:pPr>
            <a:r>
              <a:rPr lang="en-US" sz="1800" dirty="0"/>
              <a:t>Resolution to Improve the Status of Shared Governance at the University System of Maryland (USM)</a:t>
            </a:r>
          </a:p>
          <a:p>
            <a:pPr indent="0">
              <a:spcBef>
                <a:spcPts val="1800"/>
              </a:spcBef>
              <a:buNone/>
            </a:pPr>
            <a:r>
              <a:rPr lang="en-US" sz="1800" u="sng" dirty="0">
                <a:hlinkClick r:id="rId6"/>
              </a:rPr>
              <a:t>https://senate.umd.edu/system/files/resources/Resolutions/Resolution_to_Improve_Status_of_Shared_Governance.pdf</a:t>
            </a:r>
            <a:r>
              <a:rPr lang="en-US" sz="1800" dirty="0"/>
              <a:t> </a:t>
            </a:r>
          </a:p>
          <a:p>
            <a:pPr lvl="0">
              <a:spcBef>
                <a:spcPts val="1800"/>
              </a:spcBef>
            </a:pPr>
            <a:r>
              <a:rPr lang="en-US" sz="1800" dirty="0"/>
              <a:t>Nominations Committee Slate 2018-2019</a:t>
            </a:r>
          </a:p>
          <a:p>
            <a:pPr indent="0">
              <a:spcBef>
                <a:spcPts val="1800"/>
              </a:spcBef>
              <a:buNone/>
            </a:pPr>
            <a:r>
              <a:rPr lang="en-US" sz="1800" u="sng" dirty="0">
                <a:hlinkClick r:id="rId7"/>
              </a:rPr>
              <a:t>https://www.senate.umd.edu/system/files/resources/billDocuments/18-19-18/stage3/Com_on_Com_Nom_Com_Slate_18-19-18.pdf</a:t>
            </a:r>
            <a:endParaRPr lang="en-US" sz="1800" dirty="0"/>
          </a:p>
          <a:p>
            <a:pPr lvl="0">
              <a:spcBef>
                <a:spcPts val="1800"/>
              </a:spcBef>
            </a:pPr>
            <a:r>
              <a:rPr lang="en-US" sz="1800" dirty="0"/>
              <a:t>PCC Proposal to Establish a Bachelor of Science in Embedded Systems and the Internet of Things (Senate Document #18-19-19)</a:t>
            </a:r>
          </a:p>
          <a:p>
            <a:pPr indent="0">
              <a:spcBef>
                <a:spcPts val="1800"/>
              </a:spcBef>
              <a:buNone/>
            </a:pPr>
            <a:r>
              <a:rPr lang="en-US" sz="1800" u="sng" dirty="0">
                <a:hlinkClick r:id="rId8"/>
              </a:rPr>
              <a:t>https://</a:t>
            </a:r>
            <a:r>
              <a:rPr lang="en-US" sz="1800" u="sng" dirty="0" smtClean="0">
                <a:hlinkClick r:id="rId8"/>
              </a:rPr>
              <a:t>www.senate.umd.edu/system/files/resources/billDocuments/18-19-19/stage3/PCC_Proposal_Establish_BS_Embedded_Systems_18-19-19.pdf</a:t>
            </a:r>
            <a:endParaRPr lang="en-US" sz="1800" dirty="0"/>
          </a:p>
        </p:txBody>
      </p:sp>
    </p:spTree>
    <p:extLst>
      <p:ext uri="{BB962C8B-B14F-4D97-AF65-F5344CB8AC3E}">
        <p14:creationId xmlns:p14="http://schemas.microsoft.com/office/powerpoint/2010/main" val="16397679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Relevant Links</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5070756"/>
          </a:xfrm>
        </p:spPr>
        <p:txBody>
          <a:bodyPr>
            <a:normAutofit/>
          </a:bodyPr>
          <a:lstStyle/>
          <a:p>
            <a:endParaRPr lang="en-US" sz="1800" dirty="0"/>
          </a:p>
          <a:p>
            <a:pPr lvl="0">
              <a:spcBef>
                <a:spcPts val="1800"/>
              </a:spcBef>
            </a:pPr>
            <a:r>
              <a:rPr lang="en-US" sz="1800" dirty="0" smtClean="0"/>
              <a:t>PCC </a:t>
            </a:r>
            <a:r>
              <a:rPr lang="en-US" sz="1800" dirty="0"/>
              <a:t>Proposal to Establish a Bachelor of Arts in Philosophy, Politics, and Economics (Senate Document #18-19-20)</a:t>
            </a:r>
          </a:p>
          <a:p>
            <a:pPr indent="0">
              <a:spcBef>
                <a:spcPts val="1800"/>
              </a:spcBef>
              <a:buNone/>
            </a:pPr>
            <a:r>
              <a:rPr lang="en-US" sz="1800" u="sng" dirty="0">
                <a:hlinkClick r:id="rId5"/>
              </a:rPr>
              <a:t>https://www.senate.umd.edu/system/files/resources/billDocuments/18-19-20/stage3/PCC_Proposal_Establish_BA_Philosophy_Politics_Economics_18-19-20.pdf</a:t>
            </a:r>
            <a:r>
              <a:rPr lang="en-US" sz="1800" dirty="0">
                <a:hlinkClick r:id="rId5"/>
              </a:rPr>
              <a:t> </a:t>
            </a:r>
            <a:endParaRPr lang="en-US" sz="1800" dirty="0"/>
          </a:p>
          <a:p>
            <a:pPr lvl="0">
              <a:spcBef>
                <a:spcPts val="1800"/>
              </a:spcBef>
            </a:pPr>
            <a:r>
              <a:rPr lang="en-US" sz="1800" dirty="0"/>
              <a:t>Revision of the </a:t>
            </a:r>
            <a:r>
              <a:rPr lang="en-US" sz="1800" i="1" dirty="0"/>
              <a:t>Code of Academic Integrity</a:t>
            </a:r>
            <a:r>
              <a:rPr lang="en-US" sz="1800" dirty="0"/>
              <a:t> (Senate Document #17-18-08)</a:t>
            </a:r>
          </a:p>
          <a:p>
            <a:pPr indent="0">
              <a:spcBef>
                <a:spcPts val="1800"/>
              </a:spcBef>
              <a:buNone/>
            </a:pPr>
            <a:r>
              <a:rPr lang="en-US" sz="1800" u="sng" dirty="0">
                <a:hlinkClick r:id="rId6"/>
              </a:rPr>
              <a:t>https://www.senate.umd.edu/system/files/resources/billDocuments/17-18-08/stage4/SCC_Code_of_AI_17-18-08_Senate_Amended.pdf</a:t>
            </a:r>
            <a:r>
              <a:rPr lang="en-US" sz="1800" dirty="0"/>
              <a:t> </a:t>
            </a:r>
          </a:p>
          <a:p>
            <a:pPr lvl="0">
              <a:spcBef>
                <a:spcPts val="1800"/>
              </a:spcBef>
            </a:pPr>
            <a:r>
              <a:rPr lang="en-US" sz="1800" dirty="0"/>
              <a:t>Proposal to Amend the UMD Policy and Procedures on the Disclosure of Student Education Records (Senate Document #17-18-16)</a:t>
            </a:r>
          </a:p>
          <a:p>
            <a:pPr indent="0">
              <a:spcBef>
                <a:spcPts val="1800"/>
              </a:spcBef>
              <a:buNone/>
            </a:pPr>
            <a:r>
              <a:rPr lang="en-US" sz="1800" u="sng" dirty="0">
                <a:hlinkClick r:id="rId7"/>
              </a:rPr>
              <a:t>https://www.senate.umd.edu/system/files/resources/billDocuments/17-18-16/stage7/Ed_Aff_Disclosure_of_Student_Educ_Records_17-18-16.pdf</a:t>
            </a:r>
            <a:r>
              <a:rPr lang="en-US" sz="1800" u="sng" dirty="0"/>
              <a:t> </a:t>
            </a:r>
            <a:r>
              <a:rPr lang="en-US" sz="1800" dirty="0"/>
              <a:t> </a:t>
            </a:r>
          </a:p>
        </p:txBody>
      </p:sp>
    </p:spTree>
    <p:extLst>
      <p:ext uri="{BB962C8B-B14F-4D97-AF65-F5344CB8AC3E}">
        <p14:creationId xmlns:p14="http://schemas.microsoft.com/office/powerpoint/2010/main" val="1603590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5085996"/>
          </a:xfrm>
        </p:spPr>
        <p:txBody>
          <a:bodyPr>
            <a:normAutofit lnSpcReduction="10000"/>
          </a:bodyPr>
          <a:lstStyle/>
          <a:p>
            <a:pPr marL="0" indent="0">
              <a:lnSpc>
                <a:spcPct val="110000"/>
              </a:lnSpc>
              <a:spcBef>
                <a:spcPts val="1600"/>
              </a:spcBef>
              <a:buNone/>
            </a:pPr>
            <a:r>
              <a:rPr lang="en-US" u="sng" dirty="0" smtClean="0"/>
              <a:t>State of the Campus Address</a:t>
            </a:r>
            <a:endParaRPr lang="en-US" dirty="0"/>
          </a:p>
          <a:p>
            <a:pPr lvl="0">
              <a:spcBef>
                <a:spcPts val="1800"/>
              </a:spcBef>
            </a:pPr>
            <a:r>
              <a:rPr lang="en-US" dirty="0"/>
              <a:t>President </a:t>
            </a:r>
            <a:r>
              <a:rPr lang="en-US" dirty="0" err="1"/>
              <a:t>Loh</a:t>
            </a:r>
            <a:r>
              <a:rPr lang="en-US" dirty="0"/>
              <a:t> praised shared governance in American higher education as a unique form of academic democracy. </a:t>
            </a:r>
          </a:p>
          <a:p>
            <a:pPr lvl="0">
              <a:spcBef>
                <a:spcPts val="1800"/>
              </a:spcBef>
            </a:pPr>
            <a:r>
              <a:rPr lang="en-US" dirty="0"/>
              <a:t>President </a:t>
            </a:r>
            <a:r>
              <a:rPr lang="en-US" dirty="0" err="1"/>
              <a:t>Loh</a:t>
            </a:r>
            <a:r>
              <a:rPr lang="en-US" dirty="0"/>
              <a:t> enumerated several areas of growth and improvement during his tenure, both on campus and in the surrounding community: </a:t>
            </a:r>
          </a:p>
          <a:p>
            <a:pPr lvl="1">
              <a:spcBef>
                <a:spcPts val="1800"/>
              </a:spcBef>
            </a:pPr>
            <a:r>
              <a:rPr lang="en-US" dirty="0"/>
              <a:t>He noted that the University has received over $550M in external research funds and highlighted the strategic partnership with UMB. </a:t>
            </a:r>
          </a:p>
          <a:p>
            <a:pPr lvl="1">
              <a:spcBef>
                <a:spcPts val="1800"/>
              </a:spcBef>
            </a:pPr>
            <a:r>
              <a:rPr lang="en-US" dirty="0"/>
              <a:t>He also commented on the rising academic profile and diversity of admitted students.</a:t>
            </a:r>
          </a:p>
          <a:p>
            <a:pPr lvl="1">
              <a:spcBef>
                <a:spcPts val="1800"/>
              </a:spcBef>
            </a:pPr>
            <a:r>
              <a:rPr lang="en-US" dirty="0"/>
              <a:t>He discussed the University’s efforts to redevelop the College Park and Prince George’s County communities, including public-private partnerships to create new retail and dual-use facilities and improve public transportation. </a:t>
            </a:r>
          </a:p>
        </p:txBody>
      </p:sp>
    </p:spTree>
    <p:extLst>
      <p:ext uri="{BB962C8B-B14F-4D97-AF65-F5344CB8AC3E}">
        <p14:creationId xmlns:p14="http://schemas.microsoft.com/office/powerpoint/2010/main" val="3422276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5085996"/>
          </a:xfrm>
        </p:spPr>
        <p:txBody>
          <a:bodyPr>
            <a:normAutofit lnSpcReduction="10000"/>
          </a:bodyPr>
          <a:lstStyle/>
          <a:p>
            <a:pPr marL="0" indent="0">
              <a:lnSpc>
                <a:spcPct val="110000"/>
              </a:lnSpc>
              <a:spcBef>
                <a:spcPts val="1600"/>
              </a:spcBef>
              <a:buNone/>
            </a:pPr>
            <a:r>
              <a:rPr lang="en-US" u="sng" dirty="0" smtClean="0"/>
              <a:t>State of the Campus Address</a:t>
            </a:r>
            <a:endParaRPr lang="en-US" dirty="0"/>
          </a:p>
          <a:p>
            <a:pPr lvl="0">
              <a:spcBef>
                <a:spcPts val="1800"/>
              </a:spcBef>
            </a:pPr>
            <a:r>
              <a:rPr lang="en-US" dirty="0"/>
              <a:t>President </a:t>
            </a:r>
            <a:r>
              <a:rPr lang="en-US" dirty="0" err="1"/>
              <a:t>Loh</a:t>
            </a:r>
            <a:r>
              <a:rPr lang="en-US" dirty="0"/>
              <a:t> reported that the Honors College at the University is being transformed to include a series of seminars on specific themes in order to provide a more integrated experience, build coherence, and prepare students to move into departmental Honors programs. He also shared that the University plans to construct two new dorm buildings to house the entire Honors College</a:t>
            </a:r>
            <a:r>
              <a:rPr lang="en-US" dirty="0" smtClean="0"/>
              <a:t>.</a:t>
            </a:r>
          </a:p>
          <a:p>
            <a:pPr>
              <a:spcBef>
                <a:spcPts val="1800"/>
              </a:spcBef>
            </a:pPr>
            <a:r>
              <a:rPr lang="en-US" dirty="0"/>
              <a:t>He announced that the University had raised $985 million through its </a:t>
            </a:r>
            <a:r>
              <a:rPr lang="en-US" i="1" dirty="0"/>
              <a:t>Fearless Ideas: The Campaign for Maryland</a:t>
            </a:r>
            <a:r>
              <a:rPr lang="en-US" dirty="0"/>
              <a:t> capital campaign, fulfilling 2/3 of the campaign’s $1.5 billion goal in half the time. He stated that the University hopes to be able to set aside $100 million for need-based financial aid for students.</a:t>
            </a:r>
          </a:p>
          <a:p>
            <a:pPr lvl="0"/>
            <a:endParaRPr lang="en-US" dirty="0"/>
          </a:p>
        </p:txBody>
      </p:sp>
    </p:spTree>
    <p:extLst>
      <p:ext uri="{BB962C8B-B14F-4D97-AF65-F5344CB8AC3E}">
        <p14:creationId xmlns:p14="http://schemas.microsoft.com/office/powerpoint/2010/main" val="1156871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558644"/>
            <a:ext cx="11702062" cy="5085996"/>
          </a:xfrm>
        </p:spPr>
        <p:txBody>
          <a:bodyPr>
            <a:normAutofit/>
          </a:bodyPr>
          <a:lstStyle/>
          <a:p>
            <a:pPr marL="0" indent="0">
              <a:lnSpc>
                <a:spcPct val="110000"/>
              </a:lnSpc>
              <a:spcBef>
                <a:spcPts val="1600"/>
              </a:spcBef>
              <a:buNone/>
            </a:pPr>
            <a:r>
              <a:rPr lang="en-US" u="sng" dirty="0" smtClean="0"/>
              <a:t>State of the Campus Address</a:t>
            </a:r>
            <a:endParaRPr lang="en-US" dirty="0"/>
          </a:p>
          <a:p>
            <a:pPr lvl="0"/>
            <a:r>
              <a:rPr lang="en-US" dirty="0"/>
              <a:t>President </a:t>
            </a:r>
            <a:r>
              <a:rPr lang="en-US" dirty="0" err="1"/>
              <a:t>Loh</a:t>
            </a:r>
            <a:r>
              <a:rPr lang="en-US" dirty="0"/>
              <a:t> reflected on the death of Jordan McNair and noted that over half of the recommendations presented in the Walters report had already been implemented. He expressed his belief that the University could have a successful athletic program that prioritizes the health and wellbeing of student athletes.</a:t>
            </a:r>
          </a:p>
        </p:txBody>
      </p:sp>
    </p:spTree>
    <p:extLst>
      <p:ext uri="{BB962C8B-B14F-4D97-AF65-F5344CB8AC3E}">
        <p14:creationId xmlns:p14="http://schemas.microsoft.com/office/powerpoint/2010/main" val="4083819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781705"/>
          </a:xfrm>
        </p:spPr>
        <p:txBody>
          <a:bodyPr>
            <a:normAutofit fontScale="92500" lnSpcReduction="10000"/>
          </a:bodyPr>
          <a:lstStyle/>
          <a:p>
            <a:pPr marL="0" indent="0">
              <a:lnSpc>
                <a:spcPct val="110000"/>
              </a:lnSpc>
              <a:spcBef>
                <a:spcPts val="1600"/>
              </a:spcBef>
              <a:buNone/>
            </a:pPr>
            <a:r>
              <a:rPr lang="en-US" u="sng" dirty="0"/>
              <a:t>Senate Chair’s Report</a:t>
            </a:r>
            <a:endParaRPr lang="en-US" dirty="0"/>
          </a:p>
          <a:p>
            <a:pPr lvl="0">
              <a:spcBef>
                <a:spcPts val="1800"/>
              </a:spcBef>
            </a:pPr>
            <a:r>
              <a:rPr lang="en-US" dirty="0"/>
              <a:t>Chair Walsh reported that the Chancellor and the Board of Regents had acknowledged receipt of the Senate’s Resolution Condemning the Actions of the Board of Regents. </a:t>
            </a:r>
          </a:p>
          <a:p>
            <a:pPr lvl="0">
              <a:spcBef>
                <a:spcPts val="1800"/>
              </a:spcBef>
            </a:pPr>
            <a:r>
              <a:rPr lang="en-US" dirty="0"/>
              <a:t>He noted that as part of the Senate’s Resolution to Improve the Status of Shared Governance in the University System of Maryland (USM), the Senate Executive Committee (SEC) was charged with compiling a pool of candidates from the campus community for consideration by the Chancellor during the development of the presidential search committee. He urged Senators to submit nominations to the SEC by </a:t>
            </a:r>
            <a:r>
              <a:rPr lang="en-US" b="1" dirty="0"/>
              <a:t>Friday, December 7</a:t>
            </a:r>
            <a:r>
              <a:rPr lang="en-US" b="1" baseline="30000" dirty="0"/>
              <a:t>th</a:t>
            </a:r>
            <a:r>
              <a:rPr lang="en-US" dirty="0"/>
              <a:t> and noted that the Senate leadership was planning to meet with the Chancellor to discuss the suggestions from the Senate.</a:t>
            </a:r>
          </a:p>
        </p:txBody>
      </p:sp>
    </p:spTree>
    <p:extLst>
      <p:ext uri="{BB962C8B-B14F-4D97-AF65-F5344CB8AC3E}">
        <p14:creationId xmlns:p14="http://schemas.microsoft.com/office/powerpoint/2010/main" val="4201013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629321"/>
          </a:xfrm>
        </p:spPr>
        <p:txBody>
          <a:bodyPr>
            <a:normAutofit/>
          </a:bodyPr>
          <a:lstStyle/>
          <a:p>
            <a:pPr marL="0" indent="0">
              <a:lnSpc>
                <a:spcPct val="110000"/>
              </a:lnSpc>
              <a:spcBef>
                <a:spcPts val="1600"/>
              </a:spcBef>
              <a:buNone/>
            </a:pPr>
            <a:r>
              <a:rPr lang="en-US" u="sng" dirty="0"/>
              <a:t>Senate Chair’s Report</a:t>
            </a:r>
            <a:endParaRPr lang="en-US" dirty="0"/>
          </a:p>
          <a:p>
            <a:pPr lvl="0">
              <a:spcBef>
                <a:spcPts val="1800"/>
              </a:spcBef>
            </a:pPr>
            <a:r>
              <a:rPr lang="en-US" dirty="0"/>
              <a:t>Walsh reminded Senators that the first meeting of the spring semester would be on February 5, 2019. </a:t>
            </a:r>
          </a:p>
          <a:p>
            <a:pPr lvl="0">
              <a:spcBef>
                <a:spcPts val="1800"/>
              </a:spcBef>
            </a:pPr>
            <a:r>
              <a:rPr lang="en-US" dirty="0"/>
              <a:t>He announced that the Senate Office had initiated the process for electing new faculty Senators and noted that the candidacy/election process for all staff, student, and single-member constituency Senators for 2019-2020 would begin on January 22, 2019.</a:t>
            </a:r>
          </a:p>
        </p:txBody>
      </p:sp>
    </p:spTree>
    <p:extLst>
      <p:ext uri="{BB962C8B-B14F-4D97-AF65-F5344CB8AC3E}">
        <p14:creationId xmlns:p14="http://schemas.microsoft.com/office/powerpoint/2010/main" val="3772209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18313" y="1771494"/>
            <a:ext cx="11702062" cy="4857905"/>
          </a:xfrm>
        </p:spPr>
        <p:txBody>
          <a:bodyPr>
            <a:normAutofit/>
          </a:bodyPr>
          <a:lstStyle/>
          <a:p>
            <a:pPr marL="0" indent="0">
              <a:buNone/>
            </a:pPr>
            <a:r>
              <a:rPr lang="en-US" u="sng" dirty="0"/>
              <a:t>Nominations Committee Slate 2018-2019 (Senate Document #18-19-18)</a:t>
            </a:r>
            <a:endParaRPr lang="en-US" dirty="0"/>
          </a:p>
          <a:p>
            <a:pPr lvl="0"/>
            <a:r>
              <a:rPr lang="en-US" dirty="0" smtClean="0"/>
              <a:t>The </a:t>
            </a:r>
            <a:r>
              <a:rPr lang="en-US" dirty="0"/>
              <a:t>Senate voted to approve the </a:t>
            </a:r>
            <a:r>
              <a:rPr lang="en-US" dirty="0" smtClean="0"/>
              <a:t>Nominations Committee Slate.</a:t>
            </a:r>
            <a:endParaRPr lang="en-US" dirty="0"/>
          </a:p>
        </p:txBody>
      </p:sp>
    </p:spTree>
    <p:extLst>
      <p:ext uri="{BB962C8B-B14F-4D97-AF65-F5344CB8AC3E}">
        <p14:creationId xmlns:p14="http://schemas.microsoft.com/office/powerpoint/2010/main" val="4018832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18313" y="1771494"/>
            <a:ext cx="11702062" cy="4857905"/>
          </a:xfrm>
        </p:spPr>
        <p:txBody>
          <a:bodyPr>
            <a:normAutofit/>
          </a:bodyPr>
          <a:lstStyle/>
          <a:p>
            <a:pPr marL="0" indent="0">
              <a:buNone/>
            </a:pPr>
            <a:r>
              <a:rPr lang="en-US" u="sng" dirty="0"/>
              <a:t>PCC Proposal to Establish a Bachelor of Science in Embedded Systems and the Internet of Things (Senate Document #18-19-19)</a:t>
            </a:r>
            <a:endParaRPr lang="en-US" dirty="0"/>
          </a:p>
          <a:p>
            <a:pPr lvl="0"/>
            <a:r>
              <a:rPr lang="en-US" dirty="0" smtClean="0"/>
              <a:t>The </a:t>
            </a:r>
            <a:r>
              <a:rPr lang="en-US" dirty="0"/>
              <a:t>Senate voted to approve the </a:t>
            </a:r>
            <a:r>
              <a:rPr lang="en-US" dirty="0" smtClean="0"/>
              <a:t>new degree </a:t>
            </a:r>
            <a:r>
              <a:rPr lang="en-US" dirty="0"/>
              <a:t>program.</a:t>
            </a:r>
          </a:p>
          <a:p>
            <a:pPr>
              <a:lnSpc>
                <a:spcPct val="110000"/>
              </a:lnSpc>
              <a:spcBef>
                <a:spcPts val="1600"/>
              </a:spcBef>
            </a:pPr>
            <a:endParaRPr lang="en-US" dirty="0"/>
          </a:p>
        </p:txBody>
      </p:sp>
    </p:spTree>
    <p:extLst>
      <p:ext uri="{BB962C8B-B14F-4D97-AF65-F5344CB8AC3E}">
        <p14:creationId xmlns:p14="http://schemas.microsoft.com/office/powerpoint/2010/main" val="1890257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 xmlns:a16="http://schemas.microsoft.com/office/drawing/2014/main" id="{92996B6C-FDB2-46E2-AF13-222F3CC8EEFF}"/>
              </a:ext>
            </a:extLst>
          </p:cNvPr>
          <p:cNvGrpSpPr/>
          <p:nvPr/>
        </p:nvGrpSpPr>
        <p:grpSpPr>
          <a:xfrm>
            <a:off x="218313" y="185205"/>
            <a:ext cx="11738972" cy="1000657"/>
            <a:chOff x="351818" y="3706049"/>
            <a:chExt cx="7629334" cy="650342"/>
          </a:xfrm>
        </p:grpSpPr>
        <p:sp>
          <p:nvSpPr>
            <p:cNvPr id="16" name="Text Box 2">
              <a:extLst>
                <a:ext uri="{FF2B5EF4-FFF2-40B4-BE49-F238E27FC236}">
                  <a16:creationId xmlns="" xmlns:a16="http://schemas.microsoft.com/office/drawing/2014/main" id="{928D9384-46D1-42E2-A590-614B4FE79801}"/>
                </a:ext>
              </a:extLst>
            </p:cNvPr>
            <p:cNvSpPr txBox="1">
              <a:spLocks noChangeArrowheads="1"/>
            </p:cNvSpPr>
            <p:nvPr/>
          </p:nvSpPr>
          <p:spPr bwMode="auto">
            <a:xfrm>
              <a:off x="702304" y="3863997"/>
              <a:ext cx="3078324" cy="339316"/>
            </a:xfrm>
            <a:prstGeom prst="rect">
              <a:avLst/>
            </a:prstGeom>
            <a:solidFill>
              <a:srgbClr val="B20E17"/>
            </a:solidFill>
            <a:ln w="3175">
              <a:noFill/>
              <a:miter lim="800000"/>
              <a:headEnd/>
              <a:tailEnd/>
            </a:ln>
          </p:spPr>
          <p:txBody>
            <a:bodyPr rot="0" vert="horz" wrap="none" lIns="0" tIns="0" rIns="0" bIns="0" anchor="ctr" anchorCtr="0">
              <a:noAutofit/>
            </a:bodyPr>
            <a:lstStyle/>
            <a:p>
              <a:pPr marL="631825">
                <a:spcBef>
                  <a:spcPts val="1200"/>
                </a:spcBef>
              </a:pPr>
              <a:endParaRPr lang="en-US" sz="400" b="1" dirty="0">
                <a:solidFill>
                  <a:schemeClr val="bg1"/>
                </a:solidFill>
                <a:latin typeface="Arial" panose="020B0604020202020204" pitchFamily="34" charset="0"/>
                <a:ea typeface="Calibri" panose="020F0502020204030204" pitchFamily="34" charset="0"/>
                <a:cs typeface="Arial" panose="020B0604020202020204" pitchFamily="34" charset="0"/>
              </a:endParaRPr>
            </a:p>
            <a:p>
              <a:pPr marL="457200">
                <a:spcBef>
                  <a:spcPts val="1200"/>
                </a:spcBef>
              </a:pPr>
              <a:r>
                <a:rPr lang="en-US" sz="1600" b="1" dirty="0">
                  <a:solidFill>
                    <a:schemeClr val="bg1"/>
                  </a:solidFill>
                  <a:latin typeface="Arial" panose="020B0604020202020204" pitchFamily="34" charset="0"/>
                  <a:ea typeface="Calibri" panose="020F0502020204030204" pitchFamily="34" charset="0"/>
                  <a:cs typeface="Arial" panose="020B0604020202020204" pitchFamily="34" charset="0"/>
                </a:rPr>
                <a:t>   </a:t>
              </a:r>
              <a:r>
                <a:rPr lang="en-US" sz="2000" b="1" dirty="0">
                  <a:solidFill>
                    <a:schemeClr val="bg1"/>
                  </a:solidFill>
                  <a:latin typeface="Arial" panose="020B0604020202020204" pitchFamily="34" charset="0"/>
                  <a:ea typeface="Calibri" panose="020F0502020204030204" pitchFamily="34" charset="0"/>
                  <a:cs typeface="Arial" panose="020B0604020202020204" pitchFamily="34" charset="0"/>
                </a:rPr>
                <a:t>UNIVERSITY SENATE</a:t>
              </a:r>
            </a:p>
            <a:p>
              <a:pPr>
                <a:spcBef>
                  <a:spcPts val="225"/>
                </a:spcBef>
              </a:pPr>
              <a:endParaRPr lang="en-US" sz="105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18" name="Text Box 2">
              <a:extLst>
                <a:ext uri="{FF2B5EF4-FFF2-40B4-BE49-F238E27FC236}">
                  <a16:creationId xmlns="" xmlns:a16="http://schemas.microsoft.com/office/drawing/2014/main" id="{501D8E2B-DDAE-41CC-9348-88DC80CDB6BC}"/>
                </a:ext>
              </a:extLst>
            </p:cNvPr>
            <p:cNvSpPr txBox="1">
              <a:spLocks noChangeArrowheads="1"/>
            </p:cNvSpPr>
            <p:nvPr/>
          </p:nvSpPr>
          <p:spPr bwMode="auto">
            <a:xfrm>
              <a:off x="3814918" y="3864001"/>
              <a:ext cx="4166234" cy="339317"/>
            </a:xfrm>
            <a:prstGeom prst="rect">
              <a:avLst/>
            </a:prstGeom>
            <a:blipFill>
              <a:blip r:embed="rId3"/>
              <a:stretch>
                <a:fillRect/>
              </a:stretch>
            </a:blipFill>
            <a:ln w="3175">
              <a:noFill/>
              <a:miter lim="800000"/>
              <a:headEnd/>
              <a:tailEnd/>
            </a:ln>
          </p:spPr>
          <p:txBody>
            <a:bodyPr rot="0" vert="horz" wrap="square" lIns="0" tIns="0" rIns="0" bIns="0" anchor="t" anchorCtr="0">
              <a:noAutofit/>
            </a:bodyPr>
            <a:lstStyle/>
            <a:p>
              <a:pPr marL="89059" marR="68580" algn="ctr">
                <a:spcBef>
                  <a:spcPts val="225"/>
                </a:spcBef>
              </a:pPr>
              <a:endParaRPr lang="en-US" sz="5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endParaRPr lang="en-US" sz="400" b="1" dirty="0">
                <a:solidFill>
                  <a:srgbClr val="FFFFFF"/>
                </a:solidFill>
                <a:latin typeface="Arial" panose="020B0604020202020204" pitchFamily="34" charset="0"/>
                <a:ea typeface="Calibri" panose="020F0502020204030204" pitchFamily="34" charset="0"/>
                <a:cs typeface="Times New Roman" panose="02020603050405020304" pitchFamily="18" charset="0"/>
              </a:endParaRPr>
            </a:p>
            <a:p>
              <a:pPr marL="89059" marR="68580" algn="ct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DECEMBER 4, </a:t>
              </a:r>
              <a:r>
                <a:rPr lang="en-US" sz="2000" b="1" dirty="0" smtClean="0">
                  <a:solidFill>
                    <a:srgbClr val="FFFFFF"/>
                  </a:solidFill>
                  <a:latin typeface="Arial" panose="020B0604020202020204" pitchFamily="34" charset="0"/>
                  <a:ea typeface="Calibri" panose="020F0502020204030204" pitchFamily="34" charset="0"/>
                  <a:cs typeface="Times New Roman" panose="02020603050405020304" pitchFamily="18" charset="0"/>
                </a:rPr>
                <a:t>2018</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Bef>
                  <a:spcPts val="225"/>
                </a:spcBef>
              </a:pPr>
              <a:r>
                <a:rPr lang="en-US" sz="825"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1" name="Oval 20">
              <a:extLst>
                <a:ext uri="{FF2B5EF4-FFF2-40B4-BE49-F238E27FC236}">
                  <a16:creationId xmlns="" xmlns:a16="http://schemas.microsoft.com/office/drawing/2014/main" id="{DFF87279-6BBB-4DA7-ADEE-28A824B0A79A}"/>
                </a:ext>
              </a:extLst>
            </p:cNvPr>
            <p:cNvSpPr>
              <a:spLocks noChangeArrowheads="1"/>
            </p:cNvSpPr>
            <p:nvPr/>
          </p:nvSpPr>
          <p:spPr bwMode="auto">
            <a:xfrm>
              <a:off x="375806" y="3706049"/>
              <a:ext cx="662395" cy="650342"/>
            </a:xfrm>
            <a:prstGeom prst="ellipse">
              <a:avLst/>
            </a:prstGeom>
            <a:solidFill>
              <a:srgbClr val="FFFFFF"/>
            </a:solidFill>
            <a:ln>
              <a:noFill/>
            </a:ln>
            <a:effectLst/>
            <a:extLst>
              <a:ext uri="{91240B29-F687-4f45-9708-019B960494DF}">
                <a14:hiddenLine xmlns:a14="http://schemas.microsoft.com/office/drawing/2010/main" xmlns="" w="25400">
                  <a:solidFill>
                    <a:schemeClr val="dk1">
                      <a:lumMod val="0"/>
                      <a:lumOff val="0"/>
                    </a:schemeClr>
                  </a:solidFill>
                  <a:round/>
                  <a:headEnd/>
                  <a:tailEnd/>
                </a14:hiddenLine>
              </a:ext>
              <a:ext uri="{AF507438-7753-43e0-B8FC-AC1667EBCBE1}">
                <a14:hiddenEffects xmlns:a14="http://schemas.microsoft.com/office/drawing/2010/main" xmlns="">
                  <a:effectLst>
                    <a:outerShdw dist="35921" dir="2700000" algn="ctr" rotWithShape="0">
                      <a:schemeClr val="dk1">
                        <a:lumMod val="0"/>
                        <a:lumOff val="0"/>
                      </a:schemeClr>
                    </a:outerShdw>
                  </a:effectLst>
                </a14:hiddenEffects>
              </a:ext>
            </a:extLst>
          </p:spPr>
          <p:txBody>
            <a:bodyPr rot="0" vert="horz" wrap="square" lIns="27432" tIns="27432" rIns="27432" bIns="27432" anchor="t" anchorCtr="0" upright="1">
              <a:noAutofit/>
            </a:bodyPr>
            <a:lstStyle/>
            <a:p>
              <a:endParaRPr lang="en-US" sz="1350" dirty="0"/>
            </a:p>
          </p:txBody>
        </p:sp>
        <p:pic>
          <p:nvPicPr>
            <p:cNvPr id="22" name="Picture 21" descr="A drawing of a face&#10;&#10;Description generated with high confidence">
              <a:extLst>
                <a:ext uri="{FF2B5EF4-FFF2-40B4-BE49-F238E27FC236}">
                  <a16:creationId xmlns="" xmlns:a16="http://schemas.microsoft.com/office/drawing/2014/main" id="{4A636564-0717-44C3-9ECD-CF1338D782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1818" y="3725666"/>
              <a:ext cx="625811" cy="617736"/>
            </a:xfrm>
            <a:prstGeom prst="rect">
              <a:avLst/>
            </a:prstGeom>
          </p:spPr>
        </p:pic>
      </p:grpSp>
      <p:sp>
        <p:nvSpPr>
          <p:cNvPr id="3" name="Title 2"/>
          <p:cNvSpPr>
            <a:spLocks noGrp="1"/>
          </p:cNvSpPr>
          <p:nvPr>
            <p:ph type="title"/>
          </p:nvPr>
        </p:nvSpPr>
        <p:spPr>
          <a:xfrm>
            <a:off x="255223" y="801021"/>
            <a:ext cx="11702062" cy="1155400"/>
          </a:xfrm>
        </p:spPr>
        <p:txBody>
          <a:bodyPr>
            <a:noAutofit/>
          </a:bodyPr>
          <a:lstStyle/>
          <a:p>
            <a:pPr algn="ctr"/>
            <a:r>
              <a:rPr lang="en-US" sz="4000" dirty="0" smtClean="0">
                <a:latin typeface="Arial" charset="0"/>
                <a:ea typeface="Arial" charset="0"/>
                <a:cs typeface="Arial" charset="0"/>
              </a:rPr>
              <a:t>Summary</a:t>
            </a:r>
            <a:endParaRPr lang="en-US" sz="4000" dirty="0">
              <a:latin typeface="Arial" charset="0"/>
              <a:ea typeface="Arial" charset="0"/>
              <a:cs typeface="Arial" charset="0"/>
            </a:endParaRPr>
          </a:p>
        </p:txBody>
      </p:sp>
      <p:sp>
        <p:nvSpPr>
          <p:cNvPr id="4" name="Content Placeholder 3"/>
          <p:cNvSpPr>
            <a:spLocks noGrp="1"/>
          </p:cNvSpPr>
          <p:nvPr>
            <p:ph idx="1"/>
          </p:nvPr>
        </p:nvSpPr>
        <p:spPr>
          <a:xfrm>
            <a:off x="255222" y="1771494"/>
            <a:ext cx="11702062" cy="4964586"/>
          </a:xfrm>
        </p:spPr>
        <p:txBody>
          <a:bodyPr>
            <a:normAutofit/>
          </a:bodyPr>
          <a:lstStyle/>
          <a:p>
            <a:pPr marL="0" indent="0">
              <a:buNone/>
            </a:pPr>
            <a:r>
              <a:rPr lang="en-US" u="sng" dirty="0"/>
              <a:t>PCC Proposal to Establish a Bachelor of Arts in Philosophy, Politics, and Economics (Senate Document #18-19-20)</a:t>
            </a:r>
            <a:endParaRPr lang="en-US" dirty="0"/>
          </a:p>
          <a:p>
            <a:pPr lvl="0"/>
            <a:r>
              <a:rPr lang="en-US" dirty="0" smtClean="0"/>
              <a:t>The </a:t>
            </a:r>
            <a:r>
              <a:rPr lang="en-US" dirty="0"/>
              <a:t>Senate voted to approve the </a:t>
            </a:r>
            <a:r>
              <a:rPr lang="en-US" dirty="0" smtClean="0"/>
              <a:t>new degree program</a:t>
            </a:r>
            <a:r>
              <a:rPr lang="en-US" dirty="0"/>
              <a:t>.</a:t>
            </a:r>
          </a:p>
          <a:p>
            <a:pPr lvl="1"/>
            <a:endParaRPr lang="en-US" dirty="0"/>
          </a:p>
          <a:p>
            <a:endParaRPr lang="en-US" dirty="0"/>
          </a:p>
          <a:p>
            <a:endParaRPr lang="en-US" dirty="0"/>
          </a:p>
        </p:txBody>
      </p:sp>
    </p:spTree>
    <p:extLst>
      <p:ext uri="{BB962C8B-B14F-4D97-AF65-F5344CB8AC3E}">
        <p14:creationId xmlns:p14="http://schemas.microsoft.com/office/powerpoint/2010/main" val="210578381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10497672-b765-41bd-aa25-a4f93b71a9fd"/>
  <p:tag name="WASPOLLED" val="B66E01EFC7A14AFC8282E51FAD903040"/>
  <p:tag name="TPVERSION" val="6"/>
  <p:tag name="TPFULLVERSION" val="7.5.8.4"/>
  <p:tag name="PPTVERSION" val="16"/>
  <p:tag name="TPOS" val="2"/>
  <p:tag name="TPLASTSAVEVERSION" val="6.2 PC"/>
</p:tagLst>
</file>

<file path=ppt/theme/theme1.xml><?xml version="1.0" encoding="utf-8"?>
<a:theme xmlns:a="http://schemas.openxmlformats.org/drawingml/2006/main" name="Senate">
  <a:themeElements>
    <a:clrScheme name="Senate">
      <a:dk1>
        <a:sysClr val="windowText" lastClr="000000"/>
      </a:dk1>
      <a:lt1>
        <a:sysClr val="window" lastClr="FFFFFF"/>
      </a:lt1>
      <a:dk2>
        <a:srgbClr val="44546A"/>
      </a:dk2>
      <a:lt2>
        <a:srgbClr val="E7E6E6"/>
      </a:lt2>
      <a:accent1>
        <a:srgbClr val="C00000"/>
      </a:accent1>
      <a:accent2>
        <a:srgbClr val="FFC000"/>
      </a:accent2>
      <a:accent3>
        <a:srgbClr val="000000"/>
      </a:accent3>
      <a:accent4>
        <a:srgbClr val="FFC000"/>
      </a:accent4>
      <a:accent5>
        <a:srgbClr val="5B9BD5"/>
      </a:accent5>
      <a:accent6>
        <a:srgbClr val="70AD47"/>
      </a:accent6>
      <a:hlink>
        <a:srgbClr val="C00000"/>
      </a:hlink>
      <a:folHlink>
        <a:srgbClr val="C0000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nate" id="{2D616F40-BC23-4586-8C16-C951F3592D13}" vid="{88D69AA8-767A-49E2-9451-86C3910ADB9A}"/>
    </a:ext>
  </a:extLst>
</a:theme>
</file>

<file path=ppt/theme/theme10.xml><?xml version="1.0" encoding="utf-8"?>
<a:theme xmlns:a="http://schemas.openxmlformats.org/drawingml/2006/main" name="15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1.xml><?xml version="1.0" encoding="utf-8"?>
<a:theme xmlns:a="http://schemas.openxmlformats.org/drawingml/2006/main" name="16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2.xml><?xml version="1.0" encoding="utf-8"?>
<a:theme xmlns:a="http://schemas.openxmlformats.org/drawingml/2006/main" name="1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3.xml><?xml version="1.0" encoding="utf-8"?>
<a:theme xmlns:a="http://schemas.openxmlformats.org/drawingml/2006/main" name="1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4.xml><?xml version="1.0" encoding="utf-8"?>
<a:theme xmlns:a="http://schemas.openxmlformats.org/drawingml/2006/main" name="1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5.xml><?xml version="1.0" encoding="utf-8"?>
<a:theme xmlns:a="http://schemas.openxmlformats.org/drawingml/2006/main" name="2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1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7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3.xml><?xml version="1.0" encoding="utf-8"?>
<a:theme xmlns:a="http://schemas.openxmlformats.org/drawingml/2006/main" name="8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4.xml><?xml version="1.0" encoding="utf-8"?>
<a:theme xmlns:a="http://schemas.openxmlformats.org/drawingml/2006/main" name="9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5.xml><?xml version="1.0" encoding="utf-8"?>
<a:theme xmlns:a="http://schemas.openxmlformats.org/drawingml/2006/main" name="10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6.xml><?xml version="1.0" encoding="utf-8"?>
<a:theme xmlns:a="http://schemas.openxmlformats.org/drawingml/2006/main" name="11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7.xml><?xml version="1.0" encoding="utf-8"?>
<a:theme xmlns:a="http://schemas.openxmlformats.org/drawingml/2006/main" name="12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8.xml><?xml version="1.0" encoding="utf-8"?>
<a:theme xmlns:a="http://schemas.openxmlformats.org/drawingml/2006/main" name="13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ppt/theme/theme9.xml><?xml version="1.0" encoding="utf-8"?>
<a:theme xmlns:a="http://schemas.openxmlformats.org/drawingml/2006/main" name="14_MCQ">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D2D0D585-C4EC-EA4B-835C-782976849514}" vid="{8BBB69E0-F12D-4E4F-8A8A-1D22C8CD6263}"/>
    </a:ext>
  </a:extLst>
</a:theme>
</file>

<file path=docProps/app.xml><?xml version="1.0" encoding="utf-8"?>
<Properties xmlns="http://schemas.openxmlformats.org/officeDocument/2006/extended-properties" xmlns:vt="http://schemas.openxmlformats.org/officeDocument/2006/docPropsVTypes">
  <Template>Senate Slides 2017</Template>
  <TotalTime>578</TotalTime>
  <Words>874</Words>
  <Application>Microsoft Office PowerPoint</Application>
  <PresentationFormat>Widescreen</PresentationFormat>
  <Paragraphs>152</Paragraphs>
  <Slides>13</Slides>
  <Notes>12</Notes>
  <HiddenSlides>0</HiddenSlides>
  <MMClips>0</MMClips>
  <ScaleCrop>false</ScaleCrop>
  <HeadingPairs>
    <vt:vector size="6" baseType="variant">
      <vt:variant>
        <vt:lpstr>Fonts Used</vt:lpstr>
      </vt:variant>
      <vt:variant>
        <vt:i4>5</vt:i4>
      </vt:variant>
      <vt:variant>
        <vt:lpstr>Theme</vt:lpstr>
      </vt:variant>
      <vt:variant>
        <vt:i4>15</vt:i4>
      </vt:variant>
      <vt:variant>
        <vt:lpstr>Slide Titles</vt:lpstr>
      </vt:variant>
      <vt:variant>
        <vt:i4>13</vt:i4>
      </vt:variant>
    </vt:vector>
  </HeadingPairs>
  <TitlesOfParts>
    <vt:vector size="33" baseType="lpstr">
      <vt:lpstr>MS PGothic</vt:lpstr>
      <vt:lpstr>MS PGothic</vt:lpstr>
      <vt:lpstr>Arial</vt:lpstr>
      <vt:lpstr>Calibri</vt:lpstr>
      <vt:lpstr>Times New Roman</vt:lpstr>
      <vt:lpstr>Senate</vt:lpstr>
      <vt:lpstr>7_MCQ</vt:lpstr>
      <vt:lpstr>8_MCQ</vt:lpstr>
      <vt:lpstr>9_MCQ</vt:lpstr>
      <vt:lpstr>10_MCQ</vt:lpstr>
      <vt:lpstr>11_MCQ</vt:lpstr>
      <vt:lpstr>12_MCQ</vt:lpstr>
      <vt:lpstr>13_MCQ</vt:lpstr>
      <vt:lpstr>14_MCQ</vt:lpstr>
      <vt:lpstr>15_MCQ</vt:lpstr>
      <vt:lpstr>16_MCQ</vt:lpstr>
      <vt:lpstr>17_MCQ</vt:lpstr>
      <vt:lpstr>18_MCQ</vt:lpstr>
      <vt:lpstr>19_MCQ</vt:lpstr>
      <vt:lpstr>20_MCQ</vt:lpstr>
      <vt:lpstr>Senate Meeting Summary</vt:lpstr>
      <vt:lpstr>Summary</vt:lpstr>
      <vt:lpstr>Summary</vt:lpstr>
      <vt:lpstr>Summary</vt:lpstr>
      <vt:lpstr>Summary</vt:lpstr>
      <vt:lpstr>Summary</vt:lpstr>
      <vt:lpstr>Summary</vt:lpstr>
      <vt:lpstr>Summary</vt:lpstr>
      <vt:lpstr>Summary</vt:lpstr>
      <vt:lpstr>Summary</vt:lpstr>
      <vt:lpstr>Summary</vt:lpstr>
      <vt:lpstr>Relevant Links</vt:lpstr>
      <vt:lpstr>Relevant Links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Reka Montfort</dc:creator>
  <cp:lastModifiedBy>Sarah Feeney</cp:lastModifiedBy>
  <cp:revision>83</cp:revision>
  <dcterms:created xsi:type="dcterms:W3CDTF">2017-09-04T22:41:22Z</dcterms:created>
  <dcterms:modified xsi:type="dcterms:W3CDTF">2018-12-11T16:52:48Z</dcterms:modified>
</cp:coreProperties>
</file>