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8" r:id="rId4"/>
    <p:sldId id="279" r:id="rId5"/>
    <p:sldId id="283" r:id="rId6"/>
    <p:sldId id="284" r:id="rId7"/>
    <p:sldId id="285" r:id="rId8"/>
    <p:sldId id="286" r:id="rId9"/>
    <p:sldId id="274"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5" autoAdjust="0"/>
    <p:restoredTop sz="94660"/>
  </p:normalViewPr>
  <p:slideViewPr>
    <p:cSldViewPr snapToGrid="0">
      <p:cViewPr varScale="1">
        <p:scale>
          <a:sx n="116" d="100"/>
          <a:sy n="116" d="100"/>
        </p:scale>
        <p:origin x="108" y="4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336424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40356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963029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13865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64976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367229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12/8/2016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151674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12/8/2016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77063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12/8/2016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71296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12/8/2016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173357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12/8/2016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273708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12/8/2016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224917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12/8/2016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499601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enate.umd.edu/sms/index.cfm?event=publicViewBill&amp;billId=604&amp;context=c" TargetMode="External"/><Relationship Id="rId2" Type="http://schemas.openxmlformats.org/officeDocument/2006/relationships/hyperlink" Target="http://pub.lucidpress.com/SenateDec16/" TargetMode="External"/><Relationship Id="rId1" Type="http://schemas.openxmlformats.org/officeDocument/2006/relationships/slideLayout" Target="../slideLayouts/slideLayout2.xml"/><Relationship Id="rId5" Type="http://schemas.openxmlformats.org/officeDocument/2006/relationships/hyperlink" Target="https://senate.umd.edu/news/archives/CoreValuesResolution.cfm" TargetMode="External"/><Relationship Id="rId4" Type="http://schemas.openxmlformats.org/officeDocument/2006/relationships/hyperlink" Target="https://senate.umd.edu/sms/index.cfm?event=publicViewBill&amp;billId=603&amp;context=c"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health.umd.edu/fsap" TargetMode="External"/><Relationship Id="rId2" Type="http://schemas.openxmlformats.org/officeDocument/2006/relationships/hyperlink" Target="http://counseling.umd.edu/" TargetMode="External"/><Relationship Id="rId1" Type="http://schemas.openxmlformats.org/officeDocument/2006/relationships/slideLayout" Target="../slideLayouts/slideLayout2.xml"/><Relationship Id="rId6" Type="http://schemas.openxmlformats.org/officeDocument/2006/relationships/hyperlink" Target="http://www.umpd.umd.edu/contact/" TargetMode="External"/><Relationship Id="rId5" Type="http://schemas.openxmlformats.org/officeDocument/2006/relationships/hyperlink" Target="http://www.umd.edu/ocrsm/" TargetMode="External"/><Relationship Id="rId4" Type="http://schemas.openxmlformats.org/officeDocument/2006/relationships/hyperlink" Target="http://thestamp.umd.edu/memorial_chape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pub.lucidpress.com/SenateDec1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nate.umd.edu/sms/index.cfm?event=publicViewBill&amp;billId=603&amp;context=c" TargetMode="External"/><Relationship Id="rId2" Type="http://schemas.openxmlformats.org/officeDocument/2006/relationships/hyperlink" Target="https://senate.umd.edu/sms/index.cfm?event=publicViewBill&amp;billId=604&amp;context=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thestamp.umd.edu/memorial_chapel" TargetMode="External"/><Relationship Id="rId3" Type="http://schemas.openxmlformats.org/officeDocument/2006/relationships/hyperlink" Target="https://senate.umd.edu/elections/index.cfm" TargetMode="External"/><Relationship Id="rId7" Type="http://schemas.openxmlformats.org/officeDocument/2006/relationships/hyperlink" Target="http://health.umd.edu/fsap" TargetMode="External"/><Relationship Id="rId2" Type="http://schemas.openxmlformats.org/officeDocument/2006/relationships/hyperlink" Target="https://senate.umd.edu/meetings/schedule.cfm" TargetMode="External"/><Relationship Id="rId1" Type="http://schemas.openxmlformats.org/officeDocument/2006/relationships/slideLayout" Target="../slideLayouts/slideLayout2.xml"/><Relationship Id="rId6" Type="http://schemas.openxmlformats.org/officeDocument/2006/relationships/hyperlink" Target="http://counseling.umd.edu/" TargetMode="External"/><Relationship Id="rId5" Type="http://schemas.openxmlformats.org/officeDocument/2006/relationships/hyperlink" Target="http://www.umd.edu/ocrsm/" TargetMode="External"/><Relationship Id="rId4" Type="http://schemas.openxmlformats.org/officeDocument/2006/relationships/hyperlink" Target="http://www.umpd.umd.edu/contac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December 6, </a:t>
            </a:r>
            <a:r>
              <a:rPr lang="en-US" altLang="en-US" sz="5400" dirty="0" smtClean="0">
                <a:solidFill>
                  <a:srgbClr val="E03A3E"/>
                </a:solidFill>
                <a:latin typeface="Avenir Black"/>
                <a:ea typeface="Avenir Black"/>
                <a:cs typeface="Avenir Black"/>
              </a:rPr>
              <a:t>2016</a:t>
            </a: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432884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r>
              <a:rPr lang="en-US" u="sng" dirty="0" smtClean="0">
                <a:hlinkClick r:id="rId2"/>
              </a:rPr>
              <a:t>http</a:t>
            </a:r>
            <a:r>
              <a:rPr lang="en-US" u="sng" dirty="0">
                <a:hlinkClick r:id="rId2"/>
              </a:rPr>
              <a:t>://pub.lucidpress.com/SenateDec16/</a:t>
            </a:r>
            <a:r>
              <a:rPr lang="en-US" dirty="0"/>
              <a:t> </a:t>
            </a:r>
            <a:endParaRPr lang="en-US" sz="2400" dirty="0"/>
          </a:p>
          <a:p>
            <a:r>
              <a:rPr lang="en-US" u="sng" dirty="0" smtClean="0">
                <a:hlinkClick r:id="rId3"/>
              </a:rPr>
              <a:t>https</a:t>
            </a:r>
            <a:r>
              <a:rPr lang="en-US" u="sng" dirty="0">
                <a:hlinkClick r:id="rId3"/>
              </a:rPr>
              <a:t>://senate.umd.edu/sms/index.cfm?event=publicViewBill&amp;billId=604&amp;context=c</a:t>
            </a:r>
            <a:r>
              <a:rPr lang="en-US" dirty="0"/>
              <a:t> </a:t>
            </a:r>
            <a:endParaRPr lang="en-US" sz="2400" dirty="0"/>
          </a:p>
          <a:p>
            <a:r>
              <a:rPr lang="en-US" u="sng" dirty="0" smtClean="0">
                <a:hlinkClick r:id="rId4"/>
              </a:rPr>
              <a:t>https</a:t>
            </a:r>
            <a:r>
              <a:rPr lang="en-US" u="sng" dirty="0">
                <a:hlinkClick r:id="rId4"/>
              </a:rPr>
              <a:t>://senate.umd.edu/sms/index.cfm?event=publicViewBill&amp;billId=603&amp;context=c</a:t>
            </a:r>
            <a:r>
              <a:rPr lang="en-US" dirty="0"/>
              <a:t> </a:t>
            </a:r>
            <a:endParaRPr lang="en-US" sz="2400" dirty="0"/>
          </a:p>
          <a:p>
            <a:r>
              <a:rPr lang="en-US" u="sng" dirty="0" smtClean="0">
                <a:hlinkClick r:id="rId5"/>
              </a:rPr>
              <a:t>https</a:t>
            </a:r>
            <a:r>
              <a:rPr lang="en-US" u="sng" dirty="0">
                <a:hlinkClick r:id="rId5"/>
              </a:rPr>
              <a:t>://senate.umd.edu/news/archives/CoreValuesResolution.cfm</a:t>
            </a:r>
            <a:r>
              <a:rPr lang="en-US" dirty="0"/>
              <a:t> </a:t>
            </a:r>
            <a:endParaRPr lang="en-US" sz="2400" dirty="0"/>
          </a:p>
          <a:p>
            <a:pPr marL="457200" lvl="1" indent="0">
              <a:buNone/>
            </a:pP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913570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endParaRPr lang="en-US" sz="2400" dirty="0"/>
          </a:p>
          <a:p>
            <a:pPr lvl="1"/>
            <a:r>
              <a:rPr lang="en-US" dirty="0" smtClean="0"/>
              <a:t>The </a:t>
            </a:r>
            <a:r>
              <a:rPr lang="en-US" dirty="0"/>
              <a:t>first Senate meeting of the spring semester will be on February 9, 2017.</a:t>
            </a:r>
          </a:p>
          <a:p>
            <a:pPr lvl="1"/>
            <a:r>
              <a:rPr lang="en-US" dirty="0" smtClean="0"/>
              <a:t>The </a:t>
            </a:r>
            <a:r>
              <a:rPr lang="en-US" dirty="0"/>
              <a:t>candidacy/election process for all staff, student, and single-member constituency senators for 2017-2018 will begin on January 17, 2017.</a:t>
            </a:r>
          </a:p>
          <a:p>
            <a:pPr lvl="1"/>
            <a:r>
              <a:rPr lang="en-US" dirty="0"/>
              <a:t>There are many campus resources available to members of the campus community concerned about the impact of recent political events including the </a:t>
            </a:r>
            <a:r>
              <a:rPr lang="en-US" u="sng" dirty="0">
                <a:hlinkClick r:id="rId2"/>
              </a:rPr>
              <a:t>Counseling Center</a:t>
            </a:r>
            <a:r>
              <a:rPr lang="en-US" dirty="0"/>
              <a:t>, the </a:t>
            </a:r>
            <a:r>
              <a:rPr lang="en-US" u="sng" dirty="0">
                <a:hlinkClick r:id="rId3"/>
              </a:rPr>
              <a:t>Faculty and Staff Assistance Program</a:t>
            </a:r>
            <a:r>
              <a:rPr lang="en-US" dirty="0"/>
              <a:t>, and the </a:t>
            </a:r>
            <a:r>
              <a:rPr lang="en-US" u="sng" dirty="0">
                <a:hlinkClick r:id="rId4"/>
              </a:rPr>
              <a:t>University Chaplains</a:t>
            </a:r>
            <a:r>
              <a:rPr lang="en-US" dirty="0"/>
              <a:t>. Incidents of bias or discrimination should be reported to the </a:t>
            </a:r>
            <a:r>
              <a:rPr lang="en-US" u="sng" dirty="0">
                <a:hlinkClick r:id="rId5"/>
              </a:rPr>
              <a:t>Office of Civil Rights and Sexual Misconduct</a:t>
            </a:r>
            <a:r>
              <a:rPr lang="en-US" dirty="0"/>
              <a:t> or the </a:t>
            </a:r>
            <a:r>
              <a:rPr lang="en-US" u="sng" dirty="0">
                <a:hlinkClick r:id="rId6"/>
              </a:rPr>
              <a:t>University of Maryland Police Department</a:t>
            </a:r>
            <a:r>
              <a:rPr lang="en-US" dirty="0"/>
              <a:t> (UMPD).</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17401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dirty="0"/>
              <a:t>Senate Chair’s </a:t>
            </a:r>
            <a:r>
              <a:rPr lang="en-US" dirty="0" smtClean="0"/>
              <a:t>Report</a:t>
            </a:r>
          </a:p>
          <a:p>
            <a:pPr lvl="1"/>
            <a:r>
              <a:rPr lang="en-US" dirty="0"/>
              <a:t>The Senate Chair stated that the presidential campaign and recent election have shaken many members of our community. In recent weeks, students, faculty, and staff have raised concerns about the potential impact on the University and its community. The Senate, as a body that represents faculty, staff, and students, should address those concerns by reaffirming our core principles and values. He noted that the SEC would put forward a resolution to do so. For the full text of Senate Chair Goodman’s remarks, see the </a:t>
            </a:r>
            <a:r>
              <a:rPr lang="en-US" u="sng" dirty="0">
                <a:hlinkClick r:id="rId2"/>
              </a:rPr>
              <a:t>December Senate Newsletter</a:t>
            </a:r>
            <a:r>
              <a:rPr lang="en-US" dirty="0"/>
              <a:t>.</a:t>
            </a:r>
          </a:p>
          <a:p>
            <a:pPr marL="0" lvl="0" indent="0">
              <a:buNone/>
            </a:pPr>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553429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sz="2000" dirty="0"/>
              <a:t>Special Order of the Day – </a:t>
            </a:r>
            <a:r>
              <a:rPr lang="en-US" sz="2000" dirty="0"/>
              <a:t>Wallace D. </a:t>
            </a:r>
            <a:r>
              <a:rPr lang="en-US" sz="2000" dirty="0" err="1"/>
              <a:t>Loh</a:t>
            </a:r>
            <a:r>
              <a:rPr lang="en-US" sz="2000" dirty="0"/>
              <a:t>, President of the University of Maryland</a:t>
            </a:r>
          </a:p>
          <a:p>
            <a:pPr marL="0" lvl="0" indent="0">
              <a:buNone/>
            </a:pPr>
            <a:r>
              <a:rPr lang="en-US" sz="2000" i="1" dirty="0" smtClean="0"/>
              <a:t>2016 State </a:t>
            </a:r>
            <a:r>
              <a:rPr lang="en-US" sz="2000" i="1" dirty="0"/>
              <a:t>of the Campus Address</a:t>
            </a:r>
            <a:endParaRPr lang="en-US" sz="2000" dirty="0"/>
          </a:p>
          <a:p>
            <a:pPr lvl="0"/>
            <a:r>
              <a:rPr lang="en-US" sz="2000" dirty="0"/>
              <a:t>President </a:t>
            </a:r>
            <a:r>
              <a:rPr lang="en-US" sz="2000" dirty="0" err="1"/>
              <a:t>Loh</a:t>
            </a:r>
            <a:r>
              <a:rPr lang="en-US" sz="2000" dirty="0"/>
              <a:t> talked about transformative excellence and impact in three areas: students and faculty, research and economic development, and diversity and inclusion.</a:t>
            </a:r>
          </a:p>
          <a:p>
            <a:pPr lvl="0"/>
            <a:r>
              <a:rPr lang="en-US" sz="2000" dirty="0"/>
              <a:t>There was a record number of applications this year and a larger than expected freshman class. Students continue to come to UMD extremely well-prepared.</a:t>
            </a:r>
          </a:p>
          <a:p>
            <a:pPr lvl="0"/>
            <a:r>
              <a:rPr lang="en-US" sz="2000" dirty="0"/>
              <a:t>The Provost has committed $4 million for 20 diverse senior hires over the next 4-5 years. The Provost has also committed and additional $1 million for the postdoctoral fellowship program which will bring 20 new </a:t>
            </a:r>
            <a:r>
              <a:rPr lang="en-US" sz="2000" dirty="0" err="1"/>
              <a:t>Ph.Ds</a:t>
            </a:r>
            <a:r>
              <a:rPr lang="en-US" sz="2000" dirty="0"/>
              <a:t> to campus.</a:t>
            </a:r>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563165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sz="2000" dirty="0"/>
              <a:t>Special Order of the Day – </a:t>
            </a:r>
            <a:r>
              <a:rPr lang="en-US" sz="2000" dirty="0"/>
              <a:t>Wallace D. </a:t>
            </a:r>
            <a:r>
              <a:rPr lang="en-US" sz="2000" dirty="0" err="1"/>
              <a:t>Loh</a:t>
            </a:r>
            <a:r>
              <a:rPr lang="en-US" sz="2000" dirty="0"/>
              <a:t>, President of the University of Maryland</a:t>
            </a:r>
          </a:p>
          <a:p>
            <a:pPr marL="0" lvl="0" indent="0">
              <a:buNone/>
            </a:pPr>
            <a:r>
              <a:rPr lang="en-US" sz="2000" i="1" dirty="0" smtClean="0"/>
              <a:t>2016 State </a:t>
            </a:r>
            <a:r>
              <a:rPr lang="en-US" sz="2000" i="1" dirty="0"/>
              <a:t>of the Campus Address</a:t>
            </a:r>
            <a:endParaRPr lang="en-US" sz="2000" dirty="0"/>
          </a:p>
          <a:p>
            <a:pPr lvl="0"/>
            <a:r>
              <a:rPr lang="en-US" sz="2000" dirty="0"/>
              <a:t>UMD launched the Do Good Institute, based in the School of Public Policy, last spring which encourages students to give back to their community.</a:t>
            </a:r>
          </a:p>
          <a:p>
            <a:pPr lvl="0"/>
            <a:r>
              <a:rPr lang="en-US" sz="2000" dirty="0"/>
              <a:t>There are currently 15 interdisciplinary centers on campus which encourage collaborative research. The Strategic Partnership between UMD and UMB has created 60 joint appointments and $80 million in research funding. </a:t>
            </a:r>
          </a:p>
          <a:p>
            <a:pPr lvl="0"/>
            <a:r>
              <a:rPr lang="en-US" sz="2000" dirty="0"/>
              <a:t>The continued revitalization of College Park is important to attract the best faculty, staff, and students. The goal is to make College Park the Silicon Valley of Maryland.</a:t>
            </a:r>
          </a:p>
          <a:p>
            <a:r>
              <a:rPr lang="en-US" sz="2000" dirty="0"/>
              <a:t>UMD is absolutely committed to a safe and supportive educational environment for everyone regardless of immigration status. UMD will not allow immigration officers access to campus buildings and UMPD will not work with immigration officers without a warrant.</a:t>
            </a:r>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197038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sz="2000" u="sng" dirty="0">
                <a:hlinkClick r:id="rId2"/>
              </a:rPr>
              <a:t>PCC Proposal to Establish a Post-Baccalaureate Certificate in Nonprofit Management and Leadership (Senate Doc. No. 16-17-21)</a:t>
            </a:r>
            <a:endParaRPr lang="en-US" sz="2000" dirty="0"/>
          </a:p>
          <a:p>
            <a:pPr lvl="1"/>
            <a:r>
              <a:rPr lang="en-US" sz="2000" dirty="0"/>
              <a:t>The Senate voted to approve the proposal. </a:t>
            </a:r>
          </a:p>
          <a:p>
            <a:pPr lvl="0"/>
            <a:r>
              <a:rPr lang="en-US" sz="2000" u="sng" dirty="0">
                <a:hlinkClick r:id="rId3"/>
              </a:rPr>
              <a:t>Nominations Committee Slate 2016-2017 (Senate Doc. No. 16-17-20)</a:t>
            </a:r>
            <a:endParaRPr lang="en-US" sz="2000" dirty="0"/>
          </a:p>
          <a:p>
            <a:pPr lvl="1"/>
            <a:r>
              <a:rPr lang="en-US" sz="2000" dirty="0"/>
              <a:t>The Senate voted to approve the proposal.</a:t>
            </a:r>
          </a:p>
          <a:p>
            <a:pPr lvl="0"/>
            <a:r>
              <a:rPr lang="en-US" sz="2000" dirty="0"/>
              <a:t>Special Order of the Day – Philip </a:t>
            </a:r>
            <a:r>
              <a:rPr lang="en-US" sz="2000" dirty="0" err="1"/>
              <a:t>DeShong</a:t>
            </a:r>
            <a:r>
              <a:rPr lang="en-US" sz="2000" dirty="0"/>
              <a:t>, Professor, Dept. of Chemistry &amp; Biochemistry and Chair of the Conflict of Interest </a:t>
            </a:r>
            <a:r>
              <a:rPr lang="en-US" sz="2000" dirty="0" smtClean="0"/>
              <a:t>Committee</a:t>
            </a:r>
          </a:p>
          <a:p>
            <a:pPr marL="0" lvl="0" indent="0">
              <a:buNone/>
            </a:pPr>
            <a:r>
              <a:rPr lang="en-US" sz="2000" i="1" dirty="0" smtClean="0"/>
              <a:t>    An </a:t>
            </a:r>
            <a:r>
              <a:rPr lang="en-US" sz="2000" i="1" dirty="0"/>
              <a:t>Overview of Conflict of Interest Issues</a:t>
            </a:r>
            <a:endParaRPr lang="en-US" sz="2000" dirty="0"/>
          </a:p>
          <a:p>
            <a:pPr lvl="1"/>
            <a:r>
              <a:rPr lang="en-US" sz="2000" dirty="0"/>
              <a:t>This presentation will be rescheduled for a Spring 2017 Senate meeting.</a:t>
            </a:r>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1740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sz="2400" dirty="0"/>
              <a:t>SEC Resolution to reaffirm the University’s core principles and values.</a:t>
            </a:r>
          </a:p>
          <a:p>
            <a:pPr lvl="1"/>
            <a:r>
              <a:rPr lang="en-US" dirty="0"/>
              <a:t>The Senate approved a resolution to reaffirm the University’s core principles and values as follows</a:t>
            </a:r>
            <a:r>
              <a:rPr lang="en-US" dirty="0" smtClean="0"/>
              <a:t>:</a:t>
            </a:r>
            <a:endParaRPr lang="en-US" dirty="0"/>
          </a:p>
          <a:p>
            <a:pPr marL="0" indent="0">
              <a:buNone/>
            </a:pPr>
            <a:r>
              <a:rPr lang="en-US" sz="2400" i="1" dirty="0"/>
              <a:t>Whereas the University of Maryland is a public research and land-grant institution that shares its research, educational, cultural, and technological strengths to promote economic development and improve quality of life in the State of Maryland and the nation</a:t>
            </a:r>
            <a:r>
              <a:rPr lang="en-US" sz="2400" i="1" dirty="0" smtClean="0"/>
              <a:t>.</a:t>
            </a:r>
            <a:endParaRPr lang="en-US" sz="2400" dirty="0"/>
          </a:p>
          <a:p>
            <a:pPr marL="0" indent="0">
              <a:buNone/>
            </a:pPr>
            <a:r>
              <a:rPr lang="en-US" sz="2400" i="1" dirty="0"/>
              <a:t>Whereas the University of Maryland is committed to creating and maintaining an educational, working, and living environment that is safe and free from discrimination and harassment of any kind.</a:t>
            </a:r>
            <a:endParaRPr lang="en-US" sz="2400" dirty="0"/>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402399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December 6</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marL="0" indent="0">
              <a:buNone/>
            </a:pPr>
            <a:r>
              <a:rPr lang="en-US" sz="2000" i="1" dirty="0"/>
              <a:t>Whereas University programs, activities, and facilities are available to all without regard to race, color, sex, gender identity or expression, sexual orientation, marital status, age, national origin, immigration status, political affiliation, physical or mental disability, religion, veteran status, genetic information, personal appearance, or any legally protected class</a:t>
            </a:r>
            <a:r>
              <a:rPr lang="en-US" sz="2000" i="1" dirty="0" smtClean="0"/>
              <a:t>.</a:t>
            </a:r>
            <a:r>
              <a:rPr lang="en-US" sz="2000" i="1" dirty="0"/>
              <a:t> </a:t>
            </a:r>
            <a:endParaRPr lang="en-US" sz="2000" dirty="0"/>
          </a:p>
          <a:p>
            <a:pPr marL="0" indent="0">
              <a:buNone/>
            </a:pPr>
            <a:r>
              <a:rPr lang="en-US" sz="2000" i="1" dirty="0"/>
              <a:t>Whereas the University Senate supports the University's commitment to higher education opportunities for academically-talented students from all backgrounds, supports President </a:t>
            </a:r>
            <a:r>
              <a:rPr lang="en-US" sz="2000" i="1" dirty="0" err="1"/>
              <a:t>Loh's</a:t>
            </a:r>
            <a:r>
              <a:rPr lang="en-US" sz="2000" i="1" dirty="0"/>
              <a:t> signing of the University President's Deferred Action for Childhood Arrivals (DACA) letter, and calls on State and Federal officials to advocate for students who have DACA or Maryland Dream Act status.</a:t>
            </a:r>
            <a:endParaRPr lang="en-US" sz="2000" dirty="0"/>
          </a:p>
          <a:p>
            <a:pPr marL="0" indent="0">
              <a:buNone/>
            </a:pPr>
            <a:r>
              <a:rPr lang="en-US" sz="2000" i="1" dirty="0" smtClean="0"/>
              <a:t>Be </a:t>
            </a:r>
            <a:r>
              <a:rPr lang="en-US" sz="2000" i="1" dirty="0"/>
              <a:t>it resolved the University of Maryland College Park Senate, which represents faculty, staff, and students of the University, reaffirms our commitment to develop and disseminate knowledge in an environment that fosters intellectual discourse, free speech, diversity, inclusion, freedom from violence, and mutual respect</a:t>
            </a:r>
            <a:r>
              <a:rPr lang="en-US" sz="2000" i="1" dirty="0" smtClean="0"/>
              <a:t>.</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386994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r>
              <a:rPr lang="en-US" u="sng" dirty="0" smtClean="0">
                <a:hlinkClick r:id="rId2"/>
              </a:rPr>
              <a:t>https</a:t>
            </a:r>
            <a:r>
              <a:rPr lang="en-US" u="sng" dirty="0">
                <a:hlinkClick r:id="rId2"/>
              </a:rPr>
              <a:t>://senate.umd.edu/meetings/schedule.cfm</a:t>
            </a:r>
            <a:r>
              <a:rPr lang="en-US" dirty="0"/>
              <a:t> </a:t>
            </a:r>
            <a:endParaRPr lang="en-US" sz="2400" dirty="0"/>
          </a:p>
          <a:p>
            <a:r>
              <a:rPr lang="en-US" u="sng" dirty="0" smtClean="0">
                <a:hlinkClick r:id="rId3"/>
              </a:rPr>
              <a:t>https</a:t>
            </a:r>
            <a:r>
              <a:rPr lang="en-US" u="sng" dirty="0">
                <a:hlinkClick r:id="rId3"/>
              </a:rPr>
              <a:t>://senate.umd.edu/elections/index.cfm</a:t>
            </a:r>
            <a:endParaRPr lang="en-US" dirty="0"/>
          </a:p>
          <a:p>
            <a:r>
              <a:rPr lang="en-US" u="sng" dirty="0" smtClean="0">
                <a:hlinkClick r:id="rId4"/>
              </a:rPr>
              <a:t>http</a:t>
            </a:r>
            <a:r>
              <a:rPr lang="en-US" u="sng" dirty="0">
                <a:hlinkClick r:id="rId4"/>
              </a:rPr>
              <a:t>://www.umpd.umd.edu/contact/</a:t>
            </a:r>
            <a:endParaRPr lang="en-US" sz="2800" dirty="0"/>
          </a:p>
          <a:p>
            <a:r>
              <a:rPr lang="en-US" u="sng" dirty="0" smtClean="0">
                <a:hlinkClick r:id="rId5"/>
              </a:rPr>
              <a:t>http</a:t>
            </a:r>
            <a:r>
              <a:rPr lang="en-US" u="sng" dirty="0">
                <a:hlinkClick r:id="rId5"/>
              </a:rPr>
              <a:t>://www.umd.edu/ocrsm/</a:t>
            </a:r>
            <a:r>
              <a:rPr lang="en-US" dirty="0"/>
              <a:t> </a:t>
            </a:r>
            <a:endParaRPr lang="en-US" sz="2400" dirty="0"/>
          </a:p>
          <a:p>
            <a:r>
              <a:rPr lang="en-US" u="sng" dirty="0" smtClean="0">
                <a:hlinkClick r:id="rId6"/>
              </a:rPr>
              <a:t>http</a:t>
            </a:r>
            <a:r>
              <a:rPr lang="en-US" u="sng" dirty="0">
                <a:hlinkClick r:id="rId6"/>
              </a:rPr>
              <a:t>://counseling.umd.edu/</a:t>
            </a:r>
            <a:r>
              <a:rPr lang="en-US" dirty="0"/>
              <a:t> </a:t>
            </a:r>
            <a:endParaRPr lang="en-US" sz="2400" dirty="0"/>
          </a:p>
          <a:p>
            <a:r>
              <a:rPr lang="en-US" u="sng" dirty="0" smtClean="0">
                <a:hlinkClick r:id="rId7"/>
              </a:rPr>
              <a:t>http</a:t>
            </a:r>
            <a:r>
              <a:rPr lang="en-US" u="sng" dirty="0">
                <a:hlinkClick r:id="rId7"/>
              </a:rPr>
              <a:t>://health.umd.edu/fsap</a:t>
            </a:r>
            <a:r>
              <a:rPr lang="en-US" dirty="0"/>
              <a:t> </a:t>
            </a:r>
            <a:endParaRPr lang="en-US" sz="2400" dirty="0"/>
          </a:p>
          <a:p>
            <a:r>
              <a:rPr lang="en-US" u="sng" dirty="0" smtClean="0">
                <a:hlinkClick r:id="rId8"/>
              </a:rPr>
              <a:t>http</a:t>
            </a:r>
            <a:r>
              <a:rPr lang="en-US" u="sng" dirty="0">
                <a:hlinkClick r:id="rId8"/>
              </a:rPr>
              <a:t>://thestamp.umd.edu/memorial_chapel</a:t>
            </a:r>
            <a:r>
              <a:rPr lang="en-US" dirty="0"/>
              <a:t> </a:t>
            </a:r>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61556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72</TotalTime>
  <Words>843</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Avenir Black</vt:lpstr>
      <vt:lpstr>Calibri</vt:lpstr>
      <vt:lpstr>Calibri Light</vt:lpstr>
      <vt:lpstr>1_Office Theme</vt:lpstr>
      <vt:lpstr>Senate Meeting Summary</vt:lpstr>
      <vt:lpstr>December 6, 2016 Summary</vt:lpstr>
      <vt:lpstr>December 6, 2016 Summary</vt:lpstr>
      <vt:lpstr>December 6, 2016 Summary</vt:lpstr>
      <vt:lpstr>December 6, 2016 Summary</vt:lpstr>
      <vt:lpstr>December 6, 2016 Summary</vt:lpstr>
      <vt:lpstr>December 6, 2016 Summary</vt:lpstr>
      <vt:lpstr>December 6, 2016 Summary</vt:lpstr>
      <vt:lpstr>Relevant Links</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16</cp:revision>
  <dcterms:created xsi:type="dcterms:W3CDTF">2016-09-19T13:51:26Z</dcterms:created>
  <dcterms:modified xsi:type="dcterms:W3CDTF">2016-12-08T20:38:35Z</dcterms:modified>
</cp:coreProperties>
</file>