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3"/>
  </p:notesMasterIdLst>
  <p:sldIdLst>
    <p:sldId id="321" r:id="rId16"/>
    <p:sldId id="256" r:id="rId17"/>
    <p:sldId id="334" r:id="rId18"/>
    <p:sldId id="338" r:id="rId19"/>
    <p:sldId id="335" r:id="rId20"/>
    <p:sldId id="337" r:id="rId21"/>
    <p:sldId id="340" r:id="rId22"/>
  </p:sldIdLst>
  <p:sldSz cx="12192000" cy="6858000"/>
  <p:notesSz cx="6858000" cy="9144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B20E17"/>
    <a:srgbClr val="E4C5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132" d="100"/>
          <a:sy n="132" d="100"/>
        </p:scale>
        <p:origin x="156" y="132"/>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6.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ags" Target="tags/tag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theme" Target="theme/theme1.xml"/><Relationship Id="rId100"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125366288"/>
        <c:axId val="125366848"/>
        <c:axId val="124157296"/>
      </c:bar3DChart>
      <c:catAx>
        <c:axId val="125366288"/>
        <c:scaling>
          <c:orientation val="minMax"/>
        </c:scaling>
        <c:delete val="0"/>
        <c:axPos val="b"/>
        <c:numFmt formatCode="General" sourceLinked="1"/>
        <c:majorTickMark val="out"/>
        <c:minorTickMark val="none"/>
        <c:tickLblPos val="nextTo"/>
        <c:crossAx val="125366848"/>
        <c:crosses val="autoZero"/>
        <c:auto val="1"/>
        <c:lblAlgn val="ctr"/>
        <c:lblOffset val="100"/>
        <c:noMultiLvlLbl val="0"/>
      </c:catAx>
      <c:valAx>
        <c:axId val="125366848"/>
        <c:scaling>
          <c:orientation val="minMax"/>
        </c:scaling>
        <c:delete val="0"/>
        <c:axPos val="l"/>
        <c:majorGridlines/>
        <c:numFmt formatCode="General" sourceLinked="1"/>
        <c:majorTickMark val="out"/>
        <c:minorTickMark val="none"/>
        <c:tickLblPos val="nextTo"/>
        <c:crossAx val="125366288"/>
        <c:crosses val="autoZero"/>
        <c:crossBetween val="between"/>
      </c:valAx>
      <c:serAx>
        <c:axId val="124157296"/>
        <c:scaling>
          <c:orientation val="minMax"/>
        </c:scaling>
        <c:delete val="0"/>
        <c:axPos val="b"/>
        <c:majorTickMark val="out"/>
        <c:minorTickMark val="none"/>
        <c:tickLblPos val="nextTo"/>
        <c:crossAx val="125366848"/>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56730272"/>
        <c:axId val="256730832"/>
        <c:axId val="124157920"/>
      </c:bar3DChart>
      <c:catAx>
        <c:axId val="256730272"/>
        <c:scaling>
          <c:orientation val="minMax"/>
        </c:scaling>
        <c:delete val="0"/>
        <c:axPos val="b"/>
        <c:numFmt formatCode="General" sourceLinked="1"/>
        <c:majorTickMark val="out"/>
        <c:minorTickMark val="none"/>
        <c:tickLblPos val="nextTo"/>
        <c:crossAx val="256730832"/>
        <c:crosses val="autoZero"/>
        <c:auto val="1"/>
        <c:lblAlgn val="ctr"/>
        <c:lblOffset val="100"/>
        <c:noMultiLvlLbl val="0"/>
      </c:catAx>
      <c:valAx>
        <c:axId val="256730832"/>
        <c:scaling>
          <c:orientation val="minMax"/>
        </c:scaling>
        <c:delete val="0"/>
        <c:axPos val="l"/>
        <c:majorGridlines/>
        <c:numFmt formatCode="General" sourceLinked="1"/>
        <c:majorTickMark val="out"/>
        <c:minorTickMark val="none"/>
        <c:tickLblPos val="nextTo"/>
        <c:crossAx val="256730272"/>
        <c:crosses val="autoZero"/>
        <c:crossBetween val="between"/>
      </c:valAx>
      <c:serAx>
        <c:axId val="124157920"/>
        <c:scaling>
          <c:orientation val="minMax"/>
        </c:scaling>
        <c:delete val="0"/>
        <c:axPos val="b"/>
        <c:majorTickMark val="out"/>
        <c:minorTickMark val="none"/>
        <c:tickLblPos val="nextTo"/>
        <c:crossAx val="256730832"/>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12/21/2017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dirty="0"/>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dirty="0"/>
          </a:p>
        </p:txBody>
      </p:sp>
    </p:spTree>
    <p:extLst>
      <p:ext uri="{BB962C8B-B14F-4D97-AF65-F5344CB8AC3E}">
        <p14:creationId xmlns:p14="http://schemas.microsoft.com/office/powerpoint/2010/main" val="379980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dirty="0"/>
          </a:p>
        </p:txBody>
      </p:sp>
    </p:spTree>
    <p:extLst>
      <p:ext uri="{BB962C8B-B14F-4D97-AF65-F5344CB8AC3E}">
        <p14:creationId xmlns:p14="http://schemas.microsoft.com/office/powerpoint/2010/main" val="1583012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dirty="0"/>
          </a:p>
        </p:txBody>
      </p:sp>
    </p:spTree>
    <p:extLst>
      <p:ext uri="{BB962C8B-B14F-4D97-AF65-F5344CB8AC3E}">
        <p14:creationId xmlns:p14="http://schemas.microsoft.com/office/powerpoint/2010/main" val="1803431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dirty="0"/>
          </a:p>
        </p:txBody>
      </p:sp>
    </p:spTree>
    <p:extLst>
      <p:ext uri="{BB962C8B-B14F-4D97-AF65-F5344CB8AC3E}">
        <p14:creationId xmlns:p14="http://schemas.microsoft.com/office/powerpoint/2010/main" val="1702656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dirty="0"/>
          </a:p>
        </p:txBody>
      </p:sp>
    </p:spTree>
    <p:extLst>
      <p:ext uri="{BB962C8B-B14F-4D97-AF65-F5344CB8AC3E}">
        <p14:creationId xmlns:p14="http://schemas.microsoft.com/office/powerpoint/2010/main" val="1375777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dirty="0"/>
          </a:p>
        </p:txBody>
      </p:sp>
    </p:spTree>
    <p:extLst>
      <p:ext uri="{BB962C8B-B14F-4D97-AF65-F5344CB8AC3E}">
        <p14:creationId xmlns:p14="http://schemas.microsoft.com/office/powerpoint/2010/main" val="1405377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dirty="0"/>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12/21/2017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1.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2.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3.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4.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5.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6.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8.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9.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12/21/2017</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dirty="0"/>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12/21/2017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senate.umd.edu/senate-meeting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www.senate.umd.edu/election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senate.umd.edu/sites/default/files/resources/billDocuments/17-18-15/stage3/Nom_Com_Slate_17-18-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www.senate.umd.edu/sites/default/files/resources/billDocuments/16-17-08/stage6/SCC_Code_Student_Conduct_16-17-08.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www.senate.umd.edu/sites/default/files/resources/MeetingMaterials/120717/MFA_Presentatio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s://www.lib.umd.edu/access/top-textbook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openxmlformats.org/officeDocument/2006/relationships/hyperlink" Target="https://www.lib.umd.edu/access/top-textbooks" TargetMode="External"/><Relationship Id="rId3" Type="http://schemas.openxmlformats.org/officeDocument/2006/relationships/hyperlink" Target="https://www.senate.umd.edu/senate-meetings" TargetMode="External"/><Relationship Id="rId7" Type="http://schemas.openxmlformats.org/officeDocument/2006/relationships/hyperlink" Target="https://www.senate.umd.edu/sites/default/files/resources/MeetingMaterials/120717/MFA_Present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senate.umd.edu/sites/default/files/resources/billDocuments/16-17-08/stage6/SCC_Code_Student_Conduct_16-17-08.pdf" TargetMode="External"/><Relationship Id="rId5" Type="http://schemas.openxmlformats.org/officeDocument/2006/relationships/hyperlink" Target="https://www.senate.umd.edu/sites/default/files/resources/billDocuments/17-18-15/stage3/Nom_Com_Slate_17-18-15.pdf" TargetMode="External"/><Relationship Id="rId10" Type="http://schemas.openxmlformats.org/officeDocument/2006/relationships/image" Target="../media/image2.png"/><Relationship Id="rId4" Type="http://schemas.openxmlformats.org/officeDocument/2006/relationships/hyperlink" Target="https://www.senate.umd.edu/elections" TargetMode="Externa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smtClean="0">
                <a:latin typeface="Arial" panose="020B0604020202020204" pitchFamily="34" charset="0"/>
                <a:cs typeface="Arial" panose="020B0604020202020204" pitchFamily="34" charset="0"/>
              </a:rPr>
              <a:t>December 7, </a:t>
            </a:r>
            <a:r>
              <a:rPr lang="en-US" sz="4000" dirty="0">
                <a:latin typeface="Arial" panose="020B0604020202020204" pitchFamily="34" charset="0"/>
                <a:cs typeface="Arial" panose="020B0604020202020204" pitchFamily="34" charset="0"/>
              </a:rPr>
              <a:t>2017</a:t>
            </a:r>
          </a:p>
        </p:txBody>
      </p:sp>
      <p:grpSp>
        <p:nvGrpSpPr>
          <p:cNvPr id="4" name="Group 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7,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dirty="0" smtClean="0">
                <a:latin typeface="Arial" charset="0"/>
                <a:ea typeface="Arial" charset="0"/>
                <a:cs typeface="Arial" charset="0"/>
              </a:rPr>
              <a:t>Summary</a:t>
            </a:r>
            <a:endParaRPr lang="en-US"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sz="4000" u="sng" dirty="0" smtClean="0"/>
              <a:t>Senate </a:t>
            </a:r>
            <a:r>
              <a:rPr lang="en-US" sz="4000" u="sng" dirty="0"/>
              <a:t>Chair’s </a:t>
            </a:r>
            <a:r>
              <a:rPr lang="en-US" sz="4000" u="sng" dirty="0" smtClean="0"/>
              <a:t>Report</a:t>
            </a:r>
          </a:p>
          <a:p>
            <a:pPr>
              <a:lnSpc>
                <a:spcPct val="130000"/>
              </a:lnSpc>
            </a:pPr>
            <a:r>
              <a:rPr lang="en-US" sz="3600" dirty="0"/>
              <a:t>The first </a:t>
            </a:r>
            <a:r>
              <a:rPr lang="en-US" sz="3600" u="sng" dirty="0">
                <a:hlinkClick r:id="rId3"/>
              </a:rPr>
              <a:t>Senate</a:t>
            </a:r>
            <a:r>
              <a:rPr lang="en-US" sz="3600" dirty="0"/>
              <a:t> meeting of the spring semester will be on February 7, 2018.</a:t>
            </a:r>
          </a:p>
          <a:p>
            <a:pPr>
              <a:lnSpc>
                <a:spcPct val="120000"/>
              </a:lnSpc>
            </a:pPr>
            <a:r>
              <a:rPr lang="en-US" sz="3600" dirty="0" smtClean="0"/>
              <a:t>The </a:t>
            </a:r>
            <a:r>
              <a:rPr lang="en-US" sz="3600" u="sng" dirty="0" smtClean="0">
                <a:hlinkClick r:id="rId4"/>
              </a:rPr>
              <a:t>candidacy/election</a:t>
            </a:r>
            <a:r>
              <a:rPr lang="en-US" sz="3600" dirty="0" smtClean="0"/>
              <a:t> process for all staff, student, and single-member constituency senators for 2018-2019 will begin on January 16, 2018.</a:t>
            </a:r>
          </a:p>
          <a:p>
            <a:pPr marL="0" indent="0">
              <a:buNone/>
            </a:pPr>
            <a:endParaRPr lang="en-US" sz="4200" u="sng" dirty="0" smtClean="0"/>
          </a:p>
          <a:p>
            <a:endParaRPr lang="en-US" sz="4200" u="sng" dirty="0" smtClean="0"/>
          </a:p>
        </p:txBody>
      </p:sp>
      <p:grpSp>
        <p:nvGrpSpPr>
          <p:cNvPr id="10" name="Group 9">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1"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2"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5"/>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7,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3" name="Oval 12">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6" name="Picture 15"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422276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dirty="0" smtClean="0">
                <a:latin typeface="Arial" charset="0"/>
                <a:ea typeface="Arial" charset="0"/>
                <a:cs typeface="Arial" charset="0"/>
              </a:rPr>
              <a:t>Summary</a:t>
            </a:r>
            <a:endParaRPr lang="en-US" dirty="0">
              <a:latin typeface="Arial" charset="0"/>
              <a:ea typeface="Arial" charset="0"/>
              <a:cs typeface="Arial" charset="0"/>
            </a:endParaRPr>
          </a:p>
        </p:txBody>
      </p:sp>
      <p:sp>
        <p:nvSpPr>
          <p:cNvPr id="4" name="Content Placeholder 3"/>
          <p:cNvSpPr>
            <a:spLocks noGrp="1"/>
          </p:cNvSpPr>
          <p:nvPr>
            <p:ph idx="1"/>
          </p:nvPr>
        </p:nvSpPr>
        <p:spPr>
          <a:xfrm>
            <a:off x="255222" y="2049477"/>
            <a:ext cx="11702062" cy="4351338"/>
          </a:xfrm>
        </p:spPr>
        <p:txBody>
          <a:bodyPr>
            <a:normAutofit/>
          </a:bodyPr>
          <a:lstStyle/>
          <a:p>
            <a:pPr marL="0" indent="0">
              <a:buNone/>
            </a:pPr>
            <a:r>
              <a:rPr lang="en-US" sz="3600" u="sng" dirty="0" smtClean="0">
                <a:hlinkClick r:id="rId3"/>
              </a:rPr>
              <a:t>Nominations </a:t>
            </a:r>
            <a:r>
              <a:rPr lang="en-US" sz="3600" u="sng" dirty="0">
                <a:hlinkClick r:id="rId3"/>
              </a:rPr>
              <a:t>Committee Slate 2017-2018 (Senate Document #17-18-15)</a:t>
            </a:r>
            <a:r>
              <a:rPr lang="en-US" sz="3600" dirty="0"/>
              <a:t> </a:t>
            </a:r>
          </a:p>
          <a:p>
            <a:pPr>
              <a:lnSpc>
                <a:spcPct val="130000"/>
              </a:lnSpc>
            </a:pPr>
            <a:r>
              <a:rPr lang="en-US" sz="3200" dirty="0"/>
              <a:t>The Senate voted to approve the Nominations Committee slate.</a:t>
            </a:r>
          </a:p>
          <a:p>
            <a:pPr lvl="0" fontAlgn="base"/>
            <a:endParaRPr lang="en-US" dirty="0"/>
          </a:p>
          <a:p>
            <a:pPr marL="0" lvl="0" indent="0">
              <a:buNone/>
            </a:pPr>
            <a:endParaRPr lang="en-US" dirty="0"/>
          </a:p>
        </p:txBody>
      </p:sp>
      <p:grpSp>
        <p:nvGrpSpPr>
          <p:cNvPr id="14" name="Group 1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4"/>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7,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450111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dirty="0" smtClean="0">
                <a:latin typeface="Arial" charset="0"/>
                <a:ea typeface="Arial" charset="0"/>
                <a:cs typeface="Arial" charset="0"/>
              </a:rPr>
              <a:t>Summary</a:t>
            </a:r>
            <a:endParaRPr lang="en-US"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583552"/>
          </a:xfrm>
        </p:spPr>
        <p:txBody>
          <a:bodyPr>
            <a:normAutofit fontScale="25000" lnSpcReduction="20000"/>
          </a:bodyPr>
          <a:lstStyle/>
          <a:p>
            <a:pPr marL="0" indent="0">
              <a:lnSpc>
                <a:spcPct val="130000"/>
              </a:lnSpc>
              <a:buNone/>
            </a:pPr>
            <a:r>
              <a:rPr lang="en-US" sz="14400" u="sng" dirty="0">
                <a:hlinkClick r:id="rId3"/>
              </a:rPr>
              <a:t>Code of Student Conduct Revision (Senate Document #16-17-08)</a:t>
            </a:r>
            <a:endParaRPr lang="en-US" sz="14400" dirty="0"/>
          </a:p>
          <a:p>
            <a:pPr>
              <a:lnSpc>
                <a:spcPct val="130000"/>
              </a:lnSpc>
            </a:pPr>
            <a:r>
              <a:rPr lang="en-US" sz="10400" dirty="0" smtClean="0"/>
              <a:t>Senators </a:t>
            </a:r>
            <a:r>
              <a:rPr lang="en-US" sz="10400" dirty="0"/>
              <a:t>discussed the revisions to the Code of Student Conduct. They debated the proposed change to have attorneys serve in an advisory role, which would align the Code with the sexual misconduct and academic integrity review processes. They also discussed the change in the standard of evidence from clear and convincing to a preponderance of the evidence</a:t>
            </a:r>
            <a:r>
              <a:rPr lang="en-US" sz="10400" dirty="0" smtClean="0"/>
              <a:t>.</a:t>
            </a:r>
          </a:p>
          <a:p>
            <a:pPr>
              <a:lnSpc>
                <a:spcPct val="130000"/>
              </a:lnSpc>
            </a:pPr>
            <a:r>
              <a:rPr lang="en-US" sz="10400" dirty="0"/>
              <a:t>After hearing all of the discussion, the Senate overwhelmingly voted to approve the revised Code of Student Conduct.</a:t>
            </a:r>
          </a:p>
          <a:p>
            <a:pPr>
              <a:lnSpc>
                <a:spcPct val="130000"/>
              </a:lnSpc>
            </a:pPr>
            <a:endParaRPr lang="en-US" sz="12000" dirty="0" smtClean="0"/>
          </a:p>
          <a:p>
            <a:pPr>
              <a:lnSpc>
                <a:spcPct val="130000"/>
              </a:lnSpc>
            </a:pPr>
            <a:endParaRPr lang="en-US" sz="12000" dirty="0"/>
          </a:p>
          <a:p>
            <a:pPr lvl="0" fontAlgn="base"/>
            <a:endParaRPr lang="en-US" dirty="0"/>
          </a:p>
          <a:p>
            <a:pPr marL="0" lvl="0" indent="0">
              <a:buNone/>
            </a:pPr>
            <a:endParaRPr lang="en-US" dirty="0"/>
          </a:p>
        </p:txBody>
      </p:sp>
      <p:grpSp>
        <p:nvGrpSpPr>
          <p:cNvPr id="14" name="Group 1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4"/>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7,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1741109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dirty="0" smtClean="0">
                <a:latin typeface="Arial" charset="0"/>
                <a:ea typeface="Arial" charset="0"/>
                <a:cs typeface="Arial" charset="0"/>
              </a:rPr>
              <a:t>Summary</a:t>
            </a:r>
            <a:endParaRPr lang="en-US"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lnSpcReduction="10000"/>
          </a:bodyPr>
          <a:lstStyle/>
          <a:p>
            <a:pPr marL="0" indent="0">
              <a:buNone/>
            </a:pPr>
            <a:r>
              <a:rPr lang="en-US" sz="4000" dirty="0" smtClean="0"/>
              <a:t>Special </a:t>
            </a:r>
            <a:r>
              <a:rPr lang="en-US" sz="4000" dirty="0"/>
              <a:t>Order: </a:t>
            </a:r>
            <a:r>
              <a:rPr lang="en-US" sz="4000" u="sng" dirty="0">
                <a:hlinkClick r:id="rId3"/>
              </a:rPr>
              <a:t>Multi-Factor Authentication Update</a:t>
            </a:r>
            <a:endParaRPr lang="en-US" sz="4000" dirty="0"/>
          </a:p>
          <a:p>
            <a:pPr lvl="0">
              <a:lnSpc>
                <a:spcPct val="130000"/>
              </a:lnSpc>
            </a:pPr>
            <a:r>
              <a:rPr lang="en-US" sz="3200" dirty="0"/>
              <a:t>Jeffrey Hollingsworth, Interim Vice President for Information Technology &amp; Chief Information Officer, provided an update regarding the Multi-Factor Authentication (MFA) implementation process. </a:t>
            </a:r>
            <a:endParaRPr lang="en-US" sz="3200" dirty="0" smtClean="0"/>
          </a:p>
          <a:p>
            <a:pPr lvl="0">
              <a:lnSpc>
                <a:spcPct val="130000"/>
              </a:lnSpc>
            </a:pPr>
            <a:r>
              <a:rPr lang="en-US" sz="3200" dirty="0" smtClean="0"/>
              <a:t>He </a:t>
            </a:r>
            <a:r>
              <a:rPr lang="en-US" sz="3200" dirty="0"/>
              <a:t>collected feedback from the Senate and answered questions related to the MFA implementation.</a:t>
            </a:r>
          </a:p>
          <a:p>
            <a:pPr marL="0" indent="0">
              <a:buNone/>
            </a:pPr>
            <a:endParaRPr lang="en-US" u="sng" dirty="0" smtClean="0"/>
          </a:p>
        </p:txBody>
      </p:sp>
      <p:grpSp>
        <p:nvGrpSpPr>
          <p:cNvPr id="14" name="Group 1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4"/>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7,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519243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dirty="0" smtClean="0">
                <a:latin typeface="Arial" charset="0"/>
                <a:ea typeface="Arial" charset="0"/>
                <a:cs typeface="Arial" charset="0"/>
              </a:rPr>
              <a:t>New Business</a:t>
            </a:r>
            <a:endParaRPr lang="en-US" dirty="0">
              <a:latin typeface="Arial" charset="0"/>
              <a:ea typeface="Arial" charset="0"/>
              <a:cs typeface="Arial" charset="0"/>
            </a:endParaRPr>
          </a:p>
        </p:txBody>
      </p:sp>
      <p:sp>
        <p:nvSpPr>
          <p:cNvPr id="4" name="Content Placeholder 3"/>
          <p:cNvSpPr>
            <a:spLocks noGrp="1"/>
          </p:cNvSpPr>
          <p:nvPr>
            <p:ph idx="1"/>
          </p:nvPr>
        </p:nvSpPr>
        <p:spPr>
          <a:xfrm>
            <a:off x="255222" y="2049477"/>
            <a:ext cx="11702062" cy="4351338"/>
          </a:xfrm>
        </p:spPr>
        <p:txBody>
          <a:bodyPr>
            <a:normAutofit/>
          </a:bodyPr>
          <a:lstStyle/>
          <a:p>
            <a:pPr>
              <a:lnSpc>
                <a:spcPct val="130000"/>
              </a:lnSpc>
            </a:pPr>
            <a:r>
              <a:rPr lang="en-US" sz="3600" dirty="0"/>
              <a:t>Senator Katz announced that students can now borrow professional exam prep study guides for 4-hour periods through the UMD Libraries </a:t>
            </a:r>
            <a:r>
              <a:rPr lang="en-US" sz="3600" u="sng" dirty="0">
                <a:hlinkClick r:id="rId3"/>
              </a:rPr>
              <a:t>Top Textbook </a:t>
            </a:r>
            <a:r>
              <a:rPr lang="en-US" sz="3600" u="sng" dirty="0">
                <a:solidFill>
                  <a:srgbClr val="FF0000"/>
                </a:solidFill>
                <a:hlinkClick r:id="rId3"/>
              </a:rPr>
              <a:t>Service</a:t>
            </a:r>
            <a:r>
              <a:rPr lang="en-US" sz="3600" u="sng" dirty="0">
                <a:solidFill>
                  <a:srgbClr val="B20E17"/>
                </a:solidFill>
              </a:rPr>
              <a:t>.</a:t>
            </a:r>
            <a:r>
              <a:rPr lang="en-US" sz="3600" u="sng" dirty="0">
                <a:solidFill>
                  <a:srgbClr val="FF0000"/>
                </a:solidFill>
              </a:rPr>
              <a:t> </a:t>
            </a:r>
            <a:endParaRPr lang="en-US" sz="3600" dirty="0">
              <a:solidFill>
                <a:srgbClr val="FF0000"/>
              </a:solidFill>
            </a:endParaRPr>
          </a:p>
          <a:p>
            <a:pPr marL="0" lvl="0" indent="0">
              <a:buNone/>
            </a:pPr>
            <a:endParaRPr lang="en-US" dirty="0"/>
          </a:p>
        </p:txBody>
      </p:sp>
      <p:grpSp>
        <p:nvGrpSpPr>
          <p:cNvPr id="14" name="Group 1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4"/>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7,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1071271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dirty="0" smtClean="0">
                <a:latin typeface="Arial" charset="0"/>
                <a:ea typeface="Arial" charset="0"/>
                <a:cs typeface="Arial" charset="0"/>
              </a:rPr>
              <a:t>Relevant Links</a:t>
            </a:r>
            <a:endParaRPr lang="en-US" dirty="0">
              <a:latin typeface="Arial" charset="0"/>
              <a:ea typeface="Arial" charset="0"/>
              <a:cs typeface="Arial" charset="0"/>
            </a:endParaRPr>
          </a:p>
        </p:txBody>
      </p:sp>
      <p:sp>
        <p:nvSpPr>
          <p:cNvPr id="4" name="Content Placeholder 3"/>
          <p:cNvSpPr>
            <a:spLocks noGrp="1"/>
          </p:cNvSpPr>
          <p:nvPr>
            <p:ph idx="1"/>
          </p:nvPr>
        </p:nvSpPr>
        <p:spPr>
          <a:xfrm>
            <a:off x="255222" y="2049477"/>
            <a:ext cx="11702062" cy="4496466"/>
          </a:xfrm>
        </p:spPr>
        <p:txBody>
          <a:bodyPr>
            <a:normAutofit fontScale="25000" lnSpcReduction="20000"/>
          </a:bodyPr>
          <a:lstStyle/>
          <a:p>
            <a:pPr>
              <a:lnSpc>
                <a:spcPct val="120000"/>
              </a:lnSpc>
            </a:pPr>
            <a:r>
              <a:rPr lang="en-US" sz="7200" dirty="0" smtClean="0"/>
              <a:t>Spring Senate Meetings 2018</a:t>
            </a:r>
            <a:r>
              <a:rPr lang="en-US" sz="7200" dirty="0"/>
              <a:t/>
            </a:r>
            <a:br>
              <a:rPr lang="en-US" sz="7200" dirty="0"/>
            </a:br>
            <a:r>
              <a:rPr lang="en-US" sz="7200" u="sng" dirty="0" smtClean="0">
                <a:hlinkClick r:id="rId3"/>
              </a:rPr>
              <a:t>https</a:t>
            </a:r>
            <a:r>
              <a:rPr lang="en-US" sz="7200" u="sng" dirty="0">
                <a:hlinkClick r:id="rId3"/>
              </a:rPr>
              <a:t>://</a:t>
            </a:r>
            <a:r>
              <a:rPr lang="en-US" sz="7200" u="sng" dirty="0" smtClean="0">
                <a:hlinkClick r:id="rId3"/>
              </a:rPr>
              <a:t>www.senate.umd.edu/senate-meetings</a:t>
            </a:r>
            <a:endParaRPr lang="en-US" sz="7200" dirty="0"/>
          </a:p>
          <a:p>
            <a:pPr>
              <a:lnSpc>
                <a:spcPct val="120000"/>
              </a:lnSpc>
            </a:pPr>
            <a:r>
              <a:rPr lang="en-US" sz="7200" dirty="0" smtClean="0"/>
              <a:t>Spring Elections 2018</a:t>
            </a:r>
            <a:r>
              <a:rPr lang="en-US" sz="7200" dirty="0"/>
              <a:t/>
            </a:r>
            <a:br>
              <a:rPr lang="en-US" sz="7200" dirty="0"/>
            </a:br>
            <a:r>
              <a:rPr lang="en-US" sz="7200" u="sng" dirty="0" smtClean="0">
                <a:hlinkClick r:id="rId4"/>
              </a:rPr>
              <a:t>https</a:t>
            </a:r>
            <a:r>
              <a:rPr lang="en-US" sz="7200" u="sng" dirty="0">
                <a:hlinkClick r:id="rId4"/>
              </a:rPr>
              <a:t>://</a:t>
            </a:r>
            <a:r>
              <a:rPr lang="en-US" sz="7200" u="sng" dirty="0" smtClean="0">
                <a:hlinkClick r:id="rId4"/>
              </a:rPr>
              <a:t>www.senate.umd.edu/elections</a:t>
            </a:r>
            <a:endParaRPr lang="en-US" sz="7200" dirty="0"/>
          </a:p>
          <a:p>
            <a:pPr>
              <a:lnSpc>
                <a:spcPct val="120000"/>
              </a:lnSpc>
            </a:pPr>
            <a:r>
              <a:rPr lang="en-US" sz="7200" dirty="0" smtClean="0"/>
              <a:t>Nominations Committee Slate 2017-2018 (Senate Document #17-18-15)</a:t>
            </a:r>
            <a:r>
              <a:rPr lang="en-US" sz="7200" dirty="0"/>
              <a:t/>
            </a:r>
            <a:br>
              <a:rPr lang="en-US" sz="7200" dirty="0"/>
            </a:br>
            <a:r>
              <a:rPr lang="en-US" sz="7200" u="sng" dirty="0" smtClean="0">
                <a:hlinkClick r:id="rId5"/>
              </a:rPr>
              <a:t>https</a:t>
            </a:r>
            <a:r>
              <a:rPr lang="en-US" sz="7200" u="sng" dirty="0">
                <a:hlinkClick r:id="rId5"/>
              </a:rPr>
              <a:t>://</a:t>
            </a:r>
            <a:r>
              <a:rPr lang="en-US" sz="7200" u="sng" dirty="0" smtClean="0">
                <a:hlinkClick r:id="rId5"/>
              </a:rPr>
              <a:t>www.senate.umd.edu/sites/default/files/resources/billDocuments/17-18-15/stage3/Nom_Com_Slate_17-18-15.pdf</a:t>
            </a:r>
            <a:endParaRPr lang="en-US" sz="7200" u="sng" dirty="0" smtClean="0"/>
          </a:p>
          <a:p>
            <a:pPr>
              <a:lnSpc>
                <a:spcPct val="110000"/>
              </a:lnSpc>
            </a:pPr>
            <a:r>
              <a:rPr lang="en-US" sz="7200" dirty="0"/>
              <a:t>Code of Student Conduct Revision (Senate Document #16-17-08)</a:t>
            </a:r>
            <a:br>
              <a:rPr lang="en-US" sz="7200" dirty="0"/>
            </a:br>
            <a:r>
              <a:rPr lang="en-US" sz="7200" u="sng" dirty="0">
                <a:hlinkClick r:id="rId6"/>
              </a:rPr>
              <a:t>https://</a:t>
            </a:r>
            <a:r>
              <a:rPr lang="en-US" sz="7200" u="sng" dirty="0" smtClean="0">
                <a:hlinkClick r:id="rId6"/>
              </a:rPr>
              <a:t>www.senate.umd.edu/sites/default/files/resources/billDocuments/16-17 08/stage6/SCC_Code_Student_Conduct_16-17-08.pdf</a:t>
            </a:r>
            <a:endParaRPr lang="en-US" sz="7200" dirty="0"/>
          </a:p>
          <a:p>
            <a:pPr>
              <a:lnSpc>
                <a:spcPct val="120000"/>
              </a:lnSpc>
            </a:pPr>
            <a:r>
              <a:rPr lang="en-US" sz="7200" dirty="0"/>
              <a:t>Special Order: Multi-Factor Authentication Update</a:t>
            </a:r>
            <a:br>
              <a:rPr lang="en-US" sz="7200" dirty="0"/>
            </a:br>
            <a:r>
              <a:rPr lang="en-US" sz="7200" u="sng" dirty="0">
                <a:hlinkClick r:id="rId7"/>
              </a:rPr>
              <a:t>https://</a:t>
            </a:r>
            <a:r>
              <a:rPr lang="en-US" sz="7200" u="sng" dirty="0" smtClean="0">
                <a:hlinkClick r:id="rId7"/>
              </a:rPr>
              <a:t>www.senate.umd.edu/sites/default/files/resources/MeetingMaterials/120717/MFA_Presentation.pdf</a:t>
            </a:r>
            <a:endParaRPr lang="en-US" sz="7200" dirty="0"/>
          </a:p>
          <a:p>
            <a:pPr>
              <a:lnSpc>
                <a:spcPct val="120000"/>
              </a:lnSpc>
            </a:pPr>
            <a:r>
              <a:rPr lang="en-US" sz="7200" dirty="0"/>
              <a:t>UMD Library- Top Textbook Service</a:t>
            </a:r>
            <a:br>
              <a:rPr lang="en-US" sz="7200" dirty="0"/>
            </a:br>
            <a:r>
              <a:rPr lang="en-US" sz="7200" u="sng" dirty="0">
                <a:hlinkClick r:id="rId8"/>
              </a:rPr>
              <a:t>https://www.lib.umd.edu/access/top-textbooks</a:t>
            </a:r>
            <a:endParaRPr lang="en-US" sz="7200" u="sng" dirty="0"/>
          </a:p>
          <a:p>
            <a:endParaRPr lang="en-US" u="sng" dirty="0"/>
          </a:p>
          <a:p>
            <a:endParaRPr lang="en-US" u="sng" dirty="0"/>
          </a:p>
          <a:p>
            <a:endParaRPr lang="en-US" dirty="0"/>
          </a:p>
          <a:p>
            <a:pPr marL="0" lvl="0" indent="0">
              <a:buNone/>
            </a:pPr>
            <a:endParaRPr lang="en-US" dirty="0"/>
          </a:p>
        </p:txBody>
      </p:sp>
      <p:grpSp>
        <p:nvGrpSpPr>
          <p:cNvPr id="14" name="Group 1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9"/>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7,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422187401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563</TotalTime>
  <Words>281</Words>
  <Application>Microsoft Office PowerPoint</Application>
  <PresentationFormat>Widescreen</PresentationFormat>
  <Paragraphs>78</Paragraphs>
  <Slides>7</Slides>
  <Notes>6</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7</vt:i4>
      </vt:variant>
    </vt:vector>
  </HeadingPairs>
  <TitlesOfParts>
    <vt:vector size="27" baseType="lpstr">
      <vt:lpstr>MS PGothic</vt:lpstr>
      <vt:lpstr>MS PGothic</vt:lpstr>
      <vt:lpstr>Arial</vt:lpstr>
      <vt:lpstr>Calibri</vt:lpstr>
      <vt:lpstr>Times New Roman</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New Business</vt:lpstr>
      <vt:lpstr>Relevant Links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Senate</cp:lastModifiedBy>
  <cp:revision>81</cp:revision>
  <dcterms:created xsi:type="dcterms:W3CDTF">2017-09-04T22:41:22Z</dcterms:created>
  <dcterms:modified xsi:type="dcterms:W3CDTF">2017-12-21T18:23:52Z</dcterms:modified>
</cp:coreProperties>
</file>