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7" r:id="rId2"/>
    <p:sldId id="258" r:id="rId3"/>
    <p:sldId id="272" r:id="rId4"/>
    <p:sldId id="273" r:id="rId5"/>
    <p:sldId id="274" r:id="rId6"/>
    <p:sldId id="275" r:id="rId7"/>
    <p:sldId id="276" r:id="rId8"/>
    <p:sldId id="277" r:id="rId9"/>
    <p:sldId id="278" r:id="rId10"/>
    <p:sldId id="279" r:id="rId11"/>
    <p:sldId id="26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95" autoAdjust="0"/>
    <p:restoredTop sz="94660"/>
  </p:normalViewPr>
  <p:slideViewPr>
    <p:cSldViewPr snapToGrid="0" snapToObjects="1">
      <p:cViewPr>
        <p:scale>
          <a:sx n="73" d="100"/>
          <a:sy n="73" d="100"/>
        </p:scale>
        <p:origin x="-648" y="-3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78EF38-6B9D-4C41-8E64-83EAEE4C0AF2}" type="datetimeFigureOut">
              <a:rPr lang="en-US" smtClean="0"/>
              <a:t>2/18/16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E6B426-3903-2B4C-B6AD-BDF5AFE99FD3}" type="slidenum">
              <a:rPr lang="en-US" smtClean="0"/>
              <a:t>‹#›</a:t>
            </a:fld>
            <a:endParaRPr lang="en-US"/>
          </a:p>
        </p:txBody>
      </p:sp>
    </p:spTree>
    <p:extLst>
      <p:ext uri="{BB962C8B-B14F-4D97-AF65-F5344CB8AC3E}">
        <p14:creationId xmlns:p14="http://schemas.microsoft.com/office/powerpoint/2010/main" val="9619577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50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450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2427810-E846-9D42-8A7F-38FC31B55A20}" type="slidenum">
              <a:rPr lang="en-US" sz="1200">
                <a:latin typeface="Calibri" charset="0"/>
              </a:rPr>
              <a:pPr eaLnBrk="1" hangingPunct="1"/>
              <a:t>11</a:t>
            </a:fld>
            <a:endParaRPr lang="en-US" sz="12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fld id="{0E91E31E-6522-B84F-BB6D-707B734A6E82}" type="datetime1">
              <a:rPr lang="en-US"/>
              <a:pPr>
                <a:defRPr/>
              </a:pPr>
              <a:t>2/18/16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4E064BCB-DA44-3540-B007-77DD79CBE65F}" type="slidenum">
              <a:rPr lang="en-US"/>
              <a:pPr>
                <a:defRPr/>
              </a:pPr>
              <a:t>‹#›</a:t>
            </a:fld>
            <a:endParaRPr lang="en-US"/>
          </a:p>
        </p:txBody>
      </p:sp>
    </p:spTree>
    <p:extLst>
      <p:ext uri="{BB962C8B-B14F-4D97-AF65-F5344CB8AC3E}">
        <p14:creationId xmlns:p14="http://schemas.microsoft.com/office/powerpoint/2010/main" val="79826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942E2F72-61E3-F74D-9011-E55554C35A2A}" type="datetime1">
              <a:rPr lang="en-US"/>
              <a:pPr>
                <a:defRPr/>
              </a:pPr>
              <a:t>2/18/16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8DD18B75-4EA0-A449-B890-89129544D896}" type="slidenum">
              <a:rPr lang="en-US"/>
              <a:pPr>
                <a:defRPr/>
              </a:pPr>
              <a:t>‹#›</a:t>
            </a:fld>
            <a:endParaRPr lang="en-US"/>
          </a:p>
        </p:txBody>
      </p:sp>
    </p:spTree>
    <p:extLst>
      <p:ext uri="{BB962C8B-B14F-4D97-AF65-F5344CB8AC3E}">
        <p14:creationId xmlns:p14="http://schemas.microsoft.com/office/powerpoint/2010/main" val="219539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9F909E8-E9B4-0745-8AC9-C3E37455E5E4}" type="datetime1">
              <a:rPr lang="en-US"/>
              <a:pPr>
                <a:defRPr/>
              </a:pPr>
              <a:t>2/18/16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F39866B7-039B-E240-985F-DB5AC309D705}" type="slidenum">
              <a:rPr lang="en-US"/>
              <a:pPr>
                <a:defRPr/>
              </a:pPr>
              <a:t>‹#›</a:t>
            </a:fld>
            <a:endParaRPr lang="en-US"/>
          </a:p>
        </p:txBody>
      </p:sp>
    </p:spTree>
    <p:extLst>
      <p:ext uri="{BB962C8B-B14F-4D97-AF65-F5344CB8AC3E}">
        <p14:creationId xmlns:p14="http://schemas.microsoft.com/office/powerpoint/2010/main" val="3643561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CFC35CA-1EAD-FF4A-AEDB-7A99E2188FF1}" type="datetime1">
              <a:rPr lang="en-US"/>
              <a:pPr>
                <a:defRPr/>
              </a:pPr>
              <a:t>2/18/16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8BAA1216-B2CE-F647-83BC-471925339334}" type="slidenum">
              <a:rPr lang="en-US"/>
              <a:pPr>
                <a:defRPr/>
              </a:pPr>
              <a:t>‹#›</a:t>
            </a:fld>
            <a:endParaRPr lang="en-US"/>
          </a:p>
        </p:txBody>
      </p:sp>
    </p:spTree>
    <p:extLst>
      <p:ext uri="{BB962C8B-B14F-4D97-AF65-F5344CB8AC3E}">
        <p14:creationId xmlns:p14="http://schemas.microsoft.com/office/powerpoint/2010/main" val="392794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241DD7A-A051-324F-ABB1-23F593012D82}" type="datetime1">
              <a:rPr lang="en-US"/>
              <a:pPr>
                <a:defRPr/>
              </a:pPr>
              <a:t>2/18/16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F74665C3-0023-7241-AA40-D86406098BA2}" type="slidenum">
              <a:rPr lang="en-US"/>
              <a:pPr>
                <a:defRPr/>
              </a:pPr>
              <a:t>‹#›</a:t>
            </a:fld>
            <a:endParaRPr lang="en-US"/>
          </a:p>
        </p:txBody>
      </p:sp>
    </p:spTree>
    <p:extLst>
      <p:ext uri="{BB962C8B-B14F-4D97-AF65-F5344CB8AC3E}">
        <p14:creationId xmlns:p14="http://schemas.microsoft.com/office/powerpoint/2010/main" val="260397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fld id="{CDC18E41-205F-CC40-B6C7-D2693688B9AE}" type="datetime1">
              <a:rPr lang="en-US"/>
              <a:pPr>
                <a:defRPr/>
              </a:pPr>
              <a:t>2/18/16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6" name="Slide Number Placeholder 17"/>
          <p:cNvSpPr>
            <a:spLocks noGrp="1"/>
          </p:cNvSpPr>
          <p:nvPr>
            <p:ph type="sldNum" sz="quarter" idx="12"/>
          </p:nvPr>
        </p:nvSpPr>
        <p:spPr/>
        <p:txBody>
          <a:bodyPr/>
          <a:lstStyle>
            <a:lvl1pPr>
              <a:defRPr/>
            </a:lvl1pPr>
          </a:lstStyle>
          <a:p>
            <a:pPr>
              <a:defRPr/>
            </a:pPr>
            <a:fld id="{560739C9-22F9-D445-BC89-8E7C60587678}" type="slidenum">
              <a:rPr lang="en-US"/>
              <a:pPr>
                <a:defRPr/>
              </a:pPr>
              <a:t>‹#›</a:t>
            </a:fld>
            <a:endParaRPr lang="en-US"/>
          </a:p>
        </p:txBody>
      </p:sp>
    </p:spTree>
    <p:extLst>
      <p:ext uri="{BB962C8B-B14F-4D97-AF65-F5344CB8AC3E}">
        <p14:creationId xmlns:p14="http://schemas.microsoft.com/office/powerpoint/2010/main" val="268330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68CF2AC-E1E6-654C-81D0-E9ED2831B42C}" type="datetime1">
              <a:rPr lang="en-US"/>
              <a:pPr>
                <a:defRPr/>
              </a:pPr>
              <a:t>2/18/16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7" name="Slide Number Placeholder 17"/>
          <p:cNvSpPr>
            <a:spLocks noGrp="1"/>
          </p:cNvSpPr>
          <p:nvPr>
            <p:ph type="sldNum" sz="quarter" idx="12"/>
          </p:nvPr>
        </p:nvSpPr>
        <p:spPr/>
        <p:txBody>
          <a:bodyPr/>
          <a:lstStyle>
            <a:lvl1pPr>
              <a:defRPr/>
            </a:lvl1pPr>
          </a:lstStyle>
          <a:p>
            <a:pPr>
              <a:defRPr/>
            </a:pPr>
            <a:fld id="{9E2F0856-2F52-E84D-BF5F-6774D266A45B}" type="slidenum">
              <a:rPr lang="en-US"/>
              <a:pPr>
                <a:defRPr/>
              </a:pPr>
              <a:t>‹#›</a:t>
            </a:fld>
            <a:endParaRPr lang="en-US"/>
          </a:p>
        </p:txBody>
      </p:sp>
    </p:spTree>
    <p:extLst>
      <p:ext uri="{BB962C8B-B14F-4D97-AF65-F5344CB8AC3E}">
        <p14:creationId xmlns:p14="http://schemas.microsoft.com/office/powerpoint/2010/main" val="752114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nchor="b"/>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2D9441AE-D48E-0945-AF82-F456A85C1C47}" type="datetime1">
              <a:rPr lang="en-US"/>
              <a:pPr>
                <a:defRPr/>
              </a:pPr>
              <a:t>2/18/16</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9" name="Slide Number Placeholder 17"/>
          <p:cNvSpPr>
            <a:spLocks noGrp="1"/>
          </p:cNvSpPr>
          <p:nvPr>
            <p:ph type="sldNum" sz="quarter" idx="12"/>
          </p:nvPr>
        </p:nvSpPr>
        <p:spPr/>
        <p:txBody>
          <a:bodyPr/>
          <a:lstStyle>
            <a:lvl1pPr>
              <a:defRPr/>
            </a:lvl1pPr>
          </a:lstStyle>
          <a:p>
            <a:pPr>
              <a:defRPr/>
            </a:pPr>
            <a:fld id="{F8AE6E10-7817-9443-9C5D-672EE1648BA2}" type="slidenum">
              <a:rPr lang="en-US"/>
              <a:pPr>
                <a:defRPr/>
              </a:pPr>
              <a:t>‹#›</a:t>
            </a:fld>
            <a:endParaRPr lang="en-US"/>
          </a:p>
        </p:txBody>
      </p:sp>
    </p:spTree>
    <p:extLst>
      <p:ext uri="{BB962C8B-B14F-4D97-AF65-F5344CB8AC3E}">
        <p14:creationId xmlns:p14="http://schemas.microsoft.com/office/powerpoint/2010/main" val="3698008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5C0404C-AD1F-CA43-9C38-D72EE2976788}" type="datetime1">
              <a:rPr lang="en-US"/>
              <a:pPr>
                <a:defRPr/>
              </a:pPr>
              <a:t>2/18/16</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5" name="Slide Number Placeholder 17"/>
          <p:cNvSpPr>
            <a:spLocks noGrp="1"/>
          </p:cNvSpPr>
          <p:nvPr>
            <p:ph type="sldNum" sz="quarter" idx="12"/>
          </p:nvPr>
        </p:nvSpPr>
        <p:spPr/>
        <p:txBody>
          <a:bodyPr/>
          <a:lstStyle>
            <a:lvl1pPr>
              <a:defRPr/>
            </a:lvl1pPr>
          </a:lstStyle>
          <a:p>
            <a:pPr>
              <a:defRPr/>
            </a:pPr>
            <a:fld id="{B53F5DA0-99E8-E348-864D-F6FA689D6F77}" type="slidenum">
              <a:rPr lang="en-US"/>
              <a:pPr>
                <a:defRPr/>
              </a:pPr>
              <a:t>‹#›</a:t>
            </a:fld>
            <a:endParaRPr lang="en-US"/>
          </a:p>
        </p:txBody>
      </p:sp>
    </p:spTree>
    <p:extLst>
      <p:ext uri="{BB962C8B-B14F-4D97-AF65-F5344CB8AC3E}">
        <p14:creationId xmlns:p14="http://schemas.microsoft.com/office/powerpoint/2010/main" val="252085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F64BE65D-1F0C-E244-BC71-59BC2B5AEA94}" type="datetime1">
              <a:rPr lang="en-US"/>
              <a:pPr>
                <a:defRPr/>
              </a:pPr>
              <a:t>2/18/16</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4" name="Slide Number Placeholder 17"/>
          <p:cNvSpPr>
            <a:spLocks noGrp="1"/>
          </p:cNvSpPr>
          <p:nvPr>
            <p:ph type="sldNum" sz="quarter" idx="12"/>
          </p:nvPr>
        </p:nvSpPr>
        <p:spPr/>
        <p:txBody>
          <a:bodyPr/>
          <a:lstStyle>
            <a:lvl1pPr>
              <a:defRPr/>
            </a:lvl1pPr>
          </a:lstStyle>
          <a:p>
            <a:pPr>
              <a:defRPr/>
            </a:pPr>
            <a:fld id="{F4DE5D38-F14A-D74A-8995-36EBEB5D273C}" type="slidenum">
              <a:rPr lang="en-US"/>
              <a:pPr>
                <a:defRPr/>
              </a:pPr>
              <a:t>‹#›</a:t>
            </a:fld>
            <a:endParaRPr lang="en-US"/>
          </a:p>
        </p:txBody>
      </p:sp>
    </p:spTree>
    <p:extLst>
      <p:ext uri="{BB962C8B-B14F-4D97-AF65-F5344CB8AC3E}">
        <p14:creationId xmlns:p14="http://schemas.microsoft.com/office/powerpoint/2010/main" val="183977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chor="b">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33FF12B1-882B-3F40-A849-4D4717A95330}" type="datetime1">
              <a:rPr lang="en-US"/>
              <a:pPr>
                <a:defRPr/>
              </a:pPr>
              <a:t>2/18/16</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7" name="Slide Number Placeholder 17"/>
          <p:cNvSpPr>
            <a:spLocks noGrp="1"/>
          </p:cNvSpPr>
          <p:nvPr>
            <p:ph type="sldNum" sz="quarter" idx="12"/>
          </p:nvPr>
        </p:nvSpPr>
        <p:spPr/>
        <p:txBody>
          <a:bodyPr/>
          <a:lstStyle>
            <a:lvl1pPr>
              <a:defRPr/>
            </a:lvl1pPr>
          </a:lstStyle>
          <a:p>
            <a:pPr>
              <a:defRPr/>
            </a:pPr>
            <a:fld id="{1CB8E75A-468F-6046-AC49-426F8A4A5077}" type="slidenum">
              <a:rPr lang="en-US"/>
              <a:pPr>
                <a:defRPr/>
              </a:pPr>
              <a:t>‹#›</a:t>
            </a:fld>
            <a:endParaRPr lang="en-US"/>
          </a:p>
        </p:txBody>
      </p:sp>
    </p:spTree>
    <p:extLst>
      <p:ext uri="{BB962C8B-B14F-4D97-AF65-F5344CB8AC3E}">
        <p14:creationId xmlns:p14="http://schemas.microsoft.com/office/powerpoint/2010/main" val="286982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5"/>
          <p:cNvSpPr>
            <a:spLocks/>
          </p:cNvSpPr>
          <p:nvPr/>
        </p:nvSpPr>
        <p:spPr bwMode="auto">
          <a:xfrm rot="420000" flipV="1">
            <a:off x="3165475" y="1108075"/>
            <a:ext cx="5257800" cy="4114800"/>
          </a:xfrm>
          <a:custGeom>
            <a:avLst/>
            <a:gdLst>
              <a:gd name="T0" fmla="*/ 5257800 w 5257800"/>
              <a:gd name="T1" fmla="*/ 2057400 h 4114800"/>
              <a:gd name="T2" fmla="*/ 2628900 w 5257800"/>
              <a:gd name="T3" fmla="*/ 4114800 h 4114800"/>
              <a:gd name="T4" fmla="*/ 0 w 5257800"/>
              <a:gd name="T5" fmla="*/ 2057400 h 4114800"/>
              <a:gd name="T6" fmla="*/ 2628900 w 5257800"/>
              <a:gd name="T7" fmla="*/ 0 h 4114800"/>
              <a:gd name="T8" fmla="*/ 0 60000 65536"/>
              <a:gd name="T9" fmla="*/ 5898240 60000 65536"/>
              <a:gd name="T10" fmla="*/ 11796480 60000 65536"/>
              <a:gd name="T11" fmla="*/ 17694720 60000 65536"/>
              <a:gd name="T12" fmla="*/ 0 w 5257800"/>
              <a:gd name="T13" fmla="*/ 0 h 4114800"/>
              <a:gd name="T14" fmla="*/ 5182784 w 5257800"/>
              <a:gd name="T15" fmla="*/ 4114800 h 4114800"/>
            </a:gdLst>
            <a:ahLst/>
            <a:cxnLst>
              <a:cxn ang="T8">
                <a:pos x="T0" y="T1"/>
              </a:cxn>
              <a:cxn ang="T9">
                <a:pos x="T2" y="T3"/>
              </a:cxn>
              <a:cxn ang="T10">
                <a:pos x="T4" y="T5"/>
              </a:cxn>
              <a:cxn ang="T11">
                <a:pos x="T6" y="T7"/>
              </a:cxn>
            </a:cxnLst>
            <a:rect l="T12" t="T13" r="T14" b="T15"/>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solidFill>
              <a:srgbClr val="C0C0C0"/>
            </a:solidFill>
            <a:prstDash val="solid"/>
            <a:round/>
            <a:headEnd/>
            <a:tailEnd/>
          </a:ln>
          <a:effectLst>
            <a:outerShdw blurRad="63500" dist="38500" dir="7500041" sx="98500" sy="100079" kx="99984" algn="tl" rotWithShape="0">
              <a:srgbClr val="000000">
                <a:alpha val="25000"/>
              </a:srgbClr>
            </a:outerShdw>
          </a:effectLst>
        </p:spPr>
        <p:txBody>
          <a:bodyPr anchor="ctr"/>
          <a:lstStyle/>
          <a:p>
            <a:pPr defTabSz="914400" fontAlgn="base">
              <a:spcBef>
                <a:spcPct val="0"/>
              </a:spcBef>
              <a:spcAft>
                <a:spcPct val="0"/>
              </a:spcAft>
              <a:defRPr/>
            </a:pPr>
            <a:endParaRPr lang="en-US" sz="2400">
              <a:solidFill>
                <a:prstClr val="black"/>
              </a:solidFill>
              <a:latin typeface="Arial" charset="0"/>
              <a:ea typeface="ＭＳ Ｐゴシック" charset="0"/>
              <a:cs typeface="ＭＳ Ｐゴシック" charset="0"/>
            </a:endParaRPr>
          </a:p>
        </p:txBody>
      </p:sp>
      <p:sp>
        <p:nvSpPr>
          <p:cNvPr id="6" name="Right Triangle 16"/>
          <p:cNvSpPr>
            <a:spLocks noChangeArrowheads="1"/>
          </p:cNvSpPr>
          <p:nvPr/>
        </p:nvSpPr>
        <p:spPr bwMode="auto">
          <a:xfrm rot="420000" flipV="1">
            <a:off x="8004175" y="5359400"/>
            <a:ext cx="155575" cy="155575"/>
          </a:xfrm>
          <a:prstGeom prst="rtTriangle">
            <a:avLst/>
          </a:prstGeom>
          <a:solidFill>
            <a:srgbClr val="FFFFFF"/>
          </a:solidFill>
          <a:ln w="12700">
            <a:solidFill>
              <a:srgbClr val="FFFFFF"/>
            </a:solidFill>
            <a:bevel/>
            <a:headEnd/>
            <a:tailEnd/>
          </a:ln>
          <a:effectLst>
            <a:outerShdw blurRad="63500" dist="6350" dir="12899787" algn="tl" rotWithShape="0">
              <a:srgbClr val="000000">
                <a:alpha val="46999"/>
              </a:srgbClr>
            </a:outerShdw>
          </a:effectLst>
        </p:spPr>
        <p:txBody>
          <a:bodyPr anchor="ctr"/>
          <a:lstStyle/>
          <a:p>
            <a:pPr algn="ctr" defTabSz="914400" fontAlgn="base">
              <a:spcBef>
                <a:spcPct val="0"/>
              </a:spcBef>
              <a:spcAft>
                <a:spcPct val="0"/>
              </a:spcAft>
              <a:defRPr/>
            </a:pPr>
            <a:endParaRPr lang="en-US">
              <a:solidFill>
                <a:srgbClr val="FFFFFF"/>
              </a:solidFill>
              <a:latin typeface="Constantia" charset="0"/>
              <a:ea typeface="ＭＳ Ｐゴシック" charset="0"/>
              <a:cs typeface="ＭＳ Ｐゴシック" charset="0"/>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2" name="Title 1"/>
          <p:cNvSpPr>
            <a:spLocks noGrp="1"/>
          </p:cNvSpPr>
          <p:nvPr>
            <p:ph type="title"/>
          </p:nvPr>
        </p:nvSpPr>
        <p:spPr>
          <a:xfrm>
            <a:off x="609600" y="1176996"/>
            <a:ext cx="2212848" cy="1582621"/>
          </a:xfrm>
        </p:spPr>
        <p:txBody>
          <a:bodyPr lIns="45720" rIns="45720" bIns="45720" anchor="b"/>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05A60C8-8642-7C42-9BFB-9EBA48419B9E}" type="datetime1">
              <a:rPr lang="en-US"/>
              <a:pPr>
                <a:defRPr/>
              </a:pPr>
              <a:t>2/18/16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333333">
                  <a:shade val="90000"/>
                </a:srgbClr>
              </a:solidFill>
              <a:latin typeface="Constantia"/>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9C684DAC-4133-EE47-8F39-93FED6BD78C3}" type="slidenum">
              <a:rPr lang="en-US"/>
              <a:pPr>
                <a:defRPr/>
              </a:pPr>
              <a:t>‹#›</a:t>
            </a:fld>
            <a:endParaRPr lang="en-US"/>
          </a:p>
        </p:txBody>
      </p:sp>
    </p:spTree>
    <p:extLst>
      <p:ext uri="{BB962C8B-B14F-4D97-AF65-F5344CB8AC3E}">
        <p14:creationId xmlns:p14="http://schemas.microsoft.com/office/powerpoint/2010/main" val="28839561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Freeform 6"/>
          <p:cNvSpPr>
            <a:spLocks/>
          </p:cNvSpPr>
          <p:nvPr/>
        </p:nvSpPr>
        <p:spPr bwMode="auto">
          <a:xfrm>
            <a:off x="-9525" y="-7938"/>
            <a:ext cx="9163050" cy="1041401"/>
          </a:xfrm>
          <a:custGeom>
            <a:avLst/>
            <a:gdLst>
              <a:gd name="T0" fmla="*/ 2147483647 w 5772"/>
              <a:gd name="T1" fmla="*/ 2147483647 h 656"/>
              <a:gd name="T2" fmla="*/ 2147483647 w 5772"/>
              <a:gd name="T3" fmla="*/ 0 h 656"/>
              <a:gd name="T4" fmla="*/ 2147483647 w 5772"/>
              <a:gd name="T5" fmla="*/ 2147483647 h 656"/>
              <a:gd name="T6" fmla="*/ 2147483647 w 5772"/>
              <a:gd name="T7" fmla="*/ 2147483647 h 656"/>
              <a:gd name="T8" fmla="*/ 2147483647 w 5772"/>
              <a:gd name="T9" fmla="*/ 2147483647 h 656"/>
              <a:gd name="T10" fmla="*/ 2147483647 w 5772"/>
              <a:gd name="T11" fmla="*/ 2147483647 h 656"/>
              <a:gd name="T12" fmla="*/ 2147483647 w 5772"/>
              <a:gd name="T13" fmla="*/ 2147483647 h 656"/>
              <a:gd name="T14" fmla="*/ 0 w 5772"/>
              <a:gd name="T15" fmla="*/ 2147483647 h 656"/>
              <a:gd name="T16" fmla="*/ 2147483647 w 5772"/>
              <a:gd name="T17" fmla="*/ 2147483647 h 6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772"/>
              <a:gd name="T28" fmla="*/ 0 h 656"/>
              <a:gd name="T29" fmla="*/ 5772 w 5772"/>
              <a:gd name="T30" fmla="*/ 656 h 6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1">
            <a:gsLst>
              <a:gs pos="0">
                <a:srgbClr val="CD0000"/>
              </a:gs>
              <a:gs pos="100000">
                <a:schemeClr val="tx1"/>
              </a:gs>
            </a:gsLst>
            <a:lin ang="0" scaled="1"/>
          </a:gra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pPr defTabSz="914400" fontAlgn="base">
              <a:spcBef>
                <a:spcPct val="0"/>
              </a:spcBef>
              <a:spcAft>
                <a:spcPct val="0"/>
              </a:spcAft>
            </a:pPr>
            <a:endParaRPr lang="en-US" sz="2400">
              <a:solidFill>
                <a:prstClr val="black"/>
              </a:solidFill>
              <a:latin typeface="Arial" charset="0"/>
              <a:ea typeface="ＭＳ Ｐゴシック" charset="0"/>
              <a:cs typeface="ＭＳ Ｐゴシック" charset="0"/>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flip="none" rotWithShape="1">
            <a:gsLst>
              <a:gs pos="49000">
                <a:srgbClr val="CD0000"/>
              </a:gs>
              <a:gs pos="100000">
                <a:schemeClr val="bg1"/>
              </a:gs>
            </a:gsLst>
            <a:lin ang="0" scaled="1"/>
            <a:tileRect/>
          </a:gradFill>
          <a:ln w="9525" cap="flat" cmpd="sng" algn="ctr">
            <a:no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1028" name="Title Placeholder 8"/>
          <p:cNvSpPr>
            <a:spLocks noGrp="1"/>
          </p:cNvSpPr>
          <p:nvPr>
            <p:ph type="title"/>
          </p:nvPr>
        </p:nvSpPr>
        <p:spPr bwMode="auto">
          <a:xfrm>
            <a:off x="457200" y="704850"/>
            <a:ext cx="716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0" tIns="45720" rIns="0" bIns="0" numCol="1" anchor="t"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wrap="square" lIns="0" tIns="0" rIns="0" bIns="0" numCol="1" anchor="b" anchorCtr="0" compatLnSpc="1">
            <a:prstTxWarp prst="textNoShape">
              <a:avLst/>
            </a:prstTxWarp>
          </a:bodyPr>
          <a:lstStyle>
            <a:lvl1pPr>
              <a:defRPr sz="1200">
                <a:solidFill>
                  <a:srgbClr val="303030"/>
                </a:solidFill>
                <a:latin typeface="Constantia" charset="0"/>
              </a:defRPr>
            </a:lvl1pPr>
          </a:lstStyle>
          <a:p>
            <a:pPr defTabSz="914400" fontAlgn="base">
              <a:spcBef>
                <a:spcPct val="0"/>
              </a:spcBef>
              <a:spcAft>
                <a:spcPct val="0"/>
              </a:spcAft>
              <a:defRPr/>
            </a:pPr>
            <a:fld id="{A16C9DF9-ADC0-694D-9049-6C0C11128152}" type="datetime1">
              <a:rPr lang="en-US">
                <a:ea typeface="ＭＳ Ｐゴシック" charset="0"/>
                <a:cs typeface="ＭＳ Ｐゴシック" charset="0"/>
              </a:rPr>
              <a:pPr defTabSz="914400" fontAlgn="base">
                <a:spcBef>
                  <a:spcPct val="0"/>
                </a:spcBef>
                <a:spcAft>
                  <a:spcPct val="0"/>
                </a:spcAft>
                <a:defRPr/>
              </a:pPr>
              <a:t>2/18/16</a:t>
            </a:fld>
            <a:endParaRPr lang="en-US">
              <a:ea typeface="ＭＳ Ｐゴシック" charset="0"/>
              <a:cs typeface="ＭＳ Ｐゴシック" charset="0"/>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cs typeface="+mn-cs"/>
              </a:defRPr>
            </a:lvl1pPr>
          </a:lstStyle>
          <a:p>
            <a:pPr defTabSz="914400">
              <a:defRPr/>
            </a:pPr>
            <a:endParaRPr lang="en-US">
              <a:solidFill>
                <a:srgbClr val="333333">
                  <a:shade val="90000"/>
                </a:srgbClr>
              </a:solidFill>
              <a:latin typeface="Constantia"/>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303030"/>
                </a:solidFill>
                <a:latin typeface="Constantia" charset="0"/>
              </a:defRPr>
            </a:lvl1pPr>
          </a:lstStyle>
          <a:p>
            <a:pPr defTabSz="914400" fontAlgn="base">
              <a:spcBef>
                <a:spcPct val="0"/>
              </a:spcBef>
              <a:spcAft>
                <a:spcPct val="0"/>
              </a:spcAft>
              <a:defRPr/>
            </a:pPr>
            <a:fld id="{A6D80497-62C2-6549-B6E2-51DBDDC1A560}" type="slidenum">
              <a:rPr lang="en-US">
                <a:ea typeface="ＭＳ Ｐゴシック" charset="0"/>
                <a:cs typeface="ＭＳ Ｐゴシック" charset="0"/>
              </a:rPr>
              <a:pPr defTabSz="914400" fontAlgn="base">
                <a:spcBef>
                  <a:spcPct val="0"/>
                </a:spcBef>
                <a:spcAft>
                  <a:spcPct val="0"/>
                </a:spcAft>
                <a:defRPr/>
              </a:pPr>
              <a:t>‹#›</a:t>
            </a:fld>
            <a:endParaRPr lang="en-US">
              <a:ea typeface="ＭＳ Ｐゴシック" charset="0"/>
              <a:cs typeface="ＭＳ Ｐゴシック" charset="0"/>
            </a:endParaRPr>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defTabSz="914400">
                <a:defRPr/>
              </a:pPr>
              <a:endParaRPr lang="en-US">
                <a:solidFill>
                  <a:prstClr val="black"/>
                </a:solidFill>
                <a:latin typeface="Constantia"/>
                <a:ea typeface="ＭＳ Ｐゴシック" charset="0"/>
                <a:cs typeface="ＭＳ Ｐゴシック" charset="0"/>
              </a:endParaRPr>
            </a:p>
          </p:txBody>
        </p:sp>
      </p:grpSp>
      <p:pic>
        <p:nvPicPr>
          <p:cNvPr id="1034"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96200" y="76200"/>
            <a:ext cx="1362075" cy="1214438"/>
          </a:xfrm>
          <a:prstGeom prst="rect">
            <a:avLst/>
          </a:prstGeom>
          <a:noFill/>
          <a:ln w="9525">
            <a:solidFill>
              <a:srgbClr val="C00000"/>
            </a:solidFill>
            <a:miter lim="800000"/>
            <a:headEnd/>
            <a:tailEnd/>
          </a:ln>
          <a:effectLst>
            <a:outerShdw blurRad="63500" dist="38100" dir="16200000" rotWithShape="0">
              <a:srgbClr val="000000">
                <a:alpha val="39998"/>
              </a:srgbClr>
            </a:outerShdw>
          </a:effectLst>
          <a:extLst>
            <a:ext uri="{909E8E84-426E-40dd-AFC4-6F175D3DCCD1}">
              <a14:hiddenFill xmlns:a14="http://schemas.microsoft.com/office/drawing/2010/main">
                <a:solidFill>
                  <a:srgbClr val="FFFFFF"/>
                </a:solidFill>
              </a14:hiddenFill>
            </a:ext>
          </a:extLst>
        </p:spPr>
      </p:pic>
      <p:sp>
        <p:nvSpPr>
          <p:cNvPr id="1035" name="TextBox 14"/>
          <p:cNvSpPr txBox="1">
            <a:spLocks noChangeArrowheads="1"/>
          </p:cNvSpPr>
          <p:nvPr userDrawn="1"/>
        </p:nvSpPr>
        <p:spPr bwMode="auto">
          <a:xfrm>
            <a:off x="0" y="0"/>
            <a:ext cx="1865313" cy="369888"/>
          </a:xfrm>
          <a:prstGeom prst="rect">
            <a:avLst/>
          </a:prstGeom>
          <a:noFill/>
          <a:ln>
            <a:noFill/>
          </a:ln>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fontAlgn="base" hangingPunct="1">
              <a:spcBef>
                <a:spcPct val="0"/>
              </a:spcBef>
              <a:spcAft>
                <a:spcPct val="0"/>
              </a:spcAft>
              <a:defRPr/>
            </a:pPr>
            <a:r>
              <a:rPr lang="en-US" sz="1800" b="1" smtClean="0">
                <a:solidFill>
                  <a:prstClr val="white"/>
                </a:solidFill>
                <a:latin typeface="Calibri" charset="0"/>
              </a:rPr>
              <a:t>University Senate</a:t>
            </a:r>
          </a:p>
        </p:txBody>
      </p:sp>
    </p:spTree>
    <p:extLst>
      <p:ext uri="{BB962C8B-B14F-4D97-AF65-F5344CB8AC3E}">
        <p14:creationId xmlns:p14="http://schemas.microsoft.com/office/powerpoint/2010/main" val="41024614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4400" kern="12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2pPr>
      <a:lvl3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3pPr>
      <a:lvl4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4pPr>
      <a:lvl5pPr algn="l" rtl="0" eaLnBrk="0" fontAlgn="base" hangingPunct="0">
        <a:spcBef>
          <a:spcPct val="0"/>
        </a:spcBef>
        <a:spcAft>
          <a:spcPct val="0"/>
        </a:spcAft>
        <a:defRPr sz="4400">
          <a:solidFill>
            <a:schemeClr val="tx2"/>
          </a:solidFill>
          <a:latin typeface="Calibri" charset="0"/>
          <a:ea typeface="ＭＳ Ｐゴシック" charset="-128"/>
          <a:cs typeface="ＭＳ Ｐゴシック" charset="-128"/>
        </a:defRPr>
      </a:lvl5pPr>
      <a:lvl6pPr marL="457200" algn="l" rtl="0" fontAlgn="base">
        <a:spcBef>
          <a:spcPct val="0"/>
        </a:spcBef>
        <a:spcAft>
          <a:spcPct val="0"/>
        </a:spcAft>
        <a:defRPr sz="4400">
          <a:solidFill>
            <a:schemeClr val="tx2"/>
          </a:solidFill>
          <a:latin typeface="Calibri" charset="0"/>
          <a:ea typeface="ＭＳ Ｐゴシック" charset="-128"/>
        </a:defRPr>
      </a:lvl6pPr>
      <a:lvl7pPr marL="914400" algn="l" rtl="0" fontAlgn="base">
        <a:spcBef>
          <a:spcPct val="0"/>
        </a:spcBef>
        <a:spcAft>
          <a:spcPct val="0"/>
        </a:spcAft>
        <a:defRPr sz="4400">
          <a:solidFill>
            <a:schemeClr val="tx2"/>
          </a:solidFill>
          <a:latin typeface="Calibri" charset="0"/>
          <a:ea typeface="ＭＳ Ｐゴシック" charset="-128"/>
        </a:defRPr>
      </a:lvl7pPr>
      <a:lvl8pPr marL="1371600" algn="l" rtl="0" fontAlgn="base">
        <a:spcBef>
          <a:spcPct val="0"/>
        </a:spcBef>
        <a:spcAft>
          <a:spcPct val="0"/>
        </a:spcAft>
        <a:defRPr sz="4400">
          <a:solidFill>
            <a:schemeClr val="tx2"/>
          </a:solidFill>
          <a:latin typeface="Calibri" charset="0"/>
          <a:ea typeface="ＭＳ Ｐゴシック" charset="-128"/>
        </a:defRPr>
      </a:lvl8pPr>
      <a:lvl9pPr marL="1828800" algn="l" rtl="0" fontAlgn="base">
        <a:spcBef>
          <a:spcPct val="0"/>
        </a:spcBef>
        <a:spcAft>
          <a:spcPct val="0"/>
        </a:spcAft>
        <a:defRPr sz="4400">
          <a:solidFill>
            <a:schemeClr val="tx2"/>
          </a:solidFill>
          <a:latin typeface="Calibri" charset="0"/>
          <a:ea typeface="ＭＳ Ｐゴシック" charset="-128"/>
        </a:defRPr>
      </a:lvl9pPr>
    </p:titleStyle>
    <p:bodyStyle>
      <a:lvl1pPr marL="273050" indent="-273050" algn="l" rtl="0" eaLnBrk="0" fontAlgn="base" hangingPunct="0">
        <a:spcBef>
          <a:spcPct val="20000"/>
        </a:spcBef>
        <a:spcAft>
          <a:spcPct val="0"/>
        </a:spcAft>
        <a:buClr>
          <a:srgbClr val="000000"/>
        </a:buClr>
        <a:buSzPct val="95000"/>
        <a:buFont typeface="Wingdings 2" charset="0"/>
        <a:buChar char=""/>
        <a:defRPr sz="2600" kern="1200">
          <a:solidFill>
            <a:schemeClr val="tx1"/>
          </a:solidFill>
          <a:latin typeface="+mn-lt"/>
          <a:ea typeface="ＭＳ Ｐゴシック" charset="-128"/>
          <a:cs typeface="ＭＳ Ｐゴシック" charset="-128"/>
        </a:defRPr>
      </a:lvl1pPr>
      <a:lvl2pPr marL="639763" indent="-246063" algn="l" rtl="0" eaLnBrk="0" fontAlgn="base" hangingPunct="0">
        <a:spcBef>
          <a:spcPct val="20000"/>
        </a:spcBef>
        <a:spcAft>
          <a:spcPct val="0"/>
        </a:spcAft>
        <a:buClr>
          <a:schemeClr val="accent1"/>
        </a:buClr>
        <a:buSzPct val="85000"/>
        <a:buFont typeface="Wingdings 2" charset="0"/>
        <a:buChar char=""/>
        <a:defRPr sz="2400" kern="1200">
          <a:solidFill>
            <a:schemeClr val="tx1"/>
          </a:solidFill>
          <a:latin typeface="+mn-lt"/>
          <a:ea typeface="ＭＳ Ｐゴシック" charset="-128"/>
          <a:cs typeface="+mn-cs"/>
        </a:defRPr>
      </a:lvl2pPr>
      <a:lvl3pPr marL="914400" indent="-246063" algn="l" rtl="0" eaLnBrk="0" fontAlgn="base" hangingPunct="0">
        <a:spcBef>
          <a:spcPct val="20000"/>
        </a:spcBef>
        <a:spcAft>
          <a:spcPct val="0"/>
        </a:spcAft>
        <a:buClr>
          <a:schemeClr val="accent2"/>
        </a:buClr>
        <a:buSzPct val="70000"/>
        <a:buFont typeface="Wingdings 2" charset="0"/>
        <a:buChar char=""/>
        <a:defRPr sz="2100" kern="1200">
          <a:solidFill>
            <a:schemeClr val="tx1"/>
          </a:solidFill>
          <a:latin typeface="+mn-lt"/>
          <a:ea typeface="ＭＳ Ｐゴシック" charset="-128"/>
          <a:cs typeface="+mn-cs"/>
        </a:defRPr>
      </a:lvl3pPr>
      <a:lvl4pPr marL="1187450" indent="-209550" algn="l" rtl="0" eaLnBrk="0" fontAlgn="base" hangingPunct="0">
        <a:spcBef>
          <a:spcPct val="20000"/>
        </a:spcBef>
        <a:spcAft>
          <a:spcPct val="0"/>
        </a:spcAft>
        <a:buClr>
          <a:srgbClr val="000000"/>
        </a:buClr>
        <a:buSzPct val="65000"/>
        <a:buFont typeface="Wingdings 2" charset="0"/>
        <a:buChar char=""/>
        <a:defRPr sz="2000" kern="1200">
          <a:solidFill>
            <a:schemeClr val="tx1"/>
          </a:solidFill>
          <a:latin typeface="+mn-lt"/>
          <a:ea typeface="ＭＳ Ｐゴシック" charset="-128"/>
          <a:cs typeface="+mn-cs"/>
        </a:defRPr>
      </a:lvl4pPr>
      <a:lvl5pPr marL="1462088" indent="-209550" algn="l" rtl="0" eaLnBrk="0" fontAlgn="base" hangingPunct="0">
        <a:spcBef>
          <a:spcPct val="20000"/>
        </a:spcBef>
        <a:spcAft>
          <a:spcPct val="0"/>
        </a:spcAft>
        <a:buClr>
          <a:srgbClr val="FFFCFC"/>
        </a:buClr>
        <a:buSzPct val="65000"/>
        <a:buFont typeface="Wingdings 2" charset="0"/>
        <a:buChar char=""/>
        <a:defRPr sz="2000" kern="1200">
          <a:solidFill>
            <a:schemeClr val="tx1"/>
          </a:solidFill>
          <a:latin typeface="+mn-lt"/>
          <a:ea typeface="ＭＳ Ｐゴシック"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hyperlink" Target="http://umd.edu/MarylandDialogues/" TargetMode="External"/><Relationship Id="rId5" Type="http://schemas.openxmlformats.org/officeDocument/2006/relationships/hyperlink" Target="http://www.senate.umd.edu/news/PublicResearchUniv_FinancialModel.pdf" TargetMode="External"/><Relationship Id="rId6" Type="http://schemas.openxmlformats.org/officeDocument/2006/relationships/hyperlink" Target="http://www.senate.umd.edu/news/archives/2016CallForNominees.cfm" TargetMode="External"/><Relationship Id="rId7" Type="http://schemas.openxmlformats.org/officeDocument/2006/relationships/hyperlink" Target="http://www.senate.umd.edu/meetings/materials/2015to2016/021116/PCC_Establish_MS_in_BusinessAnalytics_15-16-16.pdf" TargetMode="External"/><Relationship Id="rId8" Type="http://schemas.openxmlformats.org/officeDocument/2006/relationships/hyperlink" Target="http://www.senate.umd.edu/meetings/materials/2015to2016/021116/ERG_IT_Rep_on_ULC_15-16-05.pdf" TargetMode="External"/><Relationship Id="rId9" Type="http://schemas.openxmlformats.org/officeDocument/2006/relationships/hyperlink" Target="http://www.senate.umd.edu/meetings/materials/2015to2016/021116/Draft_Strategic_Plan_Update_12-10-15.pdf" TargetMode="External"/><Relationship Id="rId1" Type="http://schemas.openxmlformats.org/officeDocument/2006/relationships/tags" Target="../tags/tag11.xml"/><Relationship Id="rId2"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10.xml"/><Relationship Id="rId3" Type="http://schemas.openxmlformats.org/officeDocument/2006/relationships/hyperlink" Target="http://umd.edu/MarylandDialogues/" TargetMode="External"/></Relationships>
</file>

<file path=ppt/slides/_rels/slide4.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10.xml"/><Relationship Id="rId3" Type="http://schemas.openxmlformats.org/officeDocument/2006/relationships/hyperlink" Target="http://www.senate.umd.edu/news/PublicResearchUniv_FinancialModel.pdf" TargetMode="External"/></Relationships>
</file>

<file path=ppt/slides/_rels/slide5.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10.xml"/><Relationship Id="rId3" Type="http://schemas.openxmlformats.org/officeDocument/2006/relationships/hyperlink" Target="http://www.senate.umd.edu/news/archives/2016CallForNominees.cfm" TargetMode="External"/></Relationships>
</file>

<file path=ppt/slides/_rels/slide7.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hyperlink" Target="https://www.senate.umd.edu/meetings/materials/2015to2016/021116/PCC_Establish_MS_in_BusinessAnalytics_15-16-16.pdf" TargetMode="External"/><Relationship Id="rId4" Type="http://schemas.openxmlformats.org/officeDocument/2006/relationships/hyperlink" Target="https://www.senate.umd.edu/meetings/materials/2015to2016/021116/ERG_IT_Rep_on_ULC_15-16-05.pdf" TargetMode="External"/><Relationship Id="rId1" Type="http://schemas.openxmlformats.org/officeDocument/2006/relationships/tags" Target="../tags/tag8.xml"/><Relationship Id="rId2"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hyperlink" Target="https://www.senate.umd.edu/meetings/materials/2015to2016/021116/strategic_plan_update.DRAFTFEEDBACK-11Feb2016.pptx" TargetMode="External"/><Relationship Id="rId4" Type="http://schemas.openxmlformats.org/officeDocument/2006/relationships/hyperlink" Target="https://www.senate.umd.edu/meetings/materials/2015to2016/021116/Draft_Strategic_Plan_Update_12-10-15.pdf" TargetMode="External"/><Relationship Id="rId1" Type="http://schemas.openxmlformats.org/officeDocument/2006/relationships/tags" Target="../tags/tag9.xml"/><Relationship Id="rId2"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ctrTitle"/>
          </p:nvPr>
        </p:nvSpPr>
        <p:spPr>
          <a:ln>
            <a:miter lim="800000"/>
            <a:headEnd/>
            <a:tailEnd/>
          </a:ln>
          <a:extLst/>
        </p:spPr>
        <p:txBody>
          <a:bodyPr>
            <a:noAutofit/>
          </a:bodyPr>
          <a:lstStyle/>
          <a:p>
            <a:pPr algn="ctr" eaLnBrk="1" fontAlgn="auto" hangingPunct="1">
              <a:spcAft>
                <a:spcPts val="0"/>
              </a:spcAft>
              <a:defRPr/>
            </a:pPr>
            <a:r>
              <a:rPr lang="en-US" sz="5400" dirty="0" smtClean="0">
                <a:solidFill>
                  <a:schemeClr val="tx1"/>
                </a:solidFill>
                <a:effectLst/>
              </a:rPr>
              <a:t>Senate Meeting Summary</a:t>
            </a:r>
            <a:endParaRPr lang="en-US" sz="5400" dirty="0">
              <a:solidFill>
                <a:schemeClr val="tx1"/>
              </a:solidFill>
              <a:effectLst/>
            </a:endParaRPr>
          </a:p>
        </p:txBody>
      </p:sp>
      <p:sp>
        <p:nvSpPr>
          <p:cNvPr id="41986" name="Subtitle 14"/>
          <p:cNvSpPr>
            <a:spLocks noGrp="1"/>
          </p:cNvSpPr>
          <p:nvPr>
            <p:ph type="subTitle" idx="1"/>
          </p:nvPr>
        </p:nvSpPr>
        <p:spPr>
          <a:xfrm>
            <a:off x="533400" y="3228975"/>
            <a:ext cx="7854950" cy="1752600"/>
          </a:xfrm>
        </p:spPr>
        <p:txBody>
          <a:bodyPr/>
          <a:lstStyle/>
          <a:p>
            <a:pPr marR="0" eaLnBrk="1" hangingPunct="1"/>
            <a:r>
              <a:rPr lang="en-US" sz="4400" dirty="0" smtClean="0">
                <a:solidFill>
                  <a:schemeClr val="accent1"/>
                </a:solidFill>
                <a:latin typeface="Constantia" charset="0"/>
                <a:ea typeface="ＭＳ Ｐゴシック" charset="0"/>
                <a:cs typeface="ＭＳ Ｐゴシック" charset="0"/>
              </a:rPr>
              <a:t>February 11, 2016</a:t>
            </a:r>
            <a:endParaRPr lang="en-US" sz="4400" dirty="0">
              <a:solidFill>
                <a:schemeClr val="accent1"/>
              </a:solidFill>
              <a:latin typeface="Constantia" charset="0"/>
              <a:ea typeface="ＭＳ Ｐゴシック" charset="0"/>
              <a:cs typeface="ＭＳ Ｐゴシック" charset="0"/>
            </a:endParaRPr>
          </a:p>
        </p:txBody>
      </p:sp>
    </p:spTree>
    <p:custDataLst>
      <p:tags r:id="rId1"/>
    </p:custDataLst>
    <p:extLst>
      <p:ext uri="{BB962C8B-B14F-4D97-AF65-F5344CB8AC3E}">
        <p14:creationId xmlns:p14="http://schemas.microsoft.com/office/powerpoint/2010/main" val="12657346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92500" lnSpcReduction="10000"/>
          </a:bodyPr>
          <a:lstStyle/>
          <a:p>
            <a:pPr lvl="0"/>
            <a:r>
              <a:rPr lang="en-US" sz="2800" dirty="0" smtClean="0"/>
              <a:t>Draft Strategic Plan Update Discussion</a:t>
            </a:r>
          </a:p>
          <a:p>
            <a:pPr lvl="1"/>
            <a:r>
              <a:rPr lang="en-US" dirty="0"/>
              <a:t>Approximately 20 senators provided feedback on the various sections of the Draft Strategic Plan.</a:t>
            </a:r>
          </a:p>
          <a:p>
            <a:pPr lvl="1"/>
            <a:r>
              <a:rPr lang="en-US" dirty="0"/>
              <a:t>Chair Brown noted that the audio from the discussion would be provided to the Provost.</a:t>
            </a:r>
          </a:p>
          <a:p>
            <a:pPr lvl="1"/>
            <a:r>
              <a:rPr lang="en-US" dirty="0"/>
              <a:t>Chair Brown announced that the Senate would host a forum with Provost Rankin to allow for additional feedback on Thursday, February 18, 2016, 3:00 – 4:30 p.m. in the Colony Ballroom of the Stamp Student Union.</a:t>
            </a:r>
          </a:p>
          <a:p>
            <a:pPr lvl="1"/>
            <a:r>
              <a:rPr lang="en-US" dirty="0"/>
              <a:t>Chair Brown stated that all of the feedback would be considered by the Strategic Plan Working Group before the Strategic Plan Update is finalized and brought back to the Senate for a final vote later this semester</a:t>
            </a:r>
            <a:r>
              <a:rPr lang="en-US" dirty="0" smtClean="0"/>
              <a:t>.</a:t>
            </a:r>
            <a:endParaRPr lang="en-US" dirty="0"/>
          </a:p>
        </p:txBody>
      </p:sp>
    </p:spTree>
    <p:custDataLst>
      <p:tags r:id="rId1"/>
    </p:custDataLst>
    <p:extLst>
      <p:ext uri="{BB962C8B-B14F-4D97-AF65-F5344CB8AC3E}">
        <p14:creationId xmlns:p14="http://schemas.microsoft.com/office/powerpoint/2010/main" val="174824376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Relevant Links</a:t>
            </a:r>
            <a:endParaRPr lang="en-US" dirty="0">
              <a:latin typeface="Calibri" charset="0"/>
              <a:ea typeface="ＭＳ Ｐゴシック" charset="0"/>
              <a:cs typeface="ＭＳ Ｐゴシック" charset="0"/>
            </a:endParaRPr>
          </a:p>
        </p:txBody>
      </p:sp>
      <p:sp>
        <p:nvSpPr>
          <p:cNvPr id="44034" name="Vertical Text Placeholder 5"/>
          <p:cNvSpPr>
            <a:spLocks noGrp="1"/>
          </p:cNvSpPr>
          <p:nvPr>
            <p:ph type="body" orient="vert" idx="1"/>
          </p:nvPr>
        </p:nvSpPr>
        <p:spPr/>
        <p:txBody>
          <a:bodyPr vert="horz">
            <a:normAutofit fontScale="92500" lnSpcReduction="20000"/>
          </a:bodyPr>
          <a:lstStyle/>
          <a:p>
            <a:r>
              <a:rPr lang="en-US" u="sng" dirty="0" smtClean="0">
                <a:hlinkClick r:id="rId4"/>
              </a:rPr>
              <a:t>http</a:t>
            </a:r>
            <a:r>
              <a:rPr lang="en-US" u="sng" dirty="0">
                <a:hlinkClick r:id="rId4"/>
              </a:rPr>
              <a:t>://umd.edu/MarylandDialogues/</a:t>
            </a:r>
            <a:endParaRPr lang="en-US" dirty="0"/>
          </a:p>
          <a:p>
            <a:r>
              <a:rPr lang="en-US" sz="2800" u="sng" dirty="0" smtClean="0">
                <a:hlinkClick r:id="rId5"/>
              </a:rPr>
              <a:t>http</a:t>
            </a:r>
            <a:r>
              <a:rPr lang="en-US" sz="2800" u="sng" dirty="0">
                <a:hlinkClick r:id="rId5"/>
              </a:rPr>
              <a:t>://www.senate.umd.edu/news/PublicResearchUniv_FinancialModel.pdf</a:t>
            </a:r>
            <a:endParaRPr lang="en-US" sz="2800" dirty="0"/>
          </a:p>
          <a:p>
            <a:r>
              <a:rPr lang="en-US" u="sng" dirty="0" smtClean="0">
                <a:hlinkClick r:id="rId6"/>
              </a:rPr>
              <a:t>http</a:t>
            </a:r>
            <a:r>
              <a:rPr lang="en-US" u="sng" dirty="0">
                <a:hlinkClick r:id="rId6"/>
              </a:rPr>
              <a:t>://www.senate.umd.edu/news/archives/2016CallForNominees.cfm</a:t>
            </a:r>
            <a:endParaRPr lang="en-US" dirty="0"/>
          </a:p>
          <a:p>
            <a:r>
              <a:rPr lang="en-US" u="sng" dirty="0" smtClean="0">
                <a:hlinkClick r:id="rId7"/>
              </a:rPr>
              <a:t>http</a:t>
            </a:r>
            <a:r>
              <a:rPr lang="en-US" u="sng" dirty="0">
                <a:hlinkClick r:id="rId7"/>
              </a:rPr>
              <a:t>://www.senate.umd.edu/meetings/materials/2015to2016/021116/PCC_Establish_MS_in_BusinessAnalytics_15-16-16.pdf</a:t>
            </a:r>
            <a:endParaRPr lang="en-US" dirty="0"/>
          </a:p>
          <a:p>
            <a:r>
              <a:rPr lang="en-US" u="sng" dirty="0" smtClean="0">
                <a:hlinkClick r:id="rId8"/>
              </a:rPr>
              <a:t>http</a:t>
            </a:r>
            <a:r>
              <a:rPr lang="en-US" u="sng" dirty="0">
                <a:hlinkClick r:id="rId8"/>
              </a:rPr>
              <a:t>://www.senate.umd.edu/meetings/materials/2015to2016/021116/ERG_IT_Rep_on_ULC_15-16-05.pdf</a:t>
            </a:r>
            <a:endParaRPr lang="en-US" dirty="0"/>
          </a:p>
          <a:p>
            <a:r>
              <a:rPr lang="en-US" u="sng" dirty="0" smtClean="0">
                <a:hlinkClick r:id="rId9"/>
              </a:rPr>
              <a:t>http</a:t>
            </a:r>
            <a:r>
              <a:rPr lang="en-US" u="sng" dirty="0">
                <a:hlinkClick r:id="rId9"/>
              </a:rPr>
              <a:t>://www.senate.umd.edu/meetings/materials/2015to2016/021116/Draft_Strategic_Plan_Update_12-10-15.pdf</a:t>
            </a:r>
            <a:endParaRPr lang="en-US" dirty="0"/>
          </a:p>
          <a:p>
            <a:pPr eaLnBrk="1" hangingPunct="1"/>
            <a:endParaRPr lang="en-US" sz="2800" dirty="0"/>
          </a:p>
          <a:p>
            <a:pPr eaLnBrk="1" hangingPunct="1"/>
            <a:endParaRPr lang="en-US" sz="3200" dirty="0"/>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smtClean="0">
              <a:latin typeface="Constantia" charset="0"/>
              <a:ea typeface="ＭＳ Ｐゴシック" charset="0"/>
              <a:cs typeface="ＭＳ Ｐゴシック" charset="0"/>
            </a:endParaRPr>
          </a:p>
          <a:p>
            <a:pPr eaLnBrk="1" hangingPunct="1"/>
            <a:endParaRPr lang="en-US" sz="3200" dirty="0">
              <a:latin typeface="Constantia" charset="0"/>
              <a:ea typeface="ＭＳ Ｐゴシック" charset="0"/>
              <a:cs typeface="ＭＳ Ｐゴシック" charset="0"/>
            </a:endParaRPr>
          </a:p>
        </p:txBody>
      </p:sp>
    </p:spTree>
    <p:custDataLst>
      <p:tags r:id="rId1"/>
    </p:custDataLst>
    <p:extLst>
      <p:ext uri="{BB962C8B-B14F-4D97-AF65-F5344CB8AC3E}">
        <p14:creationId xmlns:p14="http://schemas.microsoft.com/office/powerpoint/2010/main" val="18805481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92500"/>
          </a:bodyPr>
          <a:lstStyle/>
          <a:p>
            <a:pPr lvl="0"/>
            <a:r>
              <a:rPr lang="en-US" sz="2800" dirty="0" smtClean="0"/>
              <a:t>Senate Chair’s Report</a:t>
            </a:r>
            <a:endParaRPr lang="en-US" sz="2800" dirty="0"/>
          </a:p>
          <a:p>
            <a:pPr lvl="1"/>
            <a:r>
              <a:rPr lang="en-US" sz="2800" dirty="0"/>
              <a:t>The Senate leadership has been meeting with senator constituency groups to discuss methods for communication with their constituents, how we can do a better job of communicating with senators, and what the Senate could do better. </a:t>
            </a:r>
            <a:endParaRPr lang="en-US" sz="2800" dirty="0" smtClean="0"/>
          </a:p>
          <a:p>
            <a:pPr lvl="1"/>
            <a:r>
              <a:rPr lang="en-US" sz="2800" dirty="0" smtClean="0"/>
              <a:t>Meetings </a:t>
            </a:r>
            <a:r>
              <a:rPr lang="en-US" sz="2800" dirty="0"/>
              <a:t>with staff and undergraduate student senators have already been held, and those for faculty and graduate student senators are being scheduled.</a:t>
            </a:r>
          </a:p>
          <a:p>
            <a:pPr marL="668337" lvl="2" indent="0">
              <a:buNone/>
            </a:pPr>
            <a:endParaRPr lang="en-US" sz="2500" dirty="0"/>
          </a:p>
        </p:txBody>
      </p:sp>
    </p:spTree>
    <p:custDataLst>
      <p:tags r:id="rId1"/>
    </p:custDataLst>
    <p:extLst>
      <p:ext uri="{BB962C8B-B14F-4D97-AF65-F5344CB8AC3E}">
        <p14:creationId xmlns:p14="http://schemas.microsoft.com/office/powerpoint/2010/main" val="189137033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85000" lnSpcReduction="10000"/>
          </a:bodyPr>
          <a:lstStyle/>
          <a:p>
            <a:pPr lvl="0"/>
            <a:r>
              <a:rPr lang="en-US" sz="2800" dirty="0" smtClean="0"/>
              <a:t>Senate Chair’s Report</a:t>
            </a:r>
            <a:endParaRPr lang="en-US" sz="2800" dirty="0"/>
          </a:p>
          <a:p>
            <a:pPr lvl="1">
              <a:lnSpc>
                <a:spcPct val="110000"/>
              </a:lnSpc>
            </a:pPr>
            <a:r>
              <a:rPr lang="en-US" sz="2800" dirty="0"/>
              <a:t>Maryland Dialogues on Diversity and Community: </a:t>
            </a:r>
            <a:r>
              <a:rPr lang="en-US" sz="2800" dirty="0" smtClean="0"/>
              <a:t>A series </a:t>
            </a:r>
            <a:r>
              <a:rPr lang="en-US" sz="2800" dirty="0"/>
              <a:t>of events for faculty, staff, students, and alumni to gain a better understanding of these issues and to develop action plans for improvement both locally and nationally. </a:t>
            </a:r>
            <a:endParaRPr lang="en-US" sz="2800" dirty="0" smtClean="0"/>
          </a:p>
          <a:p>
            <a:pPr lvl="1">
              <a:lnSpc>
                <a:spcPct val="110000"/>
              </a:lnSpc>
            </a:pPr>
            <a:r>
              <a:rPr lang="en-US" sz="2800" dirty="0" smtClean="0"/>
              <a:t>The </a:t>
            </a:r>
            <a:r>
              <a:rPr lang="en-US" sz="2800" dirty="0"/>
              <a:t>Office of Diversity and Inclusion also announced a grant program that will provide funding for student groups who initiate programming in support of diversity and inclusion. Detailed information can be found at: </a:t>
            </a:r>
            <a:r>
              <a:rPr lang="en-US" sz="2800" u="sng" dirty="0">
                <a:hlinkClick r:id="rId3"/>
              </a:rPr>
              <a:t>http://umd.edu/MarylandDialogues/</a:t>
            </a:r>
            <a:endParaRPr lang="en-US" sz="2800" dirty="0"/>
          </a:p>
          <a:p>
            <a:pPr marL="668337" lvl="2" indent="0">
              <a:buNone/>
            </a:pPr>
            <a:endParaRPr lang="en-US" sz="2500" dirty="0"/>
          </a:p>
        </p:txBody>
      </p:sp>
    </p:spTree>
    <p:custDataLst>
      <p:tags r:id="rId1"/>
    </p:custDataLst>
    <p:extLst>
      <p:ext uri="{BB962C8B-B14F-4D97-AF65-F5344CB8AC3E}">
        <p14:creationId xmlns:p14="http://schemas.microsoft.com/office/powerpoint/2010/main" val="170748010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a:bodyPr>
          <a:lstStyle/>
          <a:p>
            <a:pPr lvl="0"/>
            <a:r>
              <a:rPr lang="en-US" sz="2800" dirty="0" smtClean="0"/>
              <a:t>Senate Chair’s Report</a:t>
            </a:r>
            <a:endParaRPr lang="en-US" sz="2800" dirty="0"/>
          </a:p>
          <a:p>
            <a:pPr lvl="1"/>
            <a:r>
              <a:rPr lang="en-US" sz="2800" dirty="0"/>
              <a:t>Budget Article: The American Academy of Arts &amp; Sciences recently published an article </a:t>
            </a:r>
            <a:r>
              <a:rPr lang="en-US" sz="2800" dirty="0" smtClean="0"/>
              <a:t>entitled, </a:t>
            </a:r>
            <a:r>
              <a:rPr lang="en-US" sz="2800" i="1" u="sng" dirty="0" smtClean="0">
                <a:hlinkClick r:id="rId3"/>
              </a:rPr>
              <a:t>Public </a:t>
            </a:r>
            <a:r>
              <a:rPr lang="en-US" sz="2800" i="1" u="sng" dirty="0">
                <a:hlinkClick r:id="rId3"/>
              </a:rPr>
              <a:t>Research Universities: Understanding the Financial Model</a:t>
            </a:r>
            <a:r>
              <a:rPr lang="en-US" sz="2800" dirty="0"/>
              <a:t>. </a:t>
            </a:r>
            <a:endParaRPr lang="en-US" sz="2800" dirty="0" smtClean="0"/>
          </a:p>
          <a:p>
            <a:pPr lvl="1"/>
            <a:r>
              <a:rPr lang="en-US" sz="2800" dirty="0" smtClean="0"/>
              <a:t>This </a:t>
            </a:r>
            <a:r>
              <a:rPr lang="en-US" sz="2800" dirty="0"/>
              <a:t>provides some helpful information on the changing landscape of funding models for public research universities.</a:t>
            </a:r>
          </a:p>
          <a:p>
            <a:pPr marL="668337" lvl="2" indent="0">
              <a:buNone/>
            </a:pPr>
            <a:endParaRPr lang="en-US" sz="2500" dirty="0"/>
          </a:p>
        </p:txBody>
      </p:sp>
    </p:spTree>
    <p:custDataLst>
      <p:tags r:id="rId1"/>
    </p:custDataLst>
    <p:extLst>
      <p:ext uri="{BB962C8B-B14F-4D97-AF65-F5344CB8AC3E}">
        <p14:creationId xmlns:p14="http://schemas.microsoft.com/office/powerpoint/2010/main" val="268805528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lnSpcReduction="10000"/>
          </a:bodyPr>
          <a:lstStyle/>
          <a:p>
            <a:pPr lvl="0"/>
            <a:r>
              <a:rPr lang="en-US" sz="2800" dirty="0" smtClean="0"/>
              <a:t>Senate Chair’s Report</a:t>
            </a:r>
            <a:endParaRPr lang="en-US" sz="2800" dirty="0"/>
          </a:p>
          <a:p>
            <a:pPr lvl="1"/>
            <a:r>
              <a:rPr lang="en-US" sz="2800" dirty="0"/>
              <a:t>Senate Elections: The candidacy period for all staff, student, and single-member constituency senators for 2016-2017 ended on February </a:t>
            </a:r>
            <a:r>
              <a:rPr lang="en-US" sz="2800" dirty="0" smtClean="0"/>
              <a:t>5</a:t>
            </a:r>
            <a:r>
              <a:rPr lang="en-US" sz="2800" baseline="30000" dirty="0" smtClean="0"/>
              <a:t>th</a:t>
            </a:r>
            <a:r>
              <a:rPr lang="en-US" sz="2800" dirty="0" smtClean="0"/>
              <a:t>.</a:t>
            </a:r>
          </a:p>
          <a:p>
            <a:pPr lvl="1"/>
            <a:r>
              <a:rPr lang="en-US" sz="2800" dirty="0" smtClean="0"/>
              <a:t>The </a:t>
            </a:r>
            <a:r>
              <a:rPr lang="en-US" sz="2800" dirty="0"/>
              <a:t>election period will run from February 22</a:t>
            </a:r>
            <a:r>
              <a:rPr lang="en-US" sz="2800" baseline="30000" dirty="0"/>
              <a:t>nd</a:t>
            </a:r>
            <a:r>
              <a:rPr lang="en-US" sz="2800" dirty="0"/>
              <a:t> through March 4</a:t>
            </a:r>
            <a:r>
              <a:rPr lang="en-US" sz="2800" baseline="30000" dirty="0"/>
              <a:t>th</a:t>
            </a:r>
            <a:r>
              <a:rPr lang="en-US" sz="2800" dirty="0"/>
              <a:t>.  </a:t>
            </a:r>
            <a:endParaRPr lang="en-US" sz="2800" dirty="0" smtClean="0"/>
          </a:p>
          <a:p>
            <a:pPr lvl="1"/>
            <a:r>
              <a:rPr lang="en-US" sz="2800" dirty="0" smtClean="0"/>
              <a:t>We </a:t>
            </a:r>
            <a:r>
              <a:rPr lang="en-US" sz="2800" dirty="0"/>
              <a:t>hope that you will vote during the upcoming election period. You can find more details about the timeline and process under the “Elections” tab on the Senate website</a:t>
            </a:r>
            <a:r>
              <a:rPr lang="en-US" sz="2800" dirty="0" smtClean="0"/>
              <a:t>.</a:t>
            </a:r>
            <a:endParaRPr lang="en-US" sz="2800" dirty="0"/>
          </a:p>
        </p:txBody>
      </p:sp>
    </p:spTree>
    <p:custDataLst>
      <p:tags r:id="rId1"/>
    </p:custDataLst>
    <p:extLst>
      <p:ext uri="{BB962C8B-B14F-4D97-AF65-F5344CB8AC3E}">
        <p14:creationId xmlns:p14="http://schemas.microsoft.com/office/powerpoint/2010/main" val="27681930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77500" lnSpcReduction="20000"/>
          </a:bodyPr>
          <a:lstStyle/>
          <a:p>
            <a:pPr lvl="0"/>
            <a:r>
              <a:rPr lang="en-US" sz="2800" dirty="0" smtClean="0"/>
              <a:t>Senate Chair’s Report</a:t>
            </a:r>
            <a:endParaRPr lang="en-US" sz="2800" dirty="0"/>
          </a:p>
          <a:p>
            <a:pPr lvl="1">
              <a:lnSpc>
                <a:spcPct val="110000"/>
              </a:lnSpc>
            </a:pPr>
            <a:r>
              <a:rPr lang="en-US" sz="2800" u="sng" dirty="0">
                <a:hlinkClick r:id="rId3"/>
              </a:rPr>
              <a:t>Senate Elected Committees/Councils</a:t>
            </a:r>
            <a:r>
              <a:rPr lang="en-US" sz="2800" dirty="0"/>
              <a:t>: All senators should have received an email from the Senate Office detailing available positions on senate-elected committees/councils for 2016-2017.  </a:t>
            </a:r>
            <a:endParaRPr lang="en-US" sz="2800" dirty="0" smtClean="0"/>
          </a:p>
          <a:p>
            <a:pPr lvl="1">
              <a:lnSpc>
                <a:spcPct val="110000"/>
              </a:lnSpc>
            </a:pPr>
            <a:r>
              <a:rPr lang="en-US" sz="2800" dirty="0" smtClean="0"/>
              <a:t>This </a:t>
            </a:r>
            <a:r>
              <a:rPr lang="en-US" sz="2800" dirty="0"/>
              <a:t>includes the Senate Executive Committee, Committee on Committees, Athletic Council, Council of University System Faculty (CUSF), and the Campus Transportation Advisory Committee (CTAC).  </a:t>
            </a:r>
            <a:endParaRPr lang="en-US" sz="2800" dirty="0" smtClean="0"/>
          </a:p>
          <a:p>
            <a:pPr lvl="1">
              <a:lnSpc>
                <a:spcPct val="110000"/>
              </a:lnSpc>
            </a:pPr>
            <a:r>
              <a:rPr lang="en-US" sz="2800" dirty="0" smtClean="0"/>
              <a:t>We </a:t>
            </a:r>
            <a:r>
              <a:rPr lang="en-US" sz="2800" dirty="0"/>
              <a:t>are looking for individuals interested in serving on these important bodies. Visit the Senate website for more information on how to nominate yourself or a colleague.  </a:t>
            </a:r>
          </a:p>
        </p:txBody>
      </p:sp>
    </p:spTree>
    <p:custDataLst>
      <p:tags r:id="rId1"/>
    </p:custDataLst>
    <p:extLst>
      <p:ext uri="{BB962C8B-B14F-4D97-AF65-F5344CB8AC3E}">
        <p14:creationId xmlns:p14="http://schemas.microsoft.com/office/powerpoint/2010/main" val="9309462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fontScale="85000" lnSpcReduction="10000"/>
          </a:bodyPr>
          <a:lstStyle/>
          <a:p>
            <a:pPr lvl="0"/>
            <a:r>
              <a:rPr lang="en-US" sz="2800" dirty="0" smtClean="0"/>
              <a:t>Senate Chair’s Report</a:t>
            </a:r>
            <a:endParaRPr lang="en-US" sz="2800" dirty="0"/>
          </a:p>
          <a:p>
            <a:pPr lvl="1">
              <a:lnSpc>
                <a:spcPct val="110000"/>
              </a:lnSpc>
            </a:pPr>
            <a:r>
              <a:rPr lang="en-US" sz="2800" dirty="0"/>
              <a:t>Spring Senate Meetings: Chancellor Caret will be addressing the Senate at the March 9</a:t>
            </a:r>
            <a:r>
              <a:rPr lang="en-US" sz="2800" baseline="30000" dirty="0"/>
              <a:t>th</a:t>
            </a:r>
            <a:r>
              <a:rPr lang="en-US" sz="2800" dirty="0"/>
              <a:t> Meeting, so we have moved that meeting to the Colony Ballroom. </a:t>
            </a:r>
            <a:endParaRPr lang="en-US" sz="2800" dirty="0" smtClean="0"/>
          </a:p>
          <a:p>
            <a:pPr lvl="1">
              <a:lnSpc>
                <a:spcPct val="110000"/>
              </a:lnSpc>
            </a:pPr>
            <a:r>
              <a:rPr lang="en-US" sz="2800" dirty="0" smtClean="0"/>
              <a:t>We </a:t>
            </a:r>
            <a:r>
              <a:rPr lang="en-US" sz="2800" dirty="0"/>
              <a:t>are anticipating a significant amount of work from our committees over the remainder of our meetings. </a:t>
            </a:r>
            <a:endParaRPr lang="en-US" sz="2800" dirty="0" smtClean="0"/>
          </a:p>
          <a:p>
            <a:pPr lvl="1">
              <a:lnSpc>
                <a:spcPct val="110000"/>
              </a:lnSpc>
            </a:pPr>
            <a:r>
              <a:rPr lang="en-US" sz="2800" dirty="0" smtClean="0"/>
              <a:t>The </a:t>
            </a:r>
            <a:r>
              <a:rPr lang="en-US" sz="2800" dirty="0"/>
              <a:t>April 20</a:t>
            </a:r>
            <a:r>
              <a:rPr lang="en-US" sz="2800" baseline="30000" dirty="0"/>
              <a:t>th</a:t>
            </a:r>
            <a:r>
              <a:rPr lang="en-US" sz="2800" dirty="0"/>
              <a:t> meeting will be the last for any outgoing senators. </a:t>
            </a:r>
            <a:endParaRPr lang="en-US" sz="2800" dirty="0" smtClean="0"/>
          </a:p>
          <a:p>
            <a:pPr lvl="1">
              <a:lnSpc>
                <a:spcPct val="110000"/>
              </a:lnSpc>
            </a:pPr>
            <a:r>
              <a:rPr lang="en-US" sz="2800" dirty="0" smtClean="0"/>
              <a:t>The </a:t>
            </a:r>
            <a:r>
              <a:rPr lang="en-US" sz="2800" dirty="0"/>
              <a:t>May 5</a:t>
            </a:r>
            <a:r>
              <a:rPr lang="en-US" sz="2800" baseline="30000" dirty="0"/>
              <a:t>th</a:t>
            </a:r>
            <a:r>
              <a:rPr lang="en-US" sz="2800" dirty="0"/>
              <a:t> meeting is the transition meeting where new senators will be seated.</a:t>
            </a:r>
          </a:p>
        </p:txBody>
      </p:sp>
    </p:spTree>
    <p:custDataLst>
      <p:tags r:id="rId1"/>
    </p:custDataLst>
    <p:extLst>
      <p:ext uri="{BB962C8B-B14F-4D97-AF65-F5344CB8AC3E}">
        <p14:creationId xmlns:p14="http://schemas.microsoft.com/office/powerpoint/2010/main" val="10429702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a:bodyPr>
          <a:lstStyle/>
          <a:p>
            <a:pPr lvl="0"/>
            <a:r>
              <a:rPr lang="en-US" sz="2800" u="sng" dirty="0">
                <a:hlinkClick r:id="rId3"/>
              </a:rPr>
              <a:t>PCC Proposal to Establish a Master of Science in Business Analytics (Senate Doc. No. 15-16-16) (Action) </a:t>
            </a:r>
            <a:endParaRPr lang="en-US" sz="2800" dirty="0"/>
          </a:p>
          <a:p>
            <a:pPr lvl="1"/>
            <a:r>
              <a:rPr lang="en-US" dirty="0"/>
              <a:t>The Senate approved the proposal.</a:t>
            </a:r>
          </a:p>
          <a:p>
            <a:pPr lvl="0"/>
            <a:r>
              <a:rPr lang="en-US" sz="2800" u="sng" dirty="0">
                <a:hlinkClick r:id="rId4"/>
              </a:rPr>
              <a:t>Modify the Membership of the University Library Council to Include a Representative of the Division of Information Technology (Senate Doc. No. 15-16-05) (Action) </a:t>
            </a:r>
            <a:endParaRPr lang="en-US" sz="2800" dirty="0"/>
          </a:p>
          <a:p>
            <a:pPr lvl="1"/>
            <a:r>
              <a:rPr lang="en-US" dirty="0"/>
              <a:t>The Senate approved the recommendation.</a:t>
            </a:r>
          </a:p>
        </p:txBody>
      </p:sp>
    </p:spTree>
    <p:custDataLst>
      <p:tags r:id="rId1"/>
    </p:custDataLst>
    <p:extLst>
      <p:ext uri="{BB962C8B-B14F-4D97-AF65-F5344CB8AC3E}">
        <p14:creationId xmlns:p14="http://schemas.microsoft.com/office/powerpoint/2010/main" val="9100335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p:txBody>
          <a:bodyPr/>
          <a:lstStyle/>
          <a:p>
            <a:pPr eaLnBrk="1" hangingPunct="1"/>
            <a:r>
              <a:rPr lang="en-US" dirty="0" smtClean="0">
                <a:latin typeface="Calibri" charset="0"/>
                <a:ea typeface="ＭＳ Ｐゴシック" charset="0"/>
                <a:cs typeface="ＭＳ Ｐゴシック" charset="0"/>
              </a:rPr>
              <a:t>February 11, 2016 Summary</a:t>
            </a:r>
            <a:endParaRPr lang="en-US" dirty="0">
              <a:latin typeface="Calibri" charset="0"/>
              <a:ea typeface="ＭＳ Ｐゴシック" charset="0"/>
              <a:cs typeface="ＭＳ Ｐゴシック" charset="0"/>
            </a:endParaRPr>
          </a:p>
        </p:txBody>
      </p:sp>
      <p:sp>
        <p:nvSpPr>
          <p:cNvPr id="43010" name="Vertical Text Placeholder 5"/>
          <p:cNvSpPr>
            <a:spLocks noGrp="1"/>
          </p:cNvSpPr>
          <p:nvPr>
            <p:ph type="body" orient="vert" idx="1"/>
          </p:nvPr>
        </p:nvSpPr>
        <p:spPr/>
        <p:txBody>
          <a:bodyPr vert="horz">
            <a:normAutofit/>
          </a:bodyPr>
          <a:lstStyle/>
          <a:p>
            <a:pPr lvl="0"/>
            <a:r>
              <a:rPr lang="en-US" sz="2800" dirty="0"/>
              <a:t>Special Order of the Day - Elizabeth J. Beise, Associate Provost for Academic Planning &amp; Programs</a:t>
            </a:r>
            <a:br>
              <a:rPr lang="en-US" sz="2800" dirty="0"/>
            </a:br>
            <a:r>
              <a:rPr lang="en-US" sz="2800" i="1" u="sng" dirty="0">
                <a:hlinkClick r:id="rId3"/>
              </a:rPr>
              <a:t>Draft Strategic Plan Update: Overview of Campus Feedback and Senate Discussion</a:t>
            </a:r>
            <a:r>
              <a:rPr lang="en-US" sz="2800" dirty="0"/>
              <a:t/>
            </a:r>
            <a:br>
              <a:rPr lang="en-US" sz="2800" dirty="0"/>
            </a:br>
            <a:r>
              <a:rPr lang="en-US" sz="2800" u="sng" dirty="0">
                <a:hlinkClick r:id="rId4"/>
              </a:rPr>
              <a:t>Draft Strategic Plan</a:t>
            </a:r>
            <a:endParaRPr lang="en-US" sz="2800" dirty="0"/>
          </a:p>
        </p:txBody>
      </p:sp>
    </p:spTree>
    <p:custDataLst>
      <p:tags r:id="rId1"/>
    </p:custDataLst>
    <p:extLst>
      <p:ext uri="{BB962C8B-B14F-4D97-AF65-F5344CB8AC3E}">
        <p14:creationId xmlns:p14="http://schemas.microsoft.com/office/powerpoint/2010/main" val="3462512753"/>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3">
      <a:dk1>
        <a:sysClr val="windowText" lastClr="000000"/>
      </a:dk1>
      <a:lt1>
        <a:sysClr val="window" lastClr="FFFFFF"/>
      </a:lt1>
      <a:dk2>
        <a:srgbClr val="333333"/>
      </a:dk2>
      <a:lt2>
        <a:srgbClr val="CCCCCC"/>
      </a:lt2>
      <a:accent1>
        <a:srgbClr val="B00000"/>
      </a:accent1>
      <a:accent2>
        <a:srgbClr val="000000"/>
      </a:accent2>
      <a:accent3>
        <a:srgbClr val="000000"/>
      </a:accent3>
      <a:accent4>
        <a:srgbClr val="FFFCFC"/>
      </a:accent4>
      <a:accent5>
        <a:srgbClr val="A4A4A4"/>
      </a:accent5>
      <a:accent6>
        <a:srgbClr val="666666"/>
      </a:accent6>
      <a:hlink>
        <a:srgbClr val="D01010"/>
      </a:hlink>
      <a:folHlink>
        <a:srgbClr val="E6E20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613</TotalTime>
  <Words>800</Words>
  <Application>Microsoft Macintosh PowerPoint</Application>
  <PresentationFormat>On-screen Show (4:3)</PresentationFormat>
  <Paragraphs>56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Senate Meeting Summary</vt:lpstr>
      <vt:lpstr>February 11, 2016 Summary</vt:lpstr>
      <vt:lpstr>February 11, 2016 Summary</vt:lpstr>
      <vt:lpstr>February 11, 2016 Summary</vt:lpstr>
      <vt:lpstr>February 11, 2016 Summary</vt:lpstr>
      <vt:lpstr>February 11, 2016 Summary</vt:lpstr>
      <vt:lpstr>February 11, 2016 Summary</vt:lpstr>
      <vt:lpstr>February 11, 2016 Summary</vt:lpstr>
      <vt:lpstr>February 11, 2016 Summary</vt:lpstr>
      <vt:lpstr>February 11, 2016 Summary</vt:lpstr>
      <vt:lpstr>Relevant Links</vt:lpstr>
    </vt:vector>
  </TitlesOfParts>
  <Company>University of Maryland-Senate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Senate Meeting</dc:title>
  <dc:creator>Reka Montfort</dc:creator>
  <cp:lastModifiedBy>Reka Montfort</cp:lastModifiedBy>
  <cp:revision>37</cp:revision>
  <dcterms:created xsi:type="dcterms:W3CDTF">2015-04-02T14:28:17Z</dcterms:created>
  <dcterms:modified xsi:type="dcterms:W3CDTF">2016-02-19T00:35:07Z</dcterms:modified>
</cp:coreProperties>
</file>