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5"/>
  </p:notesMasterIdLst>
  <p:sldIdLst>
    <p:sldId id="257" r:id="rId2"/>
    <p:sldId id="258" r:id="rId3"/>
    <p:sldId id="272" r:id="rId4"/>
    <p:sldId id="273" r:id="rId5"/>
    <p:sldId id="274" r:id="rId6"/>
    <p:sldId id="275" r:id="rId7"/>
    <p:sldId id="276" r:id="rId8"/>
    <p:sldId id="280" r:id="rId9"/>
    <p:sldId id="277" r:id="rId10"/>
    <p:sldId id="278" r:id="rId11"/>
    <p:sldId id="279" r:id="rId12"/>
    <p:sldId id="281" r:id="rId13"/>
    <p:sldId id="261"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95" autoAdjust="0"/>
    <p:restoredTop sz="94660"/>
  </p:normalViewPr>
  <p:slideViewPr>
    <p:cSldViewPr snapToGrid="0" snapToObjects="1">
      <p:cViewPr>
        <p:scale>
          <a:sx n="73" d="100"/>
          <a:sy n="73" d="100"/>
        </p:scale>
        <p:origin x="-1480" y="-4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78EF38-6B9D-4C41-8E64-83EAEE4C0AF2}" type="datetimeFigureOut">
              <a:rPr lang="en-US" smtClean="0"/>
              <a:t>3/11/16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E6B426-3903-2B4C-B6AD-BDF5AFE99FD3}" type="slidenum">
              <a:rPr lang="en-US" smtClean="0"/>
              <a:t>‹#›</a:t>
            </a:fld>
            <a:endParaRPr lang="en-US"/>
          </a:p>
        </p:txBody>
      </p:sp>
    </p:spTree>
    <p:extLst>
      <p:ext uri="{BB962C8B-B14F-4D97-AF65-F5344CB8AC3E}">
        <p14:creationId xmlns:p14="http://schemas.microsoft.com/office/powerpoint/2010/main" val="96195775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505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endParaRPr lang="en-US">
              <a:latin typeface="Calibri" charset="0"/>
              <a:ea typeface="ＭＳ Ｐゴシック" charset="0"/>
              <a:cs typeface="ＭＳ Ｐゴシック" charset="0"/>
            </a:endParaRPr>
          </a:p>
        </p:txBody>
      </p:sp>
      <p:sp>
        <p:nvSpPr>
          <p:cNvPr id="4505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2427810-E846-9D42-8A7F-38FC31B55A20}" type="slidenum">
              <a:rPr lang="en-US" sz="1200">
                <a:latin typeface="Calibri" charset="0"/>
              </a:rPr>
              <a:pPr eaLnBrk="1" hangingPunct="1"/>
              <a:t>13</a:t>
            </a:fld>
            <a:endParaRPr lang="en-US" sz="1200">
              <a:latin typeface="Calibri"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9"/>
          <p:cNvSpPr>
            <a:spLocks noGrp="1"/>
          </p:cNvSpPr>
          <p:nvPr>
            <p:ph type="dt" sz="half" idx="10"/>
          </p:nvPr>
        </p:nvSpPr>
        <p:spPr/>
        <p:txBody>
          <a:bodyPr/>
          <a:lstStyle>
            <a:lvl1pPr>
              <a:defRPr/>
            </a:lvl1pPr>
          </a:lstStyle>
          <a:p>
            <a:pPr>
              <a:defRPr/>
            </a:pPr>
            <a:fld id="{0E91E31E-6522-B84F-BB6D-707B734A6E82}" type="datetime1">
              <a:rPr lang="en-US"/>
              <a:pPr>
                <a:defRPr/>
              </a:pPr>
              <a:t>3/11/16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6" name="Slide Number Placeholder 17"/>
          <p:cNvSpPr>
            <a:spLocks noGrp="1"/>
          </p:cNvSpPr>
          <p:nvPr>
            <p:ph type="sldNum" sz="quarter" idx="12"/>
          </p:nvPr>
        </p:nvSpPr>
        <p:spPr/>
        <p:txBody>
          <a:bodyPr/>
          <a:lstStyle>
            <a:lvl1pPr>
              <a:defRPr/>
            </a:lvl1pPr>
          </a:lstStyle>
          <a:p>
            <a:pPr>
              <a:defRPr/>
            </a:pPr>
            <a:fld id="{4E064BCB-DA44-3540-B007-77DD79CBE65F}" type="slidenum">
              <a:rPr lang="en-US"/>
              <a:pPr>
                <a:defRPr/>
              </a:pPr>
              <a:t>‹#›</a:t>
            </a:fld>
            <a:endParaRPr lang="en-US"/>
          </a:p>
        </p:txBody>
      </p:sp>
    </p:spTree>
    <p:extLst>
      <p:ext uri="{BB962C8B-B14F-4D97-AF65-F5344CB8AC3E}">
        <p14:creationId xmlns:p14="http://schemas.microsoft.com/office/powerpoint/2010/main" val="798265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942E2F72-61E3-F74D-9011-E55554C35A2A}" type="datetime1">
              <a:rPr lang="en-US"/>
              <a:pPr>
                <a:defRPr/>
              </a:pPr>
              <a:t>3/11/16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6" name="Slide Number Placeholder 17"/>
          <p:cNvSpPr>
            <a:spLocks noGrp="1"/>
          </p:cNvSpPr>
          <p:nvPr>
            <p:ph type="sldNum" sz="quarter" idx="12"/>
          </p:nvPr>
        </p:nvSpPr>
        <p:spPr/>
        <p:txBody>
          <a:bodyPr/>
          <a:lstStyle>
            <a:lvl1pPr>
              <a:defRPr/>
            </a:lvl1pPr>
          </a:lstStyle>
          <a:p>
            <a:pPr>
              <a:defRPr/>
            </a:pPr>
            <a:fld id="{8DD18B75-4EA0-A449-B890-89129544D896}" type="slidenum">
              <a:rPr lang="en-US"/>
              <a:pPr>
                <a:defRPr/>
              </a:pPr>
              <a:t>‹#›</a:t>
            </a:fld>
            <a:endParaRPr lang="en-US"/>
          </a:p>
        </p:txBody>
      </p:sp>
    </p:spTree>
    <p:extLst>
      <p:ext uri="{BB962C8B-B14F-4D97-AF65-F5344CB8AC3E}">
        <p14:creationId xmlns:p14="http://schemas.microsoft.com/office/powerpoint/2010/main" val="2195390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49F909E8-E9B4-0745-8AC9-C3E37455E5E4}" type="datetime1">
              <a:rPr lang="en-US"/>
              <a:pPr>
                <a:defRPr/>
              </a:pPr>
              <a:t>3/11/16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6" name="Slide Number Placeholder 17"/>
          <p:cNvSpPr>
            <a:spLocks noGrp="1"/>
          </p:cNvSpPr>
          <p:nvPr>
            <p:ph type="sldNum" sz="quarter" idx="12"/>
          </p:nvPr>
        </p:nvSpPr>
        <p:spPr/>
        <p:txBody>
          <a:bodyPr/>
          <a:lstStyle>
            <a:lvl1pPr>
              <a:defRPr/>
            </a:lvl1pPr>
          </a:lstStyle>
          <a:p>
            <a:pPr>
              <a:defRPr/>
            </a:pPr>
            <a:fld id="{F39866B7-039B-E240-985F-DB5AC309D705}" type="slidenum">
              <a:rPr lang="en-US"/>
              <a:pPr>
                <a:defRPr/>
              </a:pPr>
              <a:t>‹#›</a:t>
            </a:fld>
            <a:endParaRPr lang="en-US"/>
          </a:p>
        </p:txBody>
      </p:sp>
    </p:spTree>
    <p:extLst>
      <p:ext uri="{BB962C8B-B14F-4D97-AF65-F5344CB8AC3E}">
        <p14:creationId xmlns:p14="http://schemas.microsoft.com/office/powerpoint/2010/main" val="3643561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2CFC35CA-1EAD-FF4A-AEDB-7A99E2188FF1}" type="datetime1">
              <a:rPr lang="en-US"/>
              <a:pPr>
                <a:defRPr/>
              </a:pPr>
              <a:t>3/11/16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6" name="Slide Number Placeholder 17"/>
          <p:cNvSpPr>
            <a:spLocks noGrp="1"/>
          </p:cNvSpPr>
          <p:nvPr>
            <p:ph type="sldNum" sz="quarter" idx="12"/>
          </p:nvPr>
        </p:nvSpPr>
        <p:spPr/>
        <p:txBody>
          <a:bodyPr/>
          <a:lstStyle>
            <a:lvl1pPr>
              <a:defRPr/>
            </a:lvl1pPr>
          </a:lstStyle>
          <a:p>
            <a:pPr>
              <a:defRPr/>
            </a:pPr>
            <a:fld id="{8BAA1216-B2CE-F647-83BC-471925339334}" type="slidenum">
              <a:rPr lang="en-US"/>
              <a:pPr>
                <a:defRPr/>
              </a:pPr>
              <a:t>‹#›</a:t>
            </a:fld>
            <a:endParaRPr lang="en-US"/>
          </a:p>
        </p:txBody>
      </p:sp>
    </p:spTree>
    <p:extLst>
      <p:ext uri="{BB962C8B-B14F-4D97-AF65-F5344CB8AC3E}">
        <p14:creationId xmlns:p14="http://schemas.microsoft.com/office/powerpoint/2010/main" val="392794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7241DD7A-A051-324F-ABB1-23F593012D82}" type="datetime1">
              <a:rPr lang="en-US"/>
              <a:pPr>
                <a:defRPr/>
              </a:pPr>
              <a:t>3/11/16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6" name="Slide Number Placeholder 17"/>
          <p:cNvSpPr>
            <a:spLocks noGrp="1"/>
          </p:cNvSpPr>
          <p:nvPr>
            <p:ph type="sldNum" sz="quarter" idx="12"/>
          </p:nvPr>
        </p:nvSpPr>
        <p:spPr/>
        <p:txBody>
          <a:bodyPr/>
          <a:lstStyle>
            <a:lvl1pPr>
              <a:defRPr/>
            </a:lvl1pPr>
          </a:lstStyle>
          <a:p>
            <a:pPr>
              <a:defRPr/>
            </a:pPr>
            <a:fld id="{F74665C3-0023-7241-AA40-D86406098BA2}" type="slidenum">
              <a:rPr lang="en-US"/>
              <a:pPr>
                <a:defRPr/>
              </a:pPr>
              <a:t>‹#›</a:t>
            </a:fld>
            <a:endParaRPr lang="en-US"/>
          </a:p>
        </p:txBody>
      </p:sp>
    </p:spTree>
    <p:extLst>
      <p:ext uri="{BB962C8B-B14F-4D97-AF65-F5344CB8AC3E}">
        <p14:creationId xmlns:p14="http://schemas.microsoft.com/office/powerpoint/2010/main" val="2603978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9"/>
          <p:cNvSpPr>
            <a:spLocks noGrp="1"/>
          </p:cNvSpPr>
          <p:nvPr>
            <p:ph type="dt" sz="half" idx="10"/>
          </p:nvPr>
        </p:nvSpPr>
        <p:spPr/>
        <p:txBody>
          <a:bodyPr/>
          <a:lstStyle>
            <a:lvl1pPr>
              <a:defRPr/>
            </a:lvl1pPr>
          </a:lstStyle>
          <a:p>
            <a:pPr>
              <a:defRPr/>
            </a:pPr>
            <a:fld id="{CDC18E41-205F-CC40-B6C7-D2693688B9AE}" type="datetime1">
              <a:rPr lang="en-US"/>
              <a:pPr>
                <a:defRPr/>
              </a:pPr>
              <a:t>3/11/16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6" name="Slide Number Placeholder 17"/>
          <p:cNvSpPr>
            <a:spLocks noGrp="1"/>
          </p:cNvSpPr>
          <p:nvPr>
            <p:ph type="sldNum" sz="quarter" idx="12"/>
          </p:nvPr>
        </p:nvSpPr>
        <p:spPr/>
        <p:txBody>
          <a:bodyPr/>
          <a:lstStyle>
            <a:lvl1pPr>
              <a:defRPr/>
            </a:lvl1pPr>
          </a:lstStyle>
          <a:p>
            <a:pPr>
              <a:defRPr/>
            </a:pPr>
            <a:fld id="{560739C9-22F9-D445-BC89-8E7C60587678}" type="slidenum">
              <a:rPr lang="en-US"/>
              <a:pPr>
                <a:defRPr/>
              </a:pPr>
              <a:t>‹#›</a:t>
            </a:fld>
            <a:endParaRPr lang="en-US"/>
          </a:p>
        </p:txBody>
      </p:sp>
    </p:spTree>
    <p:extLst>
      <p:ext uri="{BB962C8B-B14F-4D97-AF65-F5344CB8AC3E}">
        <p14:creationId xmlns:p14="http://schemas.microsoft.com/office/powerpoint/2010/main" val="2683304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A68CF2AC-E1E6-654C-81D0-E9ED2831B42C}" type="datetime1">
              <a:rPr lang="en-US"/>
              <a:pPr>
                <a:defRPr/>
              </a:pPr>
              <a:t>3/11/16</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7" name="Slide Number Placeholder 17"/>
          <p:cNvSpPr>
            <a:spLocks noGrp="1"/>
          </p:cNvSpPr>
          <p:nvPr>
            <p:ph type="sldNum" sz="quarter" idx="12"/>
          </p:nvPr>
        </p:nvSpPr>
        <p:spPr/>
        <p:txBody>
          <a:bodyPr/>
          <a:lstStyle>
            <a:lvl1pPr>
              <a:defRPr/>
            </a:lvl1pPr>
          </a:lstStyle>
          <a:p>
            <a:pPr>
              <a:defRPr/>
            </a:pPr>
            <a:fld id="{9E2F0856-2F52-E84D-BF5F-6774D266A45B}" type="slidenum">
              <a:rPr lang="en-US"/>
              <a:pPr>
                <a:defRPr/>
              </a:pPr>
              <a:t>‹#›</a:t>
            </a:fld>
            <a:endParaRPr lang="en-US"/>
          </a:p>
        </p:txBody>
      </p:sp>
    </p:spTree>
    <p:extLst>
      <p:ext uri="{BB962C8B-B14F-4D97-AF65-F5344CB8AC3E}">
        <p14:creationId xmlns:p14="http://schemas.microsoft.com/office/powerpoint/2010/main" val="752114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nchor="b"/>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2D9441AE-D48E-0945-AF82-F456A85C1C47}" type="datetime1">
              <a:rPr lang="en-US"/>
              <a:pPr>
                <a:defRPr/>
              </a:pPr>
              <a:t>3/11/16</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9" name="Slide Number Placeholder 17"/>
          <p:cNvSpPr>
            <a:spLocks noGrp="1"/>
          </p:cNvSpPr>
          <p:nvPr>
            <p:ph type="sldNum" sz="quarter" idx="12"/>
          </p:nvPr>
        </p:nvSpPr>
        <p:spPr/>
        <p:txBody>
          <a:bodyPr/>
          <a:lstStyle>
            <a:lvl1pPr>
              <a:defRPr/>
            </a:lvl1pPr>
          </a:lstStyle>
          <a:p>
            <a:pPr>
              <a:defRPr/>
            </a:pPr>
            <a:fld id="{F8AE6E10-7817-9443-9C5D-672EE1648BA2}" type="slidenum">
              <a:rPr lang="en-US"/>
              <a:pPr>
                <a:defRPr/>
              </a:pPr>
              <a:t>‹#›</a:t>
            </a:fld>
            <a:endParaRPr lang="en-US"/>
          </a:p>
        </p:txBody>
      </p:sp>
    </p:spTree>
    <p:extLst>
      <p:ext uri="{BB962C8B-B14F-4D97-AF65-F5344CB8AC3E}">
        <p14:creationId xmlns:p14="http://schemas.microsoft.com/office/powerpoint/2010/main" val="3698008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C5C0404C-AD1F-CA43-9C38-D72EE2976788}" type="datetime1">
              <a:rPr lang="en-US"/>
              <a:pPr>
                <a:defRPr/>
              </a:pPr>
              <a:t>3/11/16</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5" name="Slide Number Placeholder 17"/>
          <p:cNvSpPr>
            <a:spLocks noGrp="1"/>
          </p:cNvSpPr>
          <p:nvPr>
            <p:ph type="sldNum" sz="quarter" idx="12"/>
          </p:nvPr>
        </p:nvSpPr>
        <p:spPr/>
        <p:txBody>
          <a:bodyPr/>
          <a:lstStyle>
            <a:lvl1pPr>
              <a:defRPr/>
            </a:lvl1pPr>
          </a:lstStyle>
          <a:p>
            <a:pPr>
              <a:defRPr/>
            </a:pPr>
            <a:fld id="{B53F5DA0-99E8-E348-864D-F6FA689D6F77}" type="slidenum">
              <a:rPr lang="en-US"/>
              <a:pPr>
                <a:defRPr/>
              </a:pPr>
              <a:t>‹#›</a:t>
            </a:fld>
            <a:endParaRPr lang="en-US"/>
          </a:p>
        </p:txBody>
      </p:sp>
    </p:spTree>
    <p:extLst>
      <p:ext uri="{BB962C8B-B14F-4D97-AF65-F5344CB8AC3E}">
        <p14:creationId xmlns:p14="http://schemas.microsoft.com/office/powerpoint/2010/main" val="2520856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F64BE65D-1F0C-E244-BC71-59BC2B5AEA94}" type="datetime1">
              <a:rPr lang="en-US"/>
              <a:pPr>
                <a:defRPr/>
              </a:pPr>
              <a:t>3/11/16</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4" name="Slide Number Placeholder 17"/>
          <p:cNvSpPr>
            <a:spLocks noGrp="1"/>
          </p:cNvSpPr>
          <p:nvPr>
            <p:ph type="sldNum" sz="quarter" idx="12"/>
          </p:nvPr>
        </p:nvSpPr>
        <p:spPr/>
        <p:txBody>
          <a:bodyPr/>
          <a:lstStyle>
            <a:lvl1pPr>
              <a:defRPr/>
            </a:lvl1pPr>
          </a:lstStyle>
          <a:p>
            <a:pPr>
              <a:defRPr/>
            </a:pPr>
            <a:fld id="{F4DE5D38-F14A-D74A-8995-36EBEB5D273C}" type="slidenum">
              <a:rPr lang="en-US"/>
              <a:pPr>
                <a:defRPr/>
              </a:pPr>
              <a:t>‹#›</a:t>
            </a:fld>
            <a:endParaRPr lang="en-US"/>
          </a:p>
        </p:txBody>
      </p:sp>
    </p:spTree>
    <p:extLst>
      <p:ext uri="{BB962C8B-B14F-4D97-AF65-F5344CB8AC3E}">
        <p14:creationId xmlns:p14="http://schemas.microsoft.com/office/powerpoint/2010/main" val="1839773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chor="b">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33FF12B1-882B-3F40-A849-4D4717A95330}" type="datetime1">
              <a:rPr lang="en-US"/>
              <a:pPr>
                <a:defRPr/>
              </a:pPr>
              <a:t>3/11/16</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7" name="Slide Number Placeholder 17"/>
          <p:cNvSpPr>
            <a:spLocks noGrp="1"/>
          </p:cNvSpPr>
          <p:nvPr>
            <p:ph type="sldNum" sz="quarter" idx="12"/>
          </p:nvPr>
        </p:nvSpPr>
        <p:spPr/>
        <p:txBody>
          <a:bodyPr/>
          <a:lstStyle>
            <a:lvl1pPr>
              <a:defRPr/>
            </a:lvl1pPr>
          </a:lstStyle>
          <a:p>
            <a:pPr>
              <a:defRPr/>
            </a:pPr>
            <a:fld id="{1CB8E75A-468F-6046-AC49-426F8A4A5077}" type="slidenum">
              <a:rPr lang="en-US"/>
              <a:pPr>
                <a:defRPr/>
              </a:pPr>
              <a:t>‹#›</a:t>
            </a:fld>
            <a:endParaRPr lang="en-US"/>
          </a:p>
        </p:txBody>
      </p:sp>
    </p:spTree>
    <p:extLst>
      <p:ext uri="{BB962C8B-B14F-4D97-AF65-F5344CB8AC3E}">
        <p14:creationId xmlns:p14="http://schemas.microsoft.com/office/powerpoint/2010/main" val="2869823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5"/>
          <p:cNvSpPr>
            <a:spLocks/>
          </p:cNvSpPr>
          <p:nvPr/>
        </p:nvSpPr>
        <p:spPr bwMode="auto">
          <a:xfrm rot="420000" flipV="1">
            <a:off x="3165475" y="1108075"/>
            <a:ext cx="5257800" cy="4114800"/>
          </a:xfrm>
          <a:custGeom>
            <a:avLst/>
            <a:gdLst>
              <a:gd name="T0" fmla="*/ 5257800 w 5257800"/>
              <a:gd name="T1" fmla="*/ 2057400 h 4114800"/>
              <a:gd name="T2" fmla="*/ 2628900 w 5257800"/>
              <a:gd name="T3" fmla="*/ 4114800 h 4114800"/>
              <a:gd name="T4" fmla="*/ 0 w 5257800"/>
              <a:gd name="T5" fmla="*/ 2057400 h 4114800"/>
              <a:gd name="T6" fmla="*/ 2628900 w 5257800"/>
              <a:gd name="T7" fmla="*/ 0 h 4114800"/>
              <a:gd name="T8" fmla="*/ 0 60000 65536"/>
              <a:gd name="T9" fmla="*/ 5898240 60000 65536"/>
              <a:gd name="T10" fmla="*/ 11796480 60000 65536"/>
              <a:gd name="T11" fmla="*/ 17694720 60000 65536"/>
              <a:gd name="T12" fmla="*/ 0 w 5257800"/>
              <a:gd name="T13" fmla="*/ 0 h 4114800"/>
              <a:gd name="T14" fmla="*/ 5182784 w 5257800"/>
              <a:gd name="T15" fmla="*/ 4114800 h 4114800"/>
            </a:gdLst>
            <a:ahLst/>
            <a:cxnLst>
              <a:cxn ang="T8">
                <a:pos x="T0" y="T1"/>
              </a:cxn>
              <a:cxn ang="T9">
                <a:pos x="T2" y="T3"/>
              </a:cxn>
              <a:cxn ang="T10">
                <a:pos x="T4" y="T5"/>
              </a:cxn>
              <a:cxn ang="T11">
                <a:pos x="T6" y="T7"/>
              </a:cxn>
            </a:cxnLst>
            <a:rect l="T12" t="T13" r="T14" b="T15"/>
            <a:pathLst>
              <a:path w="5257800" h="4114800">
                <a:moveTo>
                  <a:pt x="0" y="0"/>
                </a:moveTo>
                <a:lnTo>
                  <a:pt x="5107774" y="0"/>
                </a:lnTo>
                <a:lnTo>
                  <a:pt x="5257800" y="150026"/>
                </a:lnTo>
                <a:lnTo>
                  <a:pt x="5257800" y="4114800"/>
                </a:lnTo>
                <a:lnTo>
                  <a:pt x="0" y="4114800"/>
                </a:lnTo>
                <a:lnTo>
                  <a:pt x="0" y="0"/>
                </a:lnTo>
                <a:close/>
              </a:path>
            </a:pathLst>
          </a:custGeom>
          <a:solidFill>
            <a:srgbClr val="FFFFFF"/>
          </a:solidFill>
          <a:ln w="3175" cap="rnd" cmpd="sng">
            <a:solidFill>
              <a:srgbClr val="C0C0C0"/>
            </a:solidFill>
            <a:prstDash val="solid"/>
            <a:round/>
            <a:headEnd/>
            <a:tailEnd/>
          </a:ln>
          <a:effectLst>
            <a:outerShdw blurRad="63500" dist="38500" dir="7500041" sx="98500" sy="100079" kx="99984" algn="tl" rotWithShape="0">
              <a:srgbClr val="000000">
                <a:alpha val="25000"/>
              </a:srgbClr>
            </a:outerShdw>
          </a:effectLst>
        </p:spPr>
        <p:txBody>
          <a:bodyPr anchor="ctr"/>
          <a:lstStyle/>
          <a:p>
            <a:pPr defTabSz="914400" fontAlgn="base">
              <a:spcBef>
                <a:spcPct val="0"/>
              </a:spcBef>
              <a:spcAft>
                <a:spcPct val="0"/>
              </a:spcAft>
              <a:defRPr/>
            </a:pPr>
            <a:endParaRPr lang="en-US" sz="2400">
              <a:solidFill>
                <a:prstClr val="black"/>
              </a:solidFill>
              <a:latin typeface="Arial" charset="0"/>
              <a:ea typeface="ＭＳ Ｐゴシック" charset="0"/>
              <a:cs typeface="ＭＳ Ｐゴシック" charset="0"/>
            </a:endParaRPr>
          </a:p>
        </p:txBody>
      </p:sp>
      <p:sp>
        <p:nvSpPr>
          <p:cNvPr id="6" name="Right Triangle 16"/>
          <p:cNvSpPr>
            <a:spLocks noChangeArrowheads="1"/>
          </p:cNvSpPr>
          <p:nvPr/>
        </p:nvSpPr>
        <p:spPr bwMode="auto">
          <a:xfrm rot="420000" flipV="1">
            <a:off x="8004175" y="5359400"/>
            <a:ext cx="155575" cy="155575"/>
          </a:xfrm>
          <a:prstGeom prst="rtTriangle">
            <a:avLst/>
          </a:prstGeom>
          <a:solidFill>
            <a:srgbClr val="FFFFFF"/>
          </a:solidFill>
          <a:ln w="12700">
            <a:solidFill>
              <a:srgbClr val="FFFFFF"/>
            </a:solidFill>
            <a:bevel/>
            <a:headEnd/>
            <a:tailEnd/>
          </a:ln>
          <a:effectLst>
            <a:outerShdw blurRad="63500" dist="6350" dir="12899787" algn="tl" rotWithShape="0">
              <a:srgbClr val="000000">
                <a:alpha val="46999"/>
              </a:srgbClr>
            </a:outerShdw>
          </a:effectLst>
        </p:spPr>
        <p:txBody>
          <a:bodyPr anchor="ctr"/>
          <a:lstStyle/>
          <a:p>
            <a:pPr algn="ctr" defTabSz="914400" fontAlgn="base">
              <a:spcBef>
                <a:spcPct val="0"/>
              </a:spcBef>
              <a:spcAft>
                <a:spcPct val="0"/>
              </a:spcAft>
              <a:defRPr/>
            </a:pPr>
            <a:endParaRPr lang="en-US">
              <a:solidFill>
                <a:srgbClr val="FFFFFF"/>
              </a:solidFill>
              <a:latin typeface="Constantia" charset="0"/>
              <a:ea typeface="ＭＳ Ｐゴシック" charset="0"/>
              <a:cs typeface="ＭＳ Ｐゴシック" charset="0"/>
            </a:endParaRPr>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defTabSz="914400">
              <a:defRPr/>
            </a:pPr>
            <a:endParaRPr lang="en-US">
              <a:solidFill>
                <a:prstClr val="black"/>
              </a:solidFill>
              <a:latin typeface="Constantia"/>
              <a:ea typeface="ＭＳ Ｐゴシック" charset="0"/>
              <a:cs typeface="ＭＳ Ｐゴシック" charset="0"/>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defTabSz="914400">
              <a:defRPr/>
            </a:pPr>
            <a:endParaRPr lang="en-US">
              <a:solidFill>
                <a:prstClr val="black"/>
              </a:solidFill>
              <a:latin typeface="Constantia"/>
              <a:ea typeface="ＭＳ Ｐゴシック" charset="0"/>
              <a:cs typeface="ＭＳ Ｐゴシック" charset="0"/>
            </a:endParaRPr>
          </a:p>
        </p:txBody>
      </p:sp>
      <p:sp>
        <p:nvSpPr>
          <p:cNvPr id="2" name="Title 1"/>
          <p:cNvSpPr>
            <a:spLocks noGrp="1"/>
          </p:cNvSpPr>
          <p:nvPr>
            <p:ph type="title"/>
          </p:nvPr>
        </p:nvSpPr>
        <p:spPr>
          <a:xfrm>
            <a:off x="609600" y="1176996"/>
            <a:ext cx="2212848" cy="1582621"/>
          </a:xfrm>
        </p:spPr>
        <p:txBody>
          <a:bodyPr lIns="45720" rIns="45720" bIns="45720" anchor="b"/>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805A60C8-8642-7C42-9BFB-9EBA48419B9E}" type="datetime1">
              <a:rPr lang="en-US"/>
              <a:pPr>
                <a:defRPr/>
              </a:pPr>
              <a:t>3/11/16</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9C684DAC-4133-EE47-8F39-93FED6BD78C3}" type="slidenum">
              <a:rPr lang="en-US"/>
              <a:pPr>
                <a:defRPr/>
              </a:pPr>
              <a:t>‹#›</a:t>
            </a:fld>
            <a:endParaRPr lang="en-US"/>
          </a:p>
        </p:txBody>
      </p:sp>
    </p:spTree>
    <p:extLst>
      <p:ext uri="{BB962C8B-B14F-4D97-AF65-F5344CB8AC3E}">
        <p14:creationId xmlns:p14="http://schemas.microsoft.com/office/powerpoint/2010/main" val="288395614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Freeform 6"/>
          <p:cNvSpPr>
            <a:spLocks/>
          </p:cNvSpPr>
          <p:nvPr/>
        </p:nvSpPr>
        <p:spPr bwMode="auto">
          <a:xfrm>
            <a:off x="-9525" y="-7938"/>
            <a:ext cx="9163050" cy="1041401"/>
          </a:xfrm>
          <a:custGeom>
            <a:avLst/>
            <a:gdLst>
              <a:gd name="T0" fmla="*/ 2147483647 w 5772"/>
              <a:gd name="T1" fmla="*/ 2147483647 h 656"/>
              <a:gd name="T2" fmla="*/ 2147483647 w 5772"/>
              <a:gd name="T3" fmla="*/ 0 h 656"/>
              <a:gd name="T4" fmla="*/ 2147483647 w 5772"/>
              <a:gd name="T5" fmla="*/ 2147483647 h 656"/>
              <a:gd name="T6" fmla="*/ 2147483647 w 5772"/>
              <a:gd name="T7" fmla="*/ 2147483647 h 656"/>
              <a:gd name="T8" fmla="*/ 2147483647 w 5772"/>
              <a:gd name="T9" fmla="*/ 2147483647 h 656"/>
              <a:gd name="T10" fmla="*/ 2147483647 w 5772"/>
              <a:gd name="T11" fmla="*/ 2147483647 h 656"/>
              <a:gd name="T12" fmla="*/ 2147483647 w 5772"/>
              <a:gd name="T13" fmla="*/ 2147483647 h 656"/>
              <a:gd name="T14" fmla="*/ 0 w 5772"/>
              <a:gd name="T15" fmla="*/ 2147483647 h 656"/>
              <a:gd name="T16" fmla="*/ 2147483647 w 5772"/>
              <a:gd name="T17" fmla="*/ 2147483647 h 65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772"/>
              <a:gd name="T28" fmla="*/ 0 h 656"/>
              <a:gd name="T29" fmla="*/ 5772 w 5772"/>
              <a:gd name="T30" fmla="*/ 656 h 65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1">
            <a:gsLst>
              <a:gs pos="0">
                <a:srgbClr val="CD0000"/>
              </a:gs>
              <a:gs pos="100000">
                <a:schemeClr val="tx1"/>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pPr defTabSz="914400" fontAlgn="base">
              <a:spcBef>
                <a:spcPct val="0"/>
              </a:spcBef>
              <a:spcAft>
                <a:spcPct val="0"/>
              </a:spcAft>
            </a:pPr>
            <a:endParaRPr lang="en-US" sz="2400">
              <a:solidFill>
                <a:prstClr val="black"/>
              </a:solidFill>
              <a:latin typeface="Arial" charset="0"/>
              <a:ea typeface="ＭＳ Ｐゴシック" charset="0"/>
              <a:cs typeface="ＭＳ Ｐゴシック" charset="0"/>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flip="none" rotWithShape="1">
            <a:gsLst>
              <a:gs pos="49000">
                <a:srgbClr val="CD0000"/>
              </a:gs>
              <a:gs pos="100000">
                <a:schemeClr val="bg1"/>
              </a:gs>
            </a:gsLst>
            <a:lin ang="0" scaled="1"/>
            <a:tileRect/>
          </a:gradFill>
          <a:ln w="9525" cap="flat" cmpd="sng" algn="ctr">
            <a:noFill/>
            <a:prstDash val="solid"/>
            <a:round/>
            <a:headEnd type="none" w="med" len="med"/>
            <a:tailEnd type="none" w="med" len="med"/>
          </a:ln>
          <a:effectLst/>
        </p:spPr>
        <p:txBody>
          <a:bodyPr/>
          <a:lstStyle/>
          <a:p>
            <a:pPr defTabSz="914400">
              <a:defRPr/>
            </a:pPr>
            <a:endParaRPr lang="en-US">
              <a:solidFill>
                <a:prstClr val="black"/>
              </a:solidFill>
              <a:latin typeface="Constantia"/>
              <a:ea typeface="ＭＳ Ｐゴシック" charset="0"/>
              <a:cs typeface="ＭＳ Ｐゴシック" charset="0"/>
            </a:endParaRPr>
          </a:p>
        </p:txBody>
      </p:sp>
      <p:sp>
        <p:nvSpPr>
          <p:cNvPr id="1028" name="Title Placeholder 8"/>
          <p:cNvSpPr>
            <a:spLocks noGrp="1"/>
          </p:cNvSpPr>
          <p:nvPr>
            <p:ph type="title"/>
          </p:nvPr>
        </p:nvSpPr>
        <p:spPr bwMode="auto">
          <a:xfrm>
            <a:off x="457200" y="704850"/>
            <a:ext cx="716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0" tIns="45720" rIns="0" bIns="0" numCol="1" anchor="t" anchorCtr="0" compatLnSpc="1">
            <a:prstTxWarp prst="textNoShape">
              <a:avLst/>
            </a:prstTxWarp>
          </a:bodyPr>
          <a:lstStyle/>
          <a:p>
            <a:pPr lvl="0"/>
            <a:r>
              <a:rPr lang="en-US"/>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wrap="square" lIns="0" tIns="0" rIns="0" bIns="0" numCol="1" anchor="b" anchorCtr="0" compatLnSpc="1">
            <a:prstTxWarp prst="textNoShape">
              <a:avLst/>
            </a:prstTxWarp>
          </a:bodyPr>
          <a:lstStyle>
            <a:lvl1pPr>
              <a:defRPr sz="1200">
                <a:solidFill>
                  <a:srgbClr val="303030"/>
                </a:solidFill>
                <a:latin typeface="Constantia" charset="0"/>
              </a:defRPr>
            </a:lvl1pPr>
          </a:lstStyle>
          <a:p>
            <a:pPr defTabSz="914400" fontAlgn="base">
              <a:spcBef>
                <a:spcPct val="0"/>
              </a:spcBef>
              <a:spcAft>
                <a:spcPct val="0"/>
              </a:spcAft>
              <a:defRPr/>
            </a:pPr>
            <a:fld id="{A16C9DF9-ADC0-694D-9049-6C0C11128152}" type="datetime1">
              <a:rPr lang="en-US">
                <a:ea typeface="ＭＳ Ｐゴシック" charset="0"/>
                <a:cs typeface="ＭＳ Ｐゴシック" charset="0"/>
              </a:rPr>
              <a:pPr defTabSz="914400" fontAlgn="base">
                <a:spcBef>
                  <a:spcPct val="0"/>
                </a:spcBef>
                <a:spcAft>
                  <a:spcPct val="0"/>
                </a:spcAft>
                <a:defRPr/>
              </a:pPr>
              <a:t>3/11/16</a:t>
            </a:fld>
            <a:endParaRPr lang="en-US">
              <a:ea typeface="ＭＳ Ｐゴシック" charset="0"/>
              <a:cs typeface="ＭＳ Ｐゴシック" charset="0"/>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ea typeface="+mn-ea"/>
                <a:cs typeface="+mn-cs"/>
              </a:defRPr>
            </a:lvl1pPr>
          </a:lstStyle>
          <a:p>
            <a:pPr defTabSz="914400">
              <a:defRPr/>
            </a:pPr>
            <a:endParaRPr lang="en-US">
              <a:solidFill>
                <a:srgbClr val="333333">
                  <a:shade val="90000"/>
                </a:srgbClr>
              </a:solidFill>
              <a:latin typeface="Constantia"/>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a:defRPr sz="1200">
                <a:solidFill>
                  <a:srgbClr val="303030"/>
                </a:solidFill>
                <a:latin typeface="Constantia" charset="0"/>
              </a:defRPr>
            </a:lvl1pPr>
          </a:lstStyle>
          <a:p>
            <a:pPr defTabSz="914400" fontAlgn="base">
              <a:spcBef>
                <a:spcPct val="0"/>
              </a:spcBef>
              <a:spcAft>
                <a:spcPct val="0"/>
              </a:spcAft>
              <a:defRPr/>
            </a:pPr>
            <a:fld id="{A6D80497-62C2-6549-B6E2-51DBDDC1A560}" type="slidenum">
              <a:rPr lang="en-US">
                <a:ea typeface="ＭＳ Ｐゴシック" charset="0"/>
                <a:cs typeface="ＭＳ Ｐゴシック" charset="0"/>
              </a:rPr>
              <a:pPr defTabSz="914400" fontAlgn="base">
                <a:spcBef>
                  <a:spcPct val="0"/>
                </a:spcBef>
                <a:spcAft>
                  <a:spcPct val="0"/>
                </a:spcAft>
                <a:defRPr/>
              </a:pPr>
              <a:t>‹#›</a:t>
            </a:fld>
            <a:endParaRPr lang="en-US">
              <a:ea typeface="ＭＳ Ｐゴシック" charset="0"/>
              <a:cs typeface="ＭＳ Ｐゴシック" charset="0"/>
            </a:endParaRPr>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defTabSz="914400">
                <a:defRPr/>
              </a:pPr>
              <a:endParaRPr lang="en-US">
                <a:solidFill>
                  <a:prstClr val="black"/>
                </a:solidFill>
                <a:latin typeface="Constantia"/>
                <a:ea typeface="ＭＳ Ｐゴシック" charset="0"/>
                <a:cs typeface="ＭＳ Ｐゴシック" charset="0"/>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defTabSz="914400">
                <a:defRPr/>
              </a:pPr>
              <a:endParaRPr lang="en-US">
                <a:solidFill>
                  <a:prstClr val="black"/>
                </a:solidFill>
                <a:latin typeface="Constantia"/>
                <a:ea typeface="ＭＳ Ｐゴシック" charset="0"/>
                <a:cs typeface="ＭＳ Ｐゴシック" charset="0"/>
              </a:endParaRPr>
            </a:p>
          </p:txBody>
        </p:sp>
      </p:grpSp>
      <p:pic>
        <p:nvPicPr>
          <p:cNvPr id="1034" name="Picture 3"/>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696200" y="76200"/>
            <a:ext cx="1362075" cy="1214438"/>
          </a:xfrm>
          <a:prstGeom prst="rect">
            <a:avLst/>
          </a:prstGeom>
          <a:noFill/>
          <a:ln w="9525">
            <a:solidFill>
              <a:srgbClr val="C00000"/>
            </a:solidFill>
            <a:miter lim="800000"/>
            <a:headEnd/>
            <a:tailEnd/>
          </a:ln>
          <a:effectLst>
            <a:outerShdw blurRad="63500" dist="38100" dir="16200000" rotWithShape="0">
              <a:srgbClr val="000000">
                <a:alpha val="39998"/>
              </a:srgbClr>
            </a:outerShdw>
          </a:effectLst>
          <a:extLst>
            <a:ext uri="{909E8E84-426E-40dd-AFC4-6F175D3DCCD1}">
              <a14:hiddenFill xmlns:a14="http://schemas.microsoft.com/office/drawing/2010/main">
                <a:solidFill>
                  <a:srgbClr val="FFFFFF"/>
                </a:solidFill>
              </a14:hiddenFill>
            </a:ext>
          </a:extLst>
        </p:spPr>
      </p:pic>
      <p:sp>
        <p:nvSpPr>
          <p:cNvPr id="1035" name="TextBox 14"/>
          <p:cNvSpPr txBox="1">
            <a:spLocks noChangeArrowheads="1"/>
          </p:cNvSpPr>
          <p:nvPr userDrawn="1"/>
        </p:nvSpPr>
        <p:spPr bwMode="auto">
          <a:xfrm>
            <a:off x="0" y="0"/>
            <a:ext cx="1865313" cy="369888"/>
          </a:xfrm>
          <a:prstGeom prst="rect">
            <a:avLst/>
          </a:prstGeom>
          <a:noFill/>
          <a:ln>
            <a:noFill/>
          </a:ln>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defTabSz="914400" eaLnBrk="1" fontAlgn="base" hangingPunct="1">
              <a:spcBef>
                <a:spcPct val="0"/>
              </a:spcBef>
              <a:spcAft>
                <a:spcPct val="0"/>
              </a:spcAft>
              <a:defRPr/>
            </a:pPr>
            <a:r>
              <a:rPr lang="en-US" sz="1800" b="1" smtClean="0">
                <a:solidFill>
                  <a:prstClr val="white"/>
                </a:solidFill>
                <a:latin typeface="Calibri" charset="0"/>
              </a:rPr>
              <a:t>University Senate</a:t>
            </a:r>
          </a:p>
        </p:txBody>
      </p:sp>
    </p:spTree>
    <p:extLst>
      <p:ext uri="{BB962C8B-B14F-4D97-AF65-F5344CB8AC3E}">
        <p14:creationId xmlns:p14="http://schemas.microsoft.com/office/powerpoint/2010/main" val="41024614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xmlns:p14="http://schemas.microsoft.com/office/powerpoint/2010/main" id="1" dur="indefinite" restart="never" nodeType="tmRoot"/>
      </p:par>
    </p:tnLst>
  </p:timing>
  <p:txStyles>
    <p:titleStyle>
      <a:lvl1pPr algn="l" rtl="0" eaLnBrk="0" fontAlgn="base" hangingPunct="0">
        <a:spcBef>
          <a:spcPct val="0"/>
        </a:spcBef>
        <a:spcAft>
          <a:spcPct val="0"/>
        </a:spcAft>
        <a:defRPr sz="4400" kern="1200">
          <a:solidFill>
            <a:schemeClr val="tx2"/>
          </a:solidFill>
          <a:latin typeface="+mj-lt"/>
          <a:ea typeface="ＭＳ Ｐゴシック" charset="-128"/>
          <a:cs typeface="ＭＳ Ｐゴシック" charset="-128"/>
        </a:defRPr>
      </a:lvl1pPr>
      <a:lvl2pPr algn="l" rtl="0" eaLnBrk="0" fontAlgn="base" hangingPunct="0">
        <a:spcBef>
          <a:spcPct val="0"/>
        </a:spcBef>
        <a:spcAft>
          <a:spcPct val="0"/>
        </a:spcAft>
        <a:defRPr sz="4400">
          <a:solidFill>
            <a:schemeClr val="tx2"/>
          </a:solidFill>
          <a:latin typeface="Calibri" charset="0"/>
          <a:ea typeface="ＭＳ Ｐゴシック" charset="-128"/>
          <a:cs typeface="ＭＳ Ｐゴシック" charset="-128"/>
        </a:defRPr>
      </a:lvl2pPr>
      <a:lvl3pPr algn="l" rtl="0" eaLnBrk="0" fontAlgn="base" hangingPunct="0">
        <a:spcBef>
          <a:spcPct val="0"/>
        </a:spcBef>
        <a:spcAft>
          <a:spcPct val="0"/>
        </a:spcAft>
        <a:defRPr sz="4400">
          <a:solidFill>
            <a:schemeClr val="tx2"/>
          </a:solidFill>
          <a:latin typeface="Calibri" charset="0"/>
          <a:ea typeface="ＭＳ Ｐゴシック" charset="-128"/>
          <a:cs typeface="ＭＳ Ｐゴシック" charset="-128"/>
        </a:defRPr>
      </a:lvl3pPr>
      <a:lvl4pPr algn="l" rtl="0" eaLnBrk="0" fontAlgn="base" hangingPunct="0">
        <a:spcBef>
          <a:spcPct val="0"/>
        </a:spcBef>
        <a:spcAft>
          <a:spcPct val="0"/>
        </a:spcAft>
        <a:defRPr sz="4400">
          <a:solidFill>
            <a:schemeClr val="tx2"/>
          </a:solidFill>
          <a:latin typeface="Calibri" charset="0"/>
          <a:ea typeface="ＭＳ Ｐゴシック" charset="-128"/>
          <a:cs typeface="ＭＳ Ｐゴシック" charset="-128"/>
        </a:defRPr>
      </a:lvl4pPr>
      <a:lvl5pPr algn="l" rtl="0" eaLnBrk="0" fontAlgn="base" hangingPunct="0">
        <a:spcBef>
          <a:spcPct val="0"/>
        </a:spcBef>
        <a:spcAft>
          <a:spcPct val="0"/>
        </a:spcAft>
        <a:defRPr sz="4400">
          <a:solidFill>
            <a:schemeClr val="tx2"/>
          </a:solidFill>
          <a:latin typeface="Calibri" charset="0"/>
          <a:ea typeface="ＭＳ Ｐゴシック" charset="-128"/>
          <a:cs typeface="ＭＳ Ｐゴシック" charset="-128"/>
        </a:defRPr>
      </a:lvl5pPr>
      <a:lvl6pPr marL="457200" algn="l" rtl="0" fontAlgn="base">
        <a:spcBef>
          <a:spcPct val="0"/>
        </a:spcBef>
        <a:spcAft>
          <a:spcPct val="0"/>
        </a:spcAft>
        <a:defRPr sz="4400">
          <a:solidFill>
            <a:schemeClr val="tx2"/>
          </a:solidFill>
          <a:latin typeface="Calibri" charset="0"/>
          <a:ea typeface="ＭＳ Ｐゴシック" charset="-128"/>
        </a:defRPr>
      </a:lvl6pPr>
      <a:lvl7pPr marL="914400" algn="l" rtl="0" fontAlgn="base">
        <a:spcBef>
          <a:spcPct val="0"/>
        </a:spcBef>
        <a:spcAft>
          <a:spcPct val="0"/>
        </a:spcAft>
        <a:defRPr sz="4400">
          <a:solidFill>
            <a:schemeClr val="tx2"/>
          </a:solidFill>
          <a:latin typeface="Calibri" charset="0"/>
          <a:ea typeface="ＭＳ Ｐゴシック" charset="-128"/>
        </a:defRPr>
      </a:lvl7pPr>
      <a:lvl8pPr marL="1371600" algn="l" rtl="0" fontAlgn="base">
        <a:spcBef>
          <a:spcPct val="0"/>
        </a:spcBef>
        <a:spcAft>
          <a:spcPct val="0"/>
        </a:spcAft>
        <a:defRPr sz="4400">
          <a:solidFill>
            <a:schemeClr val="tx2"/>
          </a:solidFill>
          <a:latin typeface="Calibri" charset="0"/>
          <a:ea typeface="ＭＳ Ｐゴシック" charset="-128"/>
        </a:defRPr>
      </a:lvl8pPr>
      <a:lvl9pPr marL="1828800" algn="l" rtl="0" fontAlgn="base">
        <a:spcBef>
          <a:spcPct val="0"/>
        </a:spcBef>
        <a:spcAft>
          <a:spcPct val="0"/>
        </a:spcAft>
        <a:defRPr sz="4400">
          <a:solidFill>
            <a:schemeClr val="tx2"/>
          </a:solidFill>
          <a:latin typeface="Calibri" charset="0"/>
          <a:ea typeface="ＭＳ Ｐゴシック" charset="-128"/>
        </a:defRPr>
      </a:lvl9pPr>
    </p:titleStyle>
    <p:bodyStyle>
      <a:lvl1pPr marL="273050" indent="-273050" algn="l" rtl="0" eaLnBrk="0" fontAlgn="base" hangingPunct="0">
        <a:spcBef>
          <a:spcPct val="20000"/>
        </a:spcBef>
        <a:spcAft>
          <a:spcPct val="0"/>
        </a:spcAft>
        <a:buClr>
          <a:srgbClr val="000000"/>
        </a:buClr>
        <a:buSzPct val="95000"/>
        <a:buFont typeface="Wingdings 2" charset="0"/>
        <a:buChar char=""/>
        <a:defRPr sz="2600" kern="1200">
          <a:solidFill>
            <a:schemeClr val="tx1"/>
          </a:solidFill>
          <a:latin typeface="+mn-lt"/>
          <a:ea typeface="ＭＳ Ｐゴシック" charset="-128"/>
          <a:cs typeface="ＭＳ Ｐゴシック" charset="-128"/>
        </a:defRPr>
      </a:lvl1pPr>
      <a:lvl2pPr marL="639763" indent="-246063" algn="l" rtl="0" eaLnBrk="0" fontAlgn="base" hangingPunct="0">
        <a:spcBef>
          <a:spcPct val="20000"/>
        </a:spcBef>
        <a:spcAft>
          <a:spcPct val="0"/>
        </a:spcAft>
        <a:buClr>
          <a:schemeClr val="accent1"/>
        </a:buClr>
        <a:buSzPct val="85000"/>
        <a:buFont typeface="Wingdings 2" charset="0"/>
        <a:buChar char=""/>
        <a:defRPr sz="2400" kern="1200">
          <a:solidFill>
            <a:schemeClr val="tx1"/>
          </a:solidFill>
          <a:latin typeface="+mn-lt"/>
          <a:ea typeface="ＭＳ Ｐゴシック" charset="-128"/>
          <a:cs typeface="+mn-cs"/>
        </a:defRPr>
      </a:lvl2pPr>
      <a:lvl3pPr marL="914400" indent="-246063" algn="l" rtl="0" eaLnBrk="0" fontAlgn="base" hangingPunct="0">
        <a:spcBef>
          <a:spcPct val="20000"/>
        </a:spcBef>
        <a:spcAft>
          <a:spcPct val="0"/>
        </a:spcAft>
        <a:buClr>
          <a:schemeClr val="accent2"/>
        </a:buClr>
        <a:buSzPct val="70000"/>
        <a:buFont typeface="Wingdings 2" charset="0"/>
        <a:buChar char=""/>
        <a:defRPr sz="2100" kern="1200">
          <a:solidFill>
            <a:schemeClr val="tx1"/>
          </a:solidFill>
          <a:latin typeface="+mn-lt"/>
          <a:ea typeface="ＭＳ Ｐゴシック" charset="-128"/>
          <a:cs typeface="+mn-cs"/>
        </a:defRPr>
      </a:lvl3pPr>
      <a:lvl4pPr marL="1187450" indent="-209550" algn="l" rtl="0" eaLnBrk="0" fontAlgn="base" hangingPunct="0">
        <a:spcBef>
          <a:spcPct val="20000"/>
        </a:spcBef>
        <a:spcAft>
          <a:spcPct val="0"/>
        </a:spcAft>
        <a:buClr>
          <a:srgbClr val="000000"/>
        </a:buClr>
        <a:buSzPct val="65000"/>
        <a:buFont typeface="Wingdings 2" charset="0"/>
        <a:buChar char=""/>
        <a:defRPr sz="2000" kern="1200">
          <a:solidFill>
            <a:schemeClr val="tx1"/>
          </a:solidFill>
          <a:latin typeface="+mn-lt"/>
          <a:ea typeface="ＭＳ Ｐゴシック" charset="-128"/>
          <a:cs typeface="+mn-cs"/>
        </a:defRPr>
      </a:lvl4pPr>
      <a:lvl5pPr marL="1462088" indent="-209550" algn="l" rtl="0" eaLnBrk="0" fontAlgn="base" hangingPunct="0">
        <a:spcBef>
          <a:spcPct val="20000"/>
        </a:spcBef>
        <a:spcAft>
          <a:spcPct val="0"/>
        </a:spcAft>
        <a:buClr>
          <a:srgbClr val="FFFCFC"/>
        </a:buClr>
        <a:buSzPct val="65000"/>
        <a:buFont typeface="Wingdings 2" charset="0"/>
        <a:buChar char=""/>
        <a:defRPr sz="2000" kern="1200">
          <a:solidFill>
            <a:schemeClr val="tx1"/>
          </a:solidFill>
          <a:latin typeface="+mn-lt"/>
          <a:ea typeface="ＭＳ Ｐゴシック" charset="-128"/>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tags" Target="../tags/tag1.xml"/><Relationship Id="rId2"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tags" Target="../tags/tag10.xml"/><Relationship Id="rId2" Type="http://schemas.openxmlformats.org/officeDocument/2006/relationships/slideLayout" Target="../slideLayouts/slideLayout10.xml"/><Relationship Id="rId3" Type="http://schemas.openxmlformats.org/officeDocument/2006/relationships/hyperlink" Target="https://www.senate.umd.edu/sms/index.cfm?event=publicViewBillFile&amp;offId=12-13-50&amp;sId=11&amp;f=Faculty_Salary_Inequity_12-13-50_Senate_Approved.pdf" TargetMode="External"/></Relationships>
</file>

<file path=ppt/slides/_rels/slide11.xml.rels><?xml version="1.0" encoding="UTF-8" standalone="yes"?>
<Relationships xmlns="http://schemas.openxmlformats.org/package/2006/relationships"><Relationship Id="rId1" Type="http://schemas.openxmlformats.org/officeDocument/2006/relationships/tags" Target="../tags/tag11.xml"/><Relationship Id="rId2"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tags" Target="../tags/tag12.xml"/><Relationship Id="rId2"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hyperlink" Target="http://www.senate.umd.edu/news/archives/2016CallForNominees.cfm" TargetMode="External"/><Relationship Id="rId5" Type="http://schemas.openxmlformats.org/officeDocument/2006/relationships/hyperlink" Target="http://senate.umd.edu/meetings/materials/2015to2016/030916/ERG_IT_Council_Bylaws_Updates_15-16-04.pdf" TargetMode="External"/><Relationship Id="rId6" Type="http://schemas.openxmlformats.org/officeDocument/2006/relationships/hyperlink" Target="http://senate.umd.edu/meetings/materials/2015to2016/030916/ERG_LIBR_Rep_on_IT_Council_15-16-18.pdf" TargetMode="External"/><Relationship Id="rId7" Type="http://schemas.openxmlformats.org/officeDocument/2006/relationships/hyperlink" Target="https://www.senate.umd.edu/sms/index.cfm?event=publicViewBillFile&amp;offId=12-13-50&amp;sId=11&amp;f=Faculty_Salary_Inequity_12-13-50_Senate_Approved.pdf" TargetMode="External"/><Relationship Id="rId1" Type="http://schemas.openxmlformats.org/officeDocument/2006/relationships/tags" Target="../tags/tag13.xml"/><Relationship Id="rId2"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tags" Target="../tags/tag2.xml"/><Relationship Id="rId2"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tags" Target="../tags/tag3.xml"/><Relationship Id="rId2"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tags" Target="../tags/tag4.xml"/><Relationship Id="rId2"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tags" Target="../tags/tag5.xml"/><Relationship Id="rId2" Type="http://schemas.openxmlformats.org/officeDocument/2006/relationships/slideLayout" Target="../slideLayouts/slideLayout10.xml"/><Relationship Id="rId3" Type="http://schemas.openxmlformats.org/officeDocument/2006/relationships/hyperlink" Target="http://www.senate.umd.edu/news/archives/2016CallForNominees.cfm" TargetMode="External"/></Relationships>
</file>

<file path=ppt/slides/_rels/slide6.xml.rels><?xml version="1.0" encoding="UTF-8" standalone="yes"?>
<Relationships xmlns="http://schemas.openxmlformats.org/package/2006/relationships"><Relationship Id="rId1" Type="http://schemas.openxmlformats.org/officeDocument/2006/relationships/tags" Target="../tags/tag6.xml"/><Relationship Id="rId2"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tags" Target="../tags/tag7.xml"/><Relationship Id="rId2"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tags" Target="../tags/tag8.xml"/><Relationship Id="rId2"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hyperlink" Target="http://senate.umd.edu/meetings/materials/2015to2016/030916/ERG_IT_Council_Bylaws_Updates_15-16-04.pdf" TargetMode="External"/><Relationship Id="rId4" Type="http://schemas.openxmlformats.org/officeDocument/2006/relationships/hyperlink" Target="http://senate.umd.edu/meetings/materials/2015to2016/030916/ERG_LIBR_Rep_on_IT_Council_15-16-18.pdf" TargetMode="External"/><Relationship Id="rId1" Type="http://schemas.openxmlformats.org/officeDocument/2006/relationships/tags" Target="../tags/tag9.xml"/><Relationship Id="rId2"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ctrTitle"/>
          </p:nvPr>
        </p:nvSpPr>
        <p:spPr>
          <a:ln>
            <a:miter lim="800000"/>
            <a:headEnd/>
            <a:tailEnd/>
          </a:ln>
          <a:extLst/>
        </p:spPr>
        <p:txBody>
          <a:bodyPr>
            <a:noAutofit/>
          </a:bodyPr>
          <a:lstStyle/>
          <a:p>
            <a:pPr algn="ctr" eaLnBrk="1" fontAlgn="auto" hangingPunct="1">
              <a:spcAft>
                <a:spcPts val="0"/>
              </a:spcAft>
              <a:defRPr/>
            </a:pPr>
            <a:r>
              <a:rPr lang="en-US" sz="5400" dirty="0" smtClean="0">
                <a:solidFill>
                  <a:schemeClr val="tx1"/>
                </a:solidFill>
                <a:effectLst/>
              </a:rPr>
              <a:t>Senate Meeting Summary</a:t>
            </a:r>
            <a:endParaRPr lang="en-US" sz="5400" dirty="0">
              <a:solidFill>
                <a:schemeClr val="tx1"/>
              </a:solidFill>
              <a:effectLst/>
            </a:endParaRPr>
          </a:p>
        </p:txBody>
      </p:sp>
      <p:sp>
        <p:nvSpPr>
          <p:cNvPr id="41986" name="Subtitle 14"/>
          <p:cNvSpPr>
            <a:spLocks noGrp="1"/>
          </p:cNvSpPr>
          <p:nvPr>
            <p:ph type="subTitle" idx="1"/>
          </p:nvPr>
        </p:nvSpPr>
        <p:spPr>
          <a:xfrm>
            <a:off x="533400" y="3228975"/>
            <a:ext cx="7854950" cy="1752600"/>
          </a:xfrm>
        </p:spPr>
        <p:txBody>
          <a:bodyPr/>
          <a:lstStyle/>
          <a:p>
            <a:pPr marR="0" eaLnBrk="1" hangingPunct="1"/>
            <a:r>
              <a:rPr lang="en-US" sz="4400" dirty="0" smtClean="0">
                <a:solidFill>
                  <a:schemeClr val="accent1"/>
                </a:solidFill>
                <a:latin typeface="Constantia" charset="0"/>
                <a:ea typeface="ＭＳ Ｐゴシック" charset="0"/>
                <a:cs typeface="ＭＳ Ｐゴシック" charset="0"/>
              </a:rPr>
              <a:t>March 9, </a:t>
            </a:r>
            <a:r>
              <a:rPr lang="en-US" sz="4400" dirty="0" smtClean="0">
                <a:solidFill>
                  <a:schemeClr val="accent1"/>
                </a:solidFill>
                <a:latin typeface="Constantia" charset="0"/>
                <a:ea typeface="ＭＳ Ｐゴシック" charset="0"/>
                <a:cs typeface="ＭＳ Ｐゴシック" charset="0"/>
              </a:rPr>
              <a:t>2016</a:t>
            </a:r>
            <a:endParaRPr lang="en-US" sz="4400" dirty="0">
              <a:solidFill>
                <a:schemeClr val="accent1"/>
              </a:solidFill>
              <a:latin typeface="Constantia" charset="0"/>
              <a:ea typeface="ＭＳ Ｐゴシック" charset="0"/>
              <a:cs typeface="ＭＳ Ｐゴシック" charset="0"/>
            </a:endParaRPr>
          </a:p>
        </p:txBody>
      </p:sp>
    </p:spTree>
    <p:custDataLst>
      <p:tags r:id="rId1"/>
    </p:custDataLst>
    <p:extLst>
      <p:ext uri="{BB962C8B-B14F-4D97-AF65-F5344CB8AC3E}">
        <p14:creationId xmlns:p14="http://schemas.microsoft.com/office/powerpoint/2010/main" val="126573468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p:txBody>
          <a:bodyPr/>
          <a:lstStyle/>
          <a:p>
            <a:pPr eaLnBrk="1" hangingPunct="1"/>
            <a:r>
              <a:rPr lang="en-US" dirty="0" smtClean="0">
                <a:latin typeface="Calibri" charset="0"/>
                <a:ea typeface="ＭＳ Ｐゴシック" charset="0"/>
                <a:cs typeface="ＭＳ Ｐゴシック" charset="0"/>
              </a:rPr>
              <a:t>March 9, </a:t>
            </a:r>
            <a:r>
              <a:rPr lang="en-US" dirty="0" smtClean="0">
                <a:latin typeface="Calibri" charset="0"/>
                <a:ea typeface="ＭＳ Ｐゴシック" charset="0"/>
                <a:cs typeface="ＭＳ Ｐゴシック" charset="0"/>
              </a:rPr>
              <a:t>2016 Summary</a:t>
            </a:r>
            <a:endParaRPr lang="en-US" dirty="0">
              <a:latin typeface="Calibri" charset="0"/>
              <a:ea typeface="ＭＳ Ｐゴシック" charset="0"/>
              <a:cs typeface="ＭＳ Ｐゴシック" charset="0"/>
            </a:endParaRPr>
          </a:p>
        </p:txBody>
      </p:sp>
      <p:sp>
        <p:nvSpPr>
          <p:cNvPr id="43010" name="Vertical Text Placeholder 5"/>
          <p:cNvSpPr>
            <a:spLocks noGrp="1"/>
          </p:cNvSpPr>
          <p:nvPr>
            <p:ph type="body" orient="vert" idx="1"/>
          </p:nvPr>
        </p:nvSpPr>
        <p:spPr/>
        <p:txBody>
          <a:bodyPr vert="horz">
            <a:normAutofit fontScale="85000" lnSpcReduction="20000"/>
          </a:bodyPr>
          <a:lstStyle/>
          <a:p>
            <a:r>
              <a:rPr lang="en-US" sz="2800" u="sng" dirty="0" smtClean="0">
                <a:solidFill>
                  <a:srgbClr val="0000FF"/>
                </a:solidFill>
                <a:ea typeface="Arial"/>
                <a:cs typeface="Arial"/>
                <a:hlinkClick r:id="rId3"/>
              </a:rPr>
              <a:t>Review </a:t>
            </a:r>
            <a:r>
              <a:rPr lang="en-US" sz="2800" u="sng" dirty="0">
                <a:solidFill>
                  <a:srgbClr val="0000FF"/>
                </a:solidFill>
                <a:ea typeface="Arial"/>
                <a:cs typeface="Arial"/>
                <a:hlinkClick r:id="rId3"/>
              </a:rPr>
              <a:t>of Faculty Salary Inequities (Senate Doc. No. 12-13-50)</a:t>
            </a:r>
            <a:endParaRPr lang="en-US" sz="2800" u="sng" dirty="0">
              <a:solidFill>
                <a:srgbClr val="0000FF"/>
              </a:solidFill>
              <a:ea typeface="Arial"/>
              <a:cs typeface="Arial"/>
            </a:endParaRPr>
          </a:p>
          <a:p>
            <a:pPr lvl="1"/>
            <a:r>
              <a:rPr lang="en-US" dirty="0" smtClean="0">
                <a:solidFill>
                  <a:srgbClr val="000000"/>
                </a:solidFill>
                <a:ea typeface="Arial"/>
                <a:cs typeface="Arial"/>
              </a:rPr>
              <a:t>The </a:t>
            </a:r>
            <a:r>
              <a:rPr lang="en-US" dirty="0">
                <a:solidFill>
                  <a:srgbClr val="000000"/>
                </a:solidFill>
                <a:ea typeface="Arial"/>
                <a:cs typeface="Arial"/>
              </a:rPr>
              <a:t>Senate approved two amendments as follows:</a:t>
            </a:r>
          </a:p>
          <a:p>
            <a:pPr lvl="1"/>
            <a:r>
              <a:rPr lang="en-US" dirty="0">
                <a:solidFill>
                  <a:srgbClr val="000000"/>
                </a:solidFill>
                <a:ea typeface="Arial"/>
                <a:cs typeface="Arial"/>
              </a:rPr>
              <a:t>Amendment #1:  Recommendation 4 - To ensure there are not systemic inequities by gender and race, the Faculty Affairs Committee recommends that </a:t>
            </a:r>
            <a:r>
              <a:rPr lang="en-US" dirty="0">
                <a:solidFill>
                  <a:srgbClr val="FF0000"/>
                </a:solidFill>
                <a:ea typeface="Arial"/>
                <a:cs typeface="Arial"/>
              </a:rPr>
              <a:t>IRPA conduct an annual </a:t>
            </a:r>
            <a:r>
              <a:rPr lang="en-US" b="1" dirty="0">
                <a:solidFill>
                  <a:srgbClr val="0000FF"/>
                </a:solidFill>
                <a:ea typeface="Arial"/>
                <a:cs typeface="Arial"/>
              </a:rPr>
              <a:t>a </a:t>
            </a:r>
            <a:r>
              <a:rPr lang="en-US" dirty="0">
                <a:solidFill>
                  <a:srgbClr val="000000"/>
                </a:solidFill>
                <a:ea typeface="Arial"/>
                <a:cs typeface="Arial"/>
              </a:rPr>
              <a:t>salary analysis </a:t>
            </a:r>
            <a:r>
              <a:rPr lang="en-US" b="1" dirty="0">
                <a:solidFill>
                  <a:srgbClr val="0000FF"/>
                </a:solidFill>
                <a:ea typeface="Arial"/>
                <a:cs typeface="Arial"/>
              </a:rPr>
              <a:t>be conducted on a regular basis, at intervals of approximately three years,</a:t>
            </a:r>
            <a:r>
              <a:rPr lang="en-US" dirty="0">
                <a:solidFill>
                  <a:srgbClr val="0000FF"/>
                </a:solidFill>
                <a:ea typeface="Arial"/>
                <a:cs typeface="Arial"/>
              </a:rPr>
              <a:t> </a:t>
            </a:r>
            <a:r>
              <a:rPr lang="en-US" dirty="0">
                <a:solidFill>
                  <a:srgbClr val="000000"/>
                </a:solidFill>
                <a:ea typeface="Arial"/>
                <a:cs typeface="Arial"/>
              </a:rPr>
              <a:t>to be </a:t>
            </a:r>
            <a:r>
              <a:rPr lang="en-US" dirty="0">
                <a:solidFill>
                  <a:srgbClr val="FF0000"/>
                </a:solidFill>
                <a:ea typeface="Arial"/>
                <a:cs typeface="Arial"/>
              </a:rPr>
              <a:t>submitted </a:t>
            </a:r>
            <a:r>
              <a:rPr lang="en-US" b="1" dirty="0">
                <a:solidFill>
                  <a:srgbClr val="0000FF"/>
                </a:solidFill>
                <a:ea typeface="Arial"/>
                <a:cs typeface="Arial"/>
              </a:rPr>
              <a:t>reported </a:t>
            </a:r>
            <a:r>
              <a:rPr lang="en-US" dirty="0">
                <a:solidFill>
                  <a:srgbClr val="000000"/>
                </a:solidFill>
                <a:ea typeface="Arial"/>
                <a:cs typeface="Arial"/>
              </a:rPr>
              <a:t>to the Office of Faculty Affairs. </a:t>
            </a:r>
          </a:p>
          <a:p>
            <a:pPr lvl="1"/>
            <a:r>
              <a:rPr lang="en-US" dirty="0">
                <a:solidFill>
                  <a:srgbClr val="000000"/>
                </a:solidFill>
                <a:ea typeface="Arial"/>
                <a:cs typeface="Arial"/>
              </a:rPr>
              <a:t>Amendment #2:  Recommendation 1 - To increase transparency, the Faculty Affairs Committee recommends that the University of Maryland ADVANCE Dashboard be accessible and advertised to faculty as a resource, and that it be expanded to include </a:t>
            </a:r>
            <a:r>
              <a:rPr lang="en-US" b="1" dirty="0">
                <a:solidFill>
                  <a:srgbClr val="0000FF"/>
                </a:solidFill>
                <a:ea typeface="Arial"/>
                <a:cs typeface="Arial"/>
              </a:rPr>
              <a:t>full-time library faculty as well as</a:t>
            </a:r>
            <a:r>
              <a:rPr lang="en-US" dirty="0">
                <a:solidFill>
                  <a:srgbClr val="0000FF"/>
                </a:solidFill>
                <a:ea typeface="Arial"/>
                <a:cs typeface="Arial"/>
              </a:rPr>
              <a:t> </a:t>
            </a:r>
            <a:r>
              <a:rPr lang="en-US" dirty="0">
                <a:solidFill>
                  <a:srgbClr val="000000"/>
                </a:solidFill>
                <a:ea typeface="Arial"/>
                <a:cs typeface="Arial"/>
              </a:rPr>
              <a:t>full-time professional track faculty …”</a:t>
            </a:r>
          </a:p>
          <a:p>
            <a:pPr lvl="1"/>
            <a:r>
              <a:rPr lang="en-US" dirty="0" smtClean="0">
                <a:solidFill>
                  <a:srgbClr val="000000"/>
                </a:solidFill>
                <a:ea typeface="Arial"/>
                <a:cs typeface="Arial"/>
              </a:rPr>
              <a:t>The </a:t>
            </a:r>
            <a:r>
              <a:rPr lang="en-US" dirty="0">
                <a:solidFill>
                  <a:srgbClr val="000000"/>
                </a:solidFill>
                <a:ea typeface="Arial"/>
                <a:cs typeface="Arial"/>
              </a:rPr>
              <a:t>Senate approved the recommendations as amended.</a:t>
            </a:r>
            <a:endParaRPr lang="en-US" dirty="0"/>
          </a:p>
        </p:txBody>
      </p:sp>
    </p:spTree>
    <p:custDataLst>
      <p:tags r:id="rId1"/>
    </p:custDataLst>
    <p:extLst>
      <p:ext uri="{BB962C8B-B14F-4D97-AF65-F5344CB8AC3E}">
        <p14:creationId xmlns:p14="http://schemas.microsoft.com/office/powerpoint/2010/main" val="346251275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p:txBody>
          <a:bodyPr/>
          <a:lstStyle/>
          <a:p>
            <a:pPr eaLnBrk="1" hangingPunct="1"/>
            <a:r>
              <a:rPr lang="en-US" dirty="0" smtClean="0">
                <a:latin typeface="Calibri" charset="0"/>
                <a:ea typeface="ＭＳ Ｐゴシック" charset="0"/>
                <a:cs typeface="ＭＳ Ｐゴシック" charset="0"/>
              </a:rPr>
              <a:t>March 9, </a:t>
            </a:r>
            <a:r>
              <a:rPr lang="en-US" dirty="0" smtClean="0">
                <a:latin typeface="Calibri" charset="0"/>
                <a:ea typeface="ＭＳ Ｐゴシック" charset="0"/>
                <a:cs typeface="ＭＳ Ｐゴシック" charset="0"/>
              </a:rPr>
              <a:t>2016 Summary</a:t>
            </a:r>
            <a:endParaRPr lang="en-US" dirty="0">
              <a:latin typeface="Calibri" charset="0"/>
              <a:ea typeface="ＭＳ Ｐゴシック" charset="0"/>
              <a:cs typeface="ＭＳ Ｐゴシック" charset="0"/>
            </a:endParaRPr>
          </a:p>
        </p:txBody>
      </p:sp>
      <p:sp>
        <p:nvSpPr>
          <p:cNvPr id="43010" name="Vertical Text Placeholder 5"/>
          <p:cNvSpPr>
            <a:spLocks noGrp="1"/>
          </p:cNvSpPr>
          <p:nvPr>
            <p:ph type="body" orient="vert" idx="1"/>
          </p:nvPr>
        </p:nvSpPr>
        <p:spPr/>
        <p:txBody>
          <a:bodyPr vert="horz">
            <a:normAutofit fontScale="92500"/>
          </a:bodyPr>
          <a:lstStyle/>
          <a:p>
            <a:r>
              <a:rPr lang="en-US" sz="2400" dirty="0"/>
              <a:t>Resolution in Support of SB1052</a:t>
            </a:r>
          </a:p>
          <a:p>
            <a:pPr lvl="1"/>
            <a:r>
              <a:rPr lang="en-US" dirty="0"/>
              <a:t>There was a resolution to support SB1052 as follows:</a:t>
            </a:r>
          </a:p>
          <a:p>
            <a:pPr marL="0" indent="0">
              <a:buNone/>
            </a:pPr>
            <a:endParaRPr lang="en-US" sz="2400" dirty="0"/>
          </a:p>
          <a:p>
            <a:r>
              <a:rPr lang="en-US" sz="2400" i="1" dirty="0"/>
              <a:t>Whereas SB1052 creates a strategic partnership between the University of Maryland and the University of Maryland Baltimore. </a:t>
            </a:r>
            <a:endParaRPr lang="en-US" sz="2400" dirty="0"/>
          </a:p>
          <a:p>
            <a:pPr marL="0" indent="0">
              <a:buNone/>
            </a:pPr>
            <a:endParaRPr lang="en-US" sz="2400" dirty="0"/>
          </a:p>
          <a:p>
            <a:r>
              <a:rPr lang="en-US" sz="2400" i="1" dirty="0"/>
              <a:t>Whereas the bill provides for significantly increased research and educational opportunities for students and faculty at both institutions, as it builds on the success of MPower and codifies and expands the existing relationship into law. </a:t>
            </a:r>
            <a:endParaRPr lang="en-US" sz="2400" dirty="0"/>
          </a:p>
        </p:txBody>
      </p:sp>
    </p:spTree>
    <p:custDataLst>
      <p:tags r:id="rId1"/>
    </p:custDataLst>
    <p:extLst>
      <p:ext uri="{BB962C8B-B14F-4D97-AF65-F5344CB8AC3E}">
        <p14:creationId xmlns:p14="http://schemas.microsoft.com/office/powerpoint/2010/main" val="174824376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p:txBody>
          <a:bodyPr/>
          <a:lstStyle/>
          <a:p>
            <a:pPr eaLnBrk="1" hangingPunct="1"/>
            <a:r>
              <a:rPr lang="en-US" dirty="0" smtClean="0">
                <a:latin typeface="Calibri" charset="0"/>
                <a:ea typeface="ＭＳ Ｐゴシック" charset="0"/>
                <a:cs typeface="ＭＳ Ｐゴシック" charset="0"/>
              </a:rPr>
              <a:t>March 9, </a:t>
            </a:r>
            <a:r>
              <a:rPr lang="en-US" dirty="0" smtClean="0">
                <a:latin typeface="Calibri" charset="0"/>
                <a:ea typeface="ＭＳ Ｐゴシック" charset="0"/>
                <a:cs typeface="ＭＳ Ｐゴシック" charset="0"/>
              </a:rPr>
              <a:t>2016 Summary</a:t>
            </a:r>
            <a:endParaRPr lang="en-US" dirty="0">
              <a:latin typeface="Calibri" charset="0"/>
              <a:ea typeface="ＭＳ Ｐゴシック" charset="0"/>
              <a:cs typeface="ＭＳ Ｐゴシック" charset="0"/>
            </a:endParaRPr>
          </a:p>
        </p:txBody>
      </p:sp>
      <p:sp>
        <p:nvSpPr>
          <p:cNvPr id="43010" name="Vertical Text Placeholder 5"/>
          <p:cNvSpPr>
            <a:spLocks noGrp="1"/>
          </p:cNvSpPr>
          <p:nvPr>
            <p:ph type="body" orient="vert" idx="1"/>
          </p:nvPr>
        </p:nvSpPr>
        <p:spPr/>
        <p:txBody>
          <a:bodyPr vert="horz">
            <a:normAutofit/>
          </a:bodyPr>
          <a:lstStyle/>
          <a:p>
            <a:r>
              <a:rPr lang="en-US" sz="2400" i="1" dirty="0" smtClean="0"/>
              <a:t>Whereas</a:t>
            </a:r>
            <a:r>
              <a:rPr lang="en-US" sz="2400" i="1" dirty="0"/>
              <a:t>, the bill will strengthen both institutions, it will enable them together to take a more active role in addressing the significant needs of the cities of Baltimore and College Park as well as Prince Georges County and the State of Maryland as a whole.</a:t>
            </a:r>
            <a:endParaRPr lang="en-US" sz="2400" dirty="0"/>
          </a:p>
          <a:p>
            <a:pPr marL="0" indent="0">
              <a:buNone/>
            </a:pPr>
            <a:endParaRPr lang="en-US" sz="2400" dirty="0"/>
          </a:p>
          <a:p>
            <a:r>
              <a:rPr lang="en-US" sz="2400" i="1" dirty="0"/>
              <a:t>Be it resolved the University of Maryland College Park Senate, which represents faculty, staff, and students of the University, expresses its strong support for Maryland Senate Bill SB1052 and urges passage of this legislation. </a:t>
            </a:r>
            <a:endParaRPr lang="en-US" sz="2400" dirty="0"/>
          </a:p>
          <a:p>
            <a:pPr lvl="1"/>
            <a:r>
              <a:rPr lang="en-US" dirty="0"/>
              <a:t>The Senate approved the resolution.</a:t>
            </a:r>
          </a:p>
        </p:txBody>
      </p:sp>
    </p:spTree>
    <p:custDataLst>
      <p:tags r:id="rId1"/>
    </p:custDataLst>
    <p:extLst>
      <p:ext uri="{BB962C8B-B14F-4D97-AF65-F5344CB8AC3E}">
        <p14:creationId xmlns:p14="http://schemas.microsoft.com/office/powerpoint/2010/main" val="384523295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4"/>
          <p:cNvSpPr>
            <a:spLocks noGrp="1"/>
          </p:cNvSpPr>
          <p:nvPr>
            <p:ph type="title"/>
          </p:nvPr>
        </p:nvSpPr>
        <p:spPr/>
        <p:txBody>
          <a:bodyPr/>
          <a:lstStyle/>
          <a:p>
            <a:pPr eaLnBrk="1" hangingPunct="1"/>
            <a:r>
              <a:rPr lang="en-US" dirty="0" smtClean="0">
                <a:latin typeface="Calibri" charset="0"/>
                <a:ea typeface="ＭＳ Ｐゴシック" charset="0"/>
                <a:cs typeface="ＭＳ Ｐゴシック" charset="0"/>
              </a:rPr>
              <a:t>Relevant Links</a:t>
            </a:r>
            <a:endParaRPr lang="en-US" dirty="0">
              <a:latin typeface="Calibri" charset="0"/>
              <a:ea typeface="ＭＳ Ｐゴシック" charset="0"/>
              <a:cs typeface="ＭＳ Ｐゴシック" charset="0"/>
            </a:endParaRPr>
          </a:p>
        </p:txBody>
      </p:sp>
      <p:sp>
        <p:nvSpPr>
          <p:cNvPr id="44034" name="Vertical Text Placeholder 5"/>
          <p:cNvSpPr>
            <a:spLocks noGrp="1"/>
          </p:cNvSpPr>
          <p:nvPr>
            <p:ph type="body" orient="vert" idx="1"/>
          </p:nvPr>
        </p:nvSpPr>
        <p:spPr/>
        <p:txBody>
          <a:bodyPr vert="horz">
            <a:normAutofit lnSpcReduction="10000"/>
          </a:bodyPr>
          <a:lstStyle/>
          <a:p>
            <a:r>
              <a:rPr lang="en-US" u="sng" dirty="0" smtClean="0">
                <a:hlinkClick r:id="rId4"/>
              </a:rPr>
              <a:t>http</a:t>
            </a:r>
            <a:r>
              <a:rPr lang="en-US" u="sng" dirty="0">
                <a:hlinkClick r:id="rId4"/>
              </a:rPr>
              <a:t>://www.senate.umd.edu/news/archives/</a:t>
            </a:r>
            <a:r>
              <a:rPr lang="en-US" u="sng" dirty="0" smtClean="0">
                <a:hlinkClick r:id="rId4"/>
              </a:rPr>
              <a:t>2016CallForNominees.cfm</a:t>
            </a:r>
            <a:endParaRPr lang="en-US" dirty="0"/>
          </a:p>
          <a:p>
            <a:r>
              <a:rPr lang="en-US" u="sng" dirty="0" smtClean="0">
                <a:hlinkClick r:id="rId5"/>
              </a:rPr>
              <a:t>http</a:t>
            </a:r>
            <a:r>
              <a:rPr lang="en-US" u="sng" dirty="0">
                <a:hlinkClick r:id="rId5"/>
              </a:rPr>
              <a:t>://senate.umd.edu/meetings/materials/2015to2016/030916/ERG_IT_Council_Bylaws_Updates_15-16-04.pdf</a:t>
            </a:r>
            <a:endParaRPr lang="en-US" dirty="0"/>
          </a:p>
          <a:p>
            <a:r>
              <a:rPr lang="en-US" u="sng" dirty="0" smtClean="0">
                <a:hlinkClick r:id="rId6"/>
              </a:rPr>
              <a:t>http</a:t>
            </a:r>
            <a:r>
              <a:rPr lang="en-US" u="sng" dirty="0">
                <a:hlinkClick r:id="rId6"/>
              </a:rPr>
              <a:t>://senate.umd.edu/meetings/materials/2015to2016/030916/ERG_LIBR_Rep_on_IT_Council_15-16-18.pdf</a:t>
            </a:r>
            <a:endParaRPr lang="en-US" dirty="0"/>
          </a:p>
          <a:p>
            <a:r>
              <a:rPr lang="en-US" u="sng" dirty="0" smtClean="0">
                <a:hlinkClick r:id="rId7"/>
              </a:rPr>
              <a:t>https</a:t>
            </a:r>
            <a:r>
              <a:rPr lang="en-US" u="sng" dirty="0">
                <a:hlinkClick r:id="rId7"/>
              </a:rPr>
              <a:t>://www.senate.umd.edu/sms/index.cfm?event=publicViewBillFile&amp;offId=12-13-50&amp;sId=11&amp;f=Faculty_Salary_Inequity_12-13-50_Senate_Approved.pdf</a:t>
            </a:r>
            <a:endParaRPr lang="en-US" dirty="0"/>
          </a:p>
          <a:p>
            <a:pPr marL="0" indent="0">
              <a:buNone/>
            </a:pPr>
            <a:endParaRPr lang="en-US" sz="2800" dirty="0"/>
          </a:p>
          <a:p>
            <a:pPr eaLnBrk="1" hangingPunct="1"/>
            <a:endParaRPr lang="en-US" sz="2800" dirty="0"/>
          </a:p>
          <a:p>
            <a:pPr eaLnBrk="1" hangingPunct="1"/>
            <a:endParaRPr lang="en-US" sz="3200" dirty="0"/>
          </a:p>
          <a:p>
            <a:pPr eaLnBrk="1" hangingPunct="1"/>
            <a:endParaRPr lang="en-US" sz="3200" dirty="0" smtClean="0">
              <a:latin typeface="Constantia" charset="0"/>
              <a:ea typeface="ＭＳ Ｐゴシック" charset="0"/>
              <a:cs typeface="ＭＳ Ｐゴシック" charset="0"/>
            </a:endParaRPr>
          </a:p>
          <a:p>
            <a:pPr eaLnBrk="1" hangingPunct="1"/>
            <a:endParaRPr lang="en-US" sz="3200" dirty="0" smtClean="0">
              <a:latin typeface="Constantia" charset="0"/>
              <a:ea typeface="ＭＳ Ｐゴシック" charset="0"/>
              <a:cs typeface="ＭＳ Ｐゴシック" charset="0"/>
            </a:endParaRPr>
          </a:p>
          <a:p>
            <a:pPr eaLnBrk="1" hangingPunct="1"/>
            <a:endParaRPr lang="en-US" sz="3200" dirty="0" smtClean="0">
              <a:latin typeface="Constantia" charset="0"/>
              <a:ea typeface="ＭＳ Ｐゴシック" charset="0"/>
              <a:cs typeface="ＭＳ Ｐゴシック" charset="0"/>
            </a:endParaRPr>
          </a:p>
          <a:p>
            <a:pPr eaLnBrk="1" hangingPunct="1"/>
            <a:endParaRPr lang="en-US" sz="3200" dirty="0" smtClean="0">
              <a:latin typeface="Constantia" charset="0"/>
              <a:ea typeface="ＭＳ Ｐゴシック" charset="0"/>
              <a:cs typeface="ＭＳ Ｐゴシック" charset="0"/>
            </a:endParaRPr>
          </a:p>
          <a:p>
            <a:pPr eaLnBrk="1" hangingPunct="1"/>
            <a:endParaRPr lang="en-US" sz="3200" dirty="0">
              <a:latin typeface="Constantia" charset="0"/>
              <a:ea typeface="ＭＳ Ｐゴシック" charset="0"/>
              <a:cs typeface="ＭＳ Ｐゴシック" charset="0"/>
            </a:endParaRPr>
          </a:p>
        </p:txBody>
      </p:sp>
    </p:spTree>
    <p:custDataLst>
      <p:tags r:id="rId1"/>
    </p:custDataLst>
    <p:extLst>
      <p:ext uri="{BB962C8B-B14F-4D97-AF65-F5344CB8AC3E}">
        <p14:creationId xmlns:p14="http://schemas.microsoft.com/office/powerpoint/2010/main" val="18805481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p:txBody>
          <a:bodyPr/>
          <a:lstStyle/>
          <a:p>
            <a:pPr eaLnBrk="1" hangingPunct="1"/>
            <a:r>
              <a:rPr lang="en-US" dirty="0" smtClean="0">
                <a:latin typeface="Calibri" charset="0"/>
                <a:ea typeface="ＭＳ Ｐゴシック" charset="0"/>
                <a:cs typeface="ＭＳ Ｐゴシック" charset="0"/>
              </a:rPr>
              <a:t>March 9, </a:t>
            </a:r>
            <a:r>
              <a:rPr lang="en-US" dirty="0" smtClean="0">
                <a:latin typeface="Calibri" charset="0"/>
                <a:ea typeface="ＭＳ Ｐゴシック" charset="0"/>
                <a:cs typeface="ＭＳ Ｐゴシック" charset="0"/>
              </a:rPr>
              <a:t>2016 Summary</a:t>
            </a:r>
            <a:endParaRPr lang="en-US" dirty="0">
              <a:latin typeface="Calibri" charset="0"/>
              <a:ea typeface="ＭＳ Ｐゴシック" charset="0"/>
              <a:cs typeface="ＭＳ Ｐゴシック" charset="0"/>
            </a:endParaRPr>
          </a:p>
        </p:txBody>
      </p:sp>
      <p:sp>
        <p:nvSpPr>
          <p:cNvPr id="43010" name="Vertical Text Placeholder 5"/>
          <p:cNvSpPr>
            <a:spLocks noGrp="1"/>
          </p:cNvSpPr>
          <p:nvPr>
            <p:ph type="body" orient="vert" idx="1"/>
          </p:nvPr>
        </p:nvSpPr>
        <p:spPr/>
        <p:txBody>
          <a:bodyPr vert="horz">
            <a:normAutofit/>
          </a:bodyPr>
          <a:lstStyle/>
          <a:p>
            <a:pPr lvl="0"/>
            <a:r>
              <a:rPr lang="en-US" sz="2800" dirty="0"/>
              <a:t>Special Order of the Day - Robert L. Caret, Chancellor, University System of Maryland, “The USM: A Stronger Maryland Today And Tomorrow” </a:t>
            </a:r>
          </a:p>
          <a:p>
            <a:pPr lvl="1"/>
            <a:r>
              <a:rPr lang="en-US" dirty="0"/>
              <a:t>Chancellor Caret noted that he is a believer in shared governance and working together as professionals. He plans to visit every campus every year to talk with members of the campus communities about their needs.</a:t>
            </a:r>
          </a:p>
          <a:p>
            <a:pPr marL="668337" lvl="2" indent="0">
              <a:buNone/>
            </a:pPr>
            <a:endParaRPr lang="en-US" sz="2500" dirty="0"/>
          </a:p>
        </p:txBody>
      </p:sp>
    </p:spTree>
    <p:custDataLst>
      <p:tags r:id="rId1"/>
    </p:custDataLst>
    <p:extLst>
      <p:ext uri="{BB962C8B-B14F-4D97-AF65-F5344CB8AC3E}">
        <p14:creationId xmlns:p14="http://schemas.microsoft.com/office/powerpoint/2010/main" val="189137033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p:txBody>
          <a:bodyPr/>
          <a:lstStyle/>
          <a:p>
            <a:pPr eaLnBrk="1" hangingPunct="1"/>
            <a:r>
              <a:rPr lang="en-US" dirty="0" smtClean="0">
                <a:latin typeface="Calibri" charset="0"/>
                <a:ea typeface="ＭＳ Ｐゴシック" charset="0"/>
                <a:cs typeface="ＭＳ Ｐゴシック" charset="0"/>
              </a:rPr>
              <a:t>March 9, </a:t>
            </a:r>
            <a:r>
              <a:rPr lang="en-US" dirty="0" smtClean="0">
                <a:latin typeface="Calibri" charset="0"/>
                <a:ea typeface="ＭＳ Ｐゴシック" charset="0"/>
                <a:cs typeface="ＭＳ Ｐゴシック" charset="0"/>
              </a:rPr>
              <a:t>2016 Summary</a:t>
            </a:r>
            <a:endParaRPr lang="en-US" dirty="0">
              <a:latin typeface="Calibri" charset="0"/>
              <a:ea typeface="ＭＳ Ｐゴシック" charset="0"/>
              <a:cs typeface="ＭＳ Ｐゴシック" charset="0"/>
            </a:endParaRPr>
          </a:p>
        </p:txBody>
      </p:sp>
      <p:sp>
        <p:nvSpPr>
          <p:cNvPr id="43010" name="Vertical Text Placeholder 5"/>
          <p:cNvSpPr>
            <a:spLocks noGrp="1"/>
          </p:cNvSpPr>
          <p:nvPr>
            <p:ph type="body" orient="vert" idx="1"/>
          </p:nvPr>
        </p:nvSpPr>
        <p:spPr/>
        <p:txBody>
          <a:bodyPr vert="horz">
            <a:normAutofit/>
          </a:bodyPr>
          <a:lstStyle/>
          <a:p>
            <a:pPr lvl="1"/>
            <a:r>
              <a:rPr lang="en-US" dirty="0"/>
              <a:t>USM: USM is a very healthy organization overall. 50% of funding comes from the State and 50% comes from student tuition and fees, which is better than a number of states. 80% of USM grads stay in Maryland. UMD has the highest graduation rate in the System. The key is to think about what USM does for Maryland first and what it does for the world second.</a:t>
            </a:r>
          </a:p>
          <a:p>
            <a:pPr lvl="1"/>
            <a:r>
              <a:rPr lang="en-US" dirty="0"/>
              <a:t>College Completion Agenda: USM partnered with the governor to give money to institutions to look at fields where the number of graduates can be expanded as well as increasing graduation rates.</a:t>
            </a:r>
          </a:p>
        </p:txBody>
      </p:sp>
    </p:spTree>
    <p:custDataLst>
      <p:tags r:id="rId1"/>
    </p:custDataLst>
    <p:extLst>
      <p:ext uri="{BB962C8B-B14F-4D97-AF65-F5344CB8AC3E}">
        <p14:creationId xmlns:p14="http://schemas.microsoft.com/office/powerpoint/2010/main" val="170748010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p:txBody>
          <a:bodyPr/>
          <a:lstStyle/>
          <a:p>
            <a:pPr eaLnBrk="1" hangingPunct="1"/>
            <a:r>
              <a:rPr lang="en-US" dirty="0" smtClean="0">
                <a:latin typeface="Calibri" charset="0"/>
                <a:ea typeface="ＭＳ Ｐゴシック" charset="0"/>
                <a:cs typeface="ＭＳ Ｐゴシック" charset="0"/>
              </a:rPr>
              <a:t>March 9, </a:t>
            </a:r>
            <a:r>
              <a:rPr lang="en-US" dirty="0" smtClean="0">
                <a:latin typeface="Calibri" charset="0"/>
                <a:ea typeface="ＭＳ Ｐゴシック" charset="0"/>
                <a:cs typeface="ＭＳ Ｐゴシック" charset="0"/>
              </a:rPr>
              <a:t>2016 Summary</a:t>
            </a:r>
            <a:endParaRPr lang="en-US" dirty="0">
              <a:latin typeface="Calibri" charset="0"/>
              <a:ea typeface="ＭＳ Ｐゴシック" charset="0"/>
              <a:cs typeface="ＭＳ Ｐゴシック" charset="0"/>
            </a:endParaRPr>
          </a:p>
        </p:txBody>
      </p:sp>
      <p:sp>
        <p:nvSpPr>
          <p:cNvPr id="43010" name="Vertical Text Placeholder 5"/>
          <p:cNvSpPr>
            <a:spLocks noGrp="1"/>
          </p:cNvSpPr>
          <p:nvPr>
            <p:ph type="body" orient="vert" idx="1"/>
          </p:nvPr>
        </p:nvSpPr>
        <p:spPr/>
        <p:txBody>
          <a:bodyPr vert="horz">
            <a:normAutofit fontScale="92500" lnSpcReduction="10000"/>
          </a:bodyPr>
          <a:lstStyle/>
          <a:p>
            <a:pPr lvl="1"/>
            <a:r>
              <a:rPr lang="en-US" dirty="0"/>
              <a:t>Budget: The governor’s budget has a 7% increase for USM, while other state agencies are facing cuts. There is more to be done on all campuses in terms of building new buildings as well as completing deferred maintenance projects. There was going to be a $400 million prison built in Baltimore, but that project has been cancelled, and all of the money has been marked for USM projects.</a:t>
            </a:r>
          </a:p>
          <a:p>
            <a:pPr lvl="1"/>
            <a:r>
              <a:rPr lang="en-US" dirty="0"/>
              <a:t>SB1052: The strategic partnership creates a “holding company” called the University of Maryland with two institutions, The University of Maryland, College Park and the University of Maryland, Baltimore. The partnership allows for growth and strength of both universities and making it law allows the partnership that has already begun with MPower to exist through leadership changes.</a:t>
            </a:r>
          </a:p>
          <a:p>
            <a:pPr marL="668337" lvl="2" indent="0">
              <a:buNone/>
            </a:pPr>
            <a:endParaRPr lang="en-US" sz="2500" dirty="0"/>
          </a:p>
        </p:txBody>
      </p:sp>
    </p:spTree>
    <p:custDataLst>
      <p:tags r:id="rId1"/>
    </p:custDataLst>
    <p:extLst>
      <p:ext uri="{BB962C8B-B14F-4D97-AF65-F5344CB8AC3E}">
        <p14:creationId xmlns:p14="http://schemas.microsoft.com/office/powerpoint/2010/main" val="268805528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p:txBody>
          <a:bodyPr/>
          <a:lstStyle/>
          <a:p>
            <a:pPr eaLnBrk="1" hangingPunct="1"/>
            <a:r>
              <a:rPr lang="en-US" dirty="0" smtClean="0">
                <a:latin typeface="Calibri" charset="0"/>
                <a:ea typeface="ＭＳ Ｐゴシック" charset="0"/>
                <a:cs typeface="ＭＳ Ｐゴシック" charset="0"/>
              </a:rPr>
              <a:t>March 9, </a:t>
            </a:r>
            <a:r>
              <a:rPr lang="en-US" dirty="0" smtClean="0">
                <a:latin typeface="Calibri" charset="0"/>
                <a:ea typeface="ＭＳ Ｐゴシック" charset="0"/>
                <a:cs typeface="ＭＳ Ｐゴシック" charset="0"/>
              </a:rPr>
              <a:t>2016 Summary</a:t>
            </a:r>
            <a:endParaRPr lang="en-US" dirty="0">
              <a:latin typeface="Calibri" charset="0"/>
              <a:ea typeface="ＭＳ Ｐゴシック" charset="0"/>
              <a:cs typeface="ＭＳ Ｐゴシック" charset="0"/>
            </a:endParaRPr>
          </a:p>
        </p:txBody>
      </p:sp>
      <p:sp>
        <p:nvSpPr>
          <p:cNvPr id="43010" name="Vertical Text Placeholder 5"/>
          <p:cNvSpPr>
            <a:spLocks noGrp="1"/>
          </p:cNvSpPr>
          <p:nvPr>
            <p:ph type="body" orient="vert" idx="1"/>
          </p:nvPr>
        </p:nvSpPr>
        <p:spPr/>
        <p:txBody>
          <a:bodyPr vert="horz">
            <a:normAutofit fontScale="77500" lnSpcReduction="20000"/>
          </a:bodyPr>
          <a:lstStyle/>
          <a:p>
            <a:pPr lvl="0"/>
            <a:r>
              <a:rPr lang="en-US" sz="2800" dirty="0" smtClean="0"/>
              <a:t>Senate Chair’s Report</a:t>
            </a:r>
            <a:endParaRPr lang="en-US" sz="2800" dirty="0"/>
          </a:p>
          <a:p>
            <a:pPr lvl="1">
              <a:lnSpc>
                <a:spcPct val="110000"/>
              </a:lnSpc>
            </a:pPr>
            <a:r>
              <a:rPr lang="en-US" sz="2800" u="sng" dirty="0">
                <a:hlinkClick r:id="rId3"/>
              </a:rPr>
              <a:t>Senate Elected Committees/Councils</a:t>
            </a:r>
            <a:r>
              <a:rPr lang="en-US" sz="2800" dirty="0"/>
              <a:t>: All senators should have received an email from the Senate Office detailing available positions on senate-elected committees/councils for 2016-2017.  </a:t>
            </a:r>
          </a:p>
          <a:p>
            <a:pPr lvl="1">
              <a:lnSpc>
                <a:spcPct val="110000"/>
              </a:lnSpc>
            </a:pPr>
            <a:r>
              <a:rPr lang="en-US" sz="2800" dirty="0"/>
              <a:t>This includes the Senate Executive Committee, Committee on Committees, Athletic Council, Council of University System Faculty (CUSF), and the Campus Transportation Advisory Committee (CTAC).  </a:t>
            </a:r>
          </a:p>
          <a:p>
            <a:pPr lvl="1">
              <a:lnSpc>
                <a:spcPct val="110000"/>
              </a:lnSpc>
            </a:pPr>
            <a:r>
              <a:rPr lang="en-US" sz="2800" dirty="0"/>
              <a:t>We are looking for individuals interested in serving on these important bodies. Visit the Senate website for more information on how to nominate yourself or a colleague.  </a:t>
            </a:r>
            <a:endParaRPr lang="en-US" sz="2800" dirty="0"/>
          </a:p>
        </p:txBody>
      </p:sp>
    </p:spTree>
    <p:custDataLst>
      <p:tags r:id="rId1"/>
    </p:custDataLst>
    <p:extLst>
      <p:ext uri="{BB962C8B-B14F-4D97-AF65-F5344CB8AC3E}">
        <p14:creationId xmlns:p14="http://schemas.microsoft.com/office/powerpoint/2010/main" val="276819301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p:txBody>
          <a:bodyPr/>
          <a:lstStyle/>
          <a:p>
            <a:pPr eaLnBrk="1" hangingPunct="1"/>
            <a:r>
              <a:rPr lang="en-US" dirty="0" smtClean="0">
                <a:latin typeface="Calibri" charset="0"/>
                <a:ea typeface="ＭＳ Ｐゴシック" charset="0"/>
                <a:cs typeface="ＭＳ Ｐゴシック" charset="0"/>
              </a:rPr>
              <a:t>March 9, </a:t>
            </a:r>
            <a:r>
              <a:rPr lang="en-US" dirty="0" smtClean="0">
                <a:latin typeface="Calibri" charset="0"/>
                <a:ea typeface="ＭＳ Ｐゴシック" charset="0"/>
                <a:cs typeface="ＭＳ Ｐゴシック" charset="0"/>
              </a:rPr>
              <a:t>2016 Summary</a:t>
            </a:r>
            <a:endParaRPr lang="en-US" dirty="0">
              <a:latin typeface="Calibri" charset="0"/>
              <a:ea typeface="ＭＳ Ｐゴシック" charset="0"/>
              <a:cs typeface="ＭＳ Ｐゴシック" charset="0"/>
            </a:endParaRPr>
          </a:p>
        </p:txBody>
      </p:sp>
      <p:sp>
        <p:nvSpPr>
          <p:cNvPr id="43010" name="Vertical Text Placeholder 5"/>
          <p:cNvSpPr>
            <a:spLocks noGrp="1"/>
          </p:cNvSpPr>
          <p:nvPr>
            <p:ph type="body" orient="vert" idx="1"/>
          </p:nvPr>
        </p:nvSpPr>
        <p:spPr/>
        <p:txBody>
          <a:bodyPr vert="horz">
            <a:normAutofit fontScale="92500" lnSpcReduction="20000"/>
          </a:bodyPr>
          <a:lstStyle/>
          <a:p>
            <a:pPr lvl="0"/>
            <a:r>
              <a:rPr lang="en-US" sz="2800" dirty="0" smtClean="0"/>
              <a:t>Senate Chair’s </a:t>
            </a:r>
            <a:r>
              <a:rPr lang="en-US" sz="2800" dirty="0" smtClean="0"/>
              <a:t>Report – Senate Forums</a:t>
            </a:r>
            <a:endParaRPr lang="en-US" sz="2800" dirty="0"/>
          </a:p>
          <a:p>
            <a:pPr lvl="1"/>
            <a:r>
              <a:rPr lang="en-US" dirty="0" smtClean="0"/>
              <a:t>The </a:t>
            </a:r>
            <a:r>
              <a:rPr lang="en-US" dirty="0"/>
              <a:t>first forum was with Provost Rankin regarding the Draft Strategic Plan Update. This provided an opportunity for members of the campus community to provide feedback and ask questions directly to the provost regarding the draft update. Note that this plan update will come back to the Senate for our approval. </a:t>
            </a:r>
            <a:endParaRPr lang="en-US" dirty="0" smtClean="0"/>
          </a:p>
          <a:p>
            <a:pPr lvl="1"/>
            <a:r>
              <a:rPr lang="en-US" dirty="0" smtClean="0"/>
              <a:t>The </a:t>
            </a:r>
            <a:r>
              <a:rPr lang="en-US" dirty="0"/>
              <a:t>second forum was with President Loh regarding the Strategic Partnership Act of 2016 (SB1052), which would expand upon the success of the MPower initiative to create one University of Maryland with two campuses (College Park and Baltimore). This was an excellent opportunity for members of the campus community to get a brief overview of the bill and provide feedback directly to the president. </a:t>
            </a:r>
          </a:p>
        </p:txBody>
      </p:sp>
    </p:spTree>
    <p:custDataLst>
      <p:tags r:id="rId1"/>
    </p:custDataLst>
    <p:extLst>
      <p:ext uri="{BB962C8B-B14F-4D97-AF65-F5344CB8AC3E}">
        <p14:creationId xmlns:p14="http://schemas.microsoft.com/office/powerpoint/2010/main" val="93094629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p:txBody>
          <a:bodyPr/>
          <a:lstStyle/>
          <a:p>
            <a:pPr eaLnBrk="1" hangingPunct="1"/>
            <a:r>
              <a:rPr lang="en-US" dirty="0" smtClean="0">
                <a:latin typeface="Calibri" charset="0"/>
                <a:ea typeface="ＭＳ Ｐゴシック" charset="0"/>
                <a:cs typeface="ＭＳ Ｐゴシック" charset="0"/>
              </a:rPr>
              <a:t>March 9, </a:t>
            </a:r>
            <a:r>
              <a:rPr lang="en-US" dirty="0" smtClean="0">
                <a:latin typeface="Calibri" charset="0"/>
                <a:ea typeface="ＭＳ Ｐゴシック" charset="0"/>
                <a:cs typeface="ＭＳ Ｐゴシック" charset="0"/>
              </a:rPr>
              <a:t>2016 Summary</a:t>
            </a:r>
            <a:endParaRPr lang="en-US" dirty="0">
              <a:latin typeface="Calibri" charset="0"/>
              <a:ea typeface="ＭＳ Ｐゴシック" charset="0"/>
              <a:cs typeface="ＭＳ Ｐゴシック" charset="0"/>
            </a:endParaRPr>
          </a:p>
        </p:txBody>
      </p:sp>
      <p:sp>
        <p:nvSpPr>
          <p:cNvPr id="43010" name="Vertical Text Placeholder 5"/>
          <p:cNvSpPr>
            <a:spLocks noGrp="1"/>
          </p:cNvSpPr>
          <p:nvPr>
            <p:ph type="body" orient="vert" idx="1"/>
          </p:nvPr>
        </p:nvSpPr>
        <p:spPr/>
        <p:txBody>
          <a:bodyPr vert="horz">
            <a:normAutofit fontScale="77500" lnSpcReduction="20000"/>
          </a:bodyPr>
          <a:lstStyle/>
          <a:p>
            <a:pPr lvl="0"/>
            <a:r>
              <a:rPr lang="en-US" sz="2800" dirty="0" smtClean="0"/>
              <a:t>Senate Chair’s Report</a:t>
            </a:r>
            <a:endParaRPr lang="en-US" sz="2800" dirty="0"/>
          </a:p>
          <a:p>
            <a:pPr lvl="1"/>
            <a:r>
              <a:rPr lang="en-US" dirty="0"/>
              <a:t>SEC Endorsement of SB1052:  The Senate Executive Committee, Senate Chair, and Chair-Elect recently expressed strong support for Maryland Senate Bill SB1052 as follows: </a:t>
            </a:r>
          </a:p>
          <a:p>
            <a:pPr lvl="1"/>
            <a:r>
              <a:rPr lang="en-US" dirty="0"/>
              <a:t>As the Chair and Chair-Elect and with the endorsement of the Senate Executive Committee of the University Senate that represents the students, faculty and staff of the University, we express our strong support for Maryland Senate Bill SB1052, which creates a strategic partnership between the University of Maryland and the University of Maryland Baltimore. We feel that this bill provides for significantly increased research and educational opportunities for students and faculty at both institutions, as it builds on the success of MPower and codifies and expands the existing relationship into law. In addition, we feel that this bill will enable both institutions to take a more active role in addressing the significant needs of the cities of Baltimore and College Park as well as Prince Georges County and the State of Maryland as whole. We urge passage of this legislation. </a:t>
            </a:r>
          </a:p>
        </p:txBody>
      </p:sp>
    </p:spTree>
    <p:custDataLst>
      <p:tags r:id="rId1"/>
    </p:custDataLst>
    <p:extLst>
      <p:ext uri="{BB962C8B-B14F-4D97-AF65-F5344CB8AC3E}">
        <p14:creationId xmlns:p14="http://schemas.microsoft.com/office/powerpoint/2010/main" val="104297022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p:txBody>
          <a:bodyPr/>
          <a:lstStyle/>
          <a:p>
            <a:pPr eaLnBrk="1" hangingPunct="1"/>
            <a:r>
              <a:rPr lang="en-US" dirty="0" smtClean="0">
                <a:latin typeface="Calibri" charset="0"/>
                <a:ea typeface="ＭＳ Ｐゴシック" charset="0"/>
                <a:cs typeface="ＭＳ Ｐゴシック" charset="0"/>
              </a:rPr>
              <a:t>March 9, </a:t>
            </a:r>
            <a:r>
              <a:rPr lang="en-US" dirty="0" smtClean="0">
                <a:latin typeface="Calibri" charset="0"/>
                <a:ea typeface="ＭＳ Ｐゴシック" charset="0"/>
                <a:cs typeface="ＭＳ Ｐゴシック" charset="0"/>
              </a:rPr>
              <a:t>2016 Summary</a:t>
            </a:r>
            <a:endParaRPr lang="en-US" dirty="0">
              <a:latin typeface="Calibri" charset="0"/>
              <a:ea typeface="ＭＳ Ｐゴシック" charset="0"/>
              <a:cs typeface="ＭＳ Ｐゴシック" charset="0"/>
            </a:endParaRPr>
          </a:p>
        </p:txBody>
      </p:sp>
      <p:sp>
        <p:nvSpPr>
          <p:cNvPr id="43010" name="Vertical Text Placeholder 5"/>
          <p:cNvSpPr>
            <a:spLocks noGrp="1"/>
          </p:cNvSpPr>
          <p:nvPr>
            <p:ph type="body" orient="vert" idx="1"/>
          </p:nvPr>
        </p:nvSpPr>
        <p:spPr/>
        <p:txBody>
          <a:bodyPr vert="horz">
            <a:normAutofit fontScale="85000" lnSpcReduction="10000"/>
          </a:bodyPr>
          <a:lstStyle/>
          <a:p>
            <a:pPr lvl="1">
              <a:lnSpc>
                <a:spcPct val="110000"/>
              </a:lnSpc>
            </a:pPr>
            <a:r>
              <a:rPr lang="en-US" dirty="0" smtClean="0"/>
              <a:t>As </a:t>
            </a:r>
            <a:r>
              <a:rPr lang="en-US" dirty="0"/>
              <a:t>the Chair and Chair-Elect and with the endorsement of the Senate Executive Committee of the University Senate that represents the students, faculty and staff of the University, we express our strong support for Maryland Senate Bill SB1052, which creates a strategic partnership between the University of Maryland and the University of Maryland Baltimore. We feel that this bill provides for significantly increased research and educational opportunities for students and faculty at both institutions, as it builds on the success of MPower and codifies and expands the existing relationship into law. In addition, we feel that this bill will enable both institutions to take a more active role in addressing the significant needs of the cities of Baltimore and College Park as well as Prince Georges County and the State of Maryland as whole. We urge passage of this legislation. </a:t>
            </a:r>
          </a:p>
        </p:txBody>
      </p:sp>
    </p:spTree>
    <p:custDataLst>
      <p:tags r:id="rId1"/>
    </p:custDataLst>
    <p:extLst>
      <p:ext uri="{BB962C8B-B14F-4D97-AF65-F5344CB8AC3E}">
        <p14:creationId xmlns:p14="http://schemas.microsoft.com/office/powerpoint/2010/main" val="124049005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p:txBody>
          <a:bodyPr/>
          <a:lstStyle/>
          <a:p>
            <a:pPr eaLnBrk="1" hangingPunct="1"/>
            <a:r>
              <a:rPr lang="en-US" dirty="0" smtClean="0">
                <a:latin typeface="Calibri" charset="0"/>
                <a:ea typeface="ＭＳ Ｐゴシック" charset="0"/>
                <a:cs typeface="ＭＳ Ｐゴシック" charset="0"/>
              </a:rPr>
              <a:t>March 9, </a:t>
            </a:r>
            <a:r>
              <a:rPr lang="en-US" dirty="0" smtClean="0">
                <a:latin typeface="Calibri" charset="0"/>
                <a:ea typeface="ＭＳ Ｐゴシック" charset="0"/>
                <a:cs typeface="ＭＳ Ｐゴシック" charset="0"/>
              </a:rPr>
              <a:t>2016 Summary</a:t>
            </a:r>
            <a:endParaRPr lang="en-US" dirty="0">
              <a:latin typeface="Calibri" charset="0"/>
              <a:ea typeface="ＭＳ Ｐゴシック" charset="0"/>
              <a:cs typeface="ＭＳ Ｐゴシック" charset="0"/>
            </a:endParaRPr>
          </a:p>
        </p:txBody>
      </p:sp>
      <p:sp>
        <p:nvSpPr>
          <p:cNvPr id="43010" name="Vertical Text Placeholder 5"/>
          <p:cNvSpPr>
            <a:spLocks noGrp="1"/>
          </p:cNvSpPr>
          <p:nvPr>
            <p:ph type="body" orient="vert" idx="1"/>
          </p:nvPr>
        </p:nvSpPr>
        <p:spPr/>
        <p:txBody>
          <a:bodyPr vert="horz">
            <a:normAutofit/>
          </a:bodyPr>
          <a:lstStyle/>
          <a:p>
            <a:r>
              <a:rPr lang="en-US" sz="2800" u="sng" dirty="0" smtClean="0">
                <a:solidFill>
                  <a:srgbClr val="0000FF"/>
                </a:solidFill>
                <a:ea typeface="Arial"/>
                <a:cs typeface="Arial"/>
                <a:hlinkClick r:id="rId3"/>
              </a:rPr>
              <a:t>Revisions </a:t>
            </a:r>
            <a:r>
              <a:rPr lang="en-US" sz="2800" u="sng" dirty="0">
                <a:solidFill>
                  <a:srgbClr val="0000FF"/>
                </a:solidFill>
                <a:ea typeface="Arial"/>
                <a:cs typeface="Arial"/>
                <a:hlinkClick r:id="rId3"/>
              </a:rPr>
              <a:t>to the IT Council Section of the Senate Bylaws (Senate Doc. No. 15-16-04)</a:t>
            </a:r>
            <a:endParaRPr lang="en-US" sz="2800" u="sng" dirty="0">
              <a:solidFill>
                <a:srgbClr val="0000FF"/>
              </a:solidFill>
              <a:ea typeface="Arial"/>
              <a:cs typeface="Arial"/>
            </a:endParaRPr>
          </a:p>
          <a:p>
            <a:pPr lvl="1"/>
            <a:r>
              <a:rPr lang="en-US" sz="2800" dirty="0" smtClean="0">
                <a:solidFill>
                  <a:srgbClr val="000000"/>
                </a:solidFill>
                <a:ea typeface="Arial"/>
                <a:cs typeface="Arial"/>
              </a:rPr>
              <a:t>The </a:t>
            </a:r>
            <a:r>
              <a:rPr lang="en-US" sz="2800" dirty="0">
                <a:solidFill>
                  <a:srgbClr val="000000"/>
                </a:solidFill>
                <a:ea typeface="Arial"/>
                <a:cs typeface="Arial"/>
              </a:rPr>
              <a:t>Senate approved the revision to the Bylaws</a:t>
            </a:r>
            <a:r>
              <a:rPr lang="en-US" sz="2800" dirty="0" smtClean="0">
                <a:solidFill>
                  <a:srgbClr val="000000"/>
                </a:solidFill>
                <a:ea typeface="Arial"/>
                <a:cs typeface="Arial"/>
              </a:rPr>
              <a:t>.</a:t>
            </a:r>
            <a:br>
              <a:rPr lang="en-US" sz="2800" dirty="0" smtClean="0">
                <a:solidFill>
                  <a:srgbClr val="000000"/>
                </a:solidFill>
                <a:ea typeface="Arial"/>
                <a:cs typeface="Arial"/>
              </a:rPr>
            </a:br>
            <a:endParaRPr lang="en-US" sz="2800" dirty="0">
              <a:solidFill>
                <a:srgbClr val="000000"/>
              </a:solidFill>
              <a:ea typeface="Arial"/>
              <a:cs typeface="Arial"/>
            </a:endParaRPr>
          </a:p>
          <a:p>
            <a:r>
              <a:rPr lang="en-US" sz="2800" u="sng" dirty="0" smtClean="0">
                <a:solidFill>
                  <a:srgbClr val="0000FF"/>
                </a:solidFill>
                <a:ea typeface="Arial"/>
                <a:cs typeface="Arial"/>
                <a:hlinkClick r:id="rId4"/>
              </a:rPr>
              <a:t>Modify </a:t>
            </a:r>
            <a:r>
              <a:rPr lang="en-US" sz="2800" u="sng" dirty="0">
                <a:solidFill>
                  <a:srgbClr val="0000FF"/>
                </a:solidFill>
                <a:ea typeface="Arial"/>
                <a:cs typeface="Arial"/>
                <a:hlinkClick r:id="rId4"/>
              </a:rPr>
              <a:t>the Membership of the Information Technology Council to include a Representative of the University Libraries (Senate Doc. No. 15-16-18)</a:t>
            </a:r>
            <a:endParaRPr lang="en-US" sz="2800" u="sng" dirty="0">
              <a:solidFill>
                <a:srgbClr val="0000FF"/>
              </a:solidFill>
              <a:ea typeface="Arial"/>
              <a:cs typeface="Arial"/>
            </a:endParaRPr>
          </a:p>
          <a:p>
            <a:pPr lvl="1"/>
            <a:r>
              <a:rPr lang="en-US" sz="2800" dirty="0" smtClean="0">
                <a:solidFill>
                  <a:srgbClr val="000000"/>
                </a:solidFill>
                <a:ea typeface="Arial"/>
                <a:cs typeface="Arial"/>
              </a:rPr>
              <a:t>The </a:t>
            </a:r>
            <a:r>
              <a:rPr lang="en-US" sz="2800" dirty="0">
                <a:solidFill>
                  <a:srgbClr val="000000"/>
                </a:solidFill>
                <a:ea typeface="Arial"/>
                <a:cs typeface="Arial"/>
              </a:rPr>
              <a:t>Senate approved the revision to the Bylaws.</a:t>
            </a:r>
            <a:endParaRPr lang="en-US" sz="2800" dirty="0"/>
          </a:p>
        </p:txBody>
      </p:sp>
    </p:spTree>
    <p:custDataLst>
      <p:tags r:id="rId1"/>
    </p:custDataLst>
    <p:extLst>
      <p:ext uri="{BB962C8B-B14F-4D97-AF65-F5344CB8AC3E}">
        <p14:creationId xmlns:p14="http://schemas.microsoft.com/office/powerpoint/2010/main" val="91003356"/>
      </p:ext>
    </p:extLst>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3">
      <a:dk1>
        <a:sysClr val="windowText" lastClr="000000"/>
      </a:dk1>
      <a:lt1>
        <a:sysClr val="window" lastClr="FFFFFF"/>
      </a:lt1>
      <a:dk2>
        <a:srgbClr val="333333"/>
      </a:dk2>
      <a:lt2>
        <a:srgbClr val="CCCCCC"/>
      </a:lt2>
      <a:accent1>
        <a:srgbClr val="B00000"/>
      </a:accent1>
      <a:accent2>
        <a:srgbClr val="000000"/>
      </a:accent2>
      <a:accent3>
        <a:srgbClr val="000000"/>
      </a:accent3>
      <a:accent4>
        <a:srgbClr val="FFFCFC"/>
      </a:accent4>
      <a:accent5>
        <a:srgbClr val="A4A4A4"/>
      </a:accent5>
      <a:accent6>
        <a:srgbClr val="666666"/>
      </a:accent6>
      <a:hlink>
        <a:srgbClr val="D01010"/>
      </a:hlink>
      <a:folHlink>
        <a:srgbClr val="E6E204"/>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632</TotalTime>
  <Words>1364</Words>
  <Application>Microsoft Macintosh PowerPoint</Application>
  <PresentationFormat>On-screen Show (4:3)</PresentationFormat>
  <Paragraphs>61</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Flow</vt:lpstr>
      <vt:lpstr>Senate Meeting Summary</vt:lpstr>
      <vt:lpstr>March 9, 2016 Summary</vt:lpstr>
      <vt:lpstr>March 9, 2016 Summary</vt:lpstr>
      <vt:lpstr>March 9, 2016 Summary</vt:lpstr>
      <vt:lpstr>March 9, 2016 Summary</vt:lpstr>
      <vt:lpstr>March 9, 2016 Summary</vt:lpstr>
      <vt:lpstr>March 9, 2016 Summary</vt:lpstr>
      <vt:lpstr>March 9, 2016 Summary</vt:lpstr>
      <vt:lpstr>March 9, 2016 Summary</vt:lpstr>
      <vt:lpstr>March 9, 2016 Summary</vt:lpstr>
      <vt:lpstr>March 9, 2016 Summary</vt:lpstr>
      <vt:lpstr>March 9, 2016 Summary</vt:lpstr>
      <vt:lpstr>Relevant Links</vt:lpstr>
    </vt:vector>
  </TitlesOfParts>
  <Company>University of Maryland-Senate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Senate Meeting</dc:title>
  <dc:creator>Reka Montfort</dc:creator>
  <cp:lastModifiedBy>Reka Montfort</cp:lastModifiedBy>
  <cp:revision>41</cp:revision>
  <dcterms:created xsi:type="dcterms:W3CDTF">2015-04-02T14:28:17Z</dcterms:created>
  <dcterms:modified xsi:type="dcterms:W3CDTF">2016-03-11T15:14:39Z</dcterms:modified>
</cp:coreProperties>
</file>