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258" r:id="rId3"/>
    <p:sldId id="274" r:id="rId4"/>
    <p:sldId id="282" r:id="rId5"/>
    <p:sldId id="283" r:id="rId6"/>
    <p:sldId id="275" r:id="rId7"/>
    <p:sldId id="276" r:id="rId8"/>
    <p:sldId id="284"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5" autoAdjust="0"/>
    <p:restoredTop sz="94660"/>
  </p:normalViewPr>
  <p:slideViewPr>
    <p:cSldViewPr snapToGrid="0" snapToObjects="1">
      <p:cViewPr>
        <p:scale>
          <a:sx n="73" d="100"/>
          <a:sy n="73" d="100"/>
        </p:scale>
        <p:origin x="-78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8EF38-6B9D-4C41-8E64-83EAEE4C0AF2}" type="datetimeFigureOut">
              <a:rPr lang="en-US" smtClean="0"/>
              <a:t>5/3/16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6B426-3903-2B4C-B6AD-BDF5AFE99FD3}" type="slidenum">
              <a:rPr lang="en-US" smtClean="0"/>
              <a:t>‹#›</a:t>
            </a:fld>
            <a:endParaRPr lang="en-US"/>
          </a:p>
        </p:txBody>
      </p:sp>
    </p:spTree>
    <p:extLst>
      <p:ext uri="{BB962C8B-B14F-4D97-AF65-F5344CB8AC3E}">
        <p14:creationId xmlns:p14="http://schemas.microsoft.com/office/powerpoint/2010/main" val="961957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0E91E31E-6522-B84F-BB6D-707B734A6E82}"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4E064BCB-DA44-3540-B007-77DD79CBE65F}" type="slidenum">
              <a:rPr lang="en-US"/>
              <a:pPr>
                <a:defRPr/>
              </a:pPr>
              <a:t>‹#›</a:t>
            </a:fld>
            <a:endParaRPr lang="en-US"/>
          </a:p>
        </p:txBody>
      </p:sp>
    </p:spTree>
    <p:extLst>
      <p:ext uri="{BB962C8B-B14F-4D97-AF65-F5344CB8AC3E}">
        <p14:creationId xmlns:p14="http://schemas.microsoft.com/office/powerpoint/2010/main" val="7982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2E2F72-61E3-F74D-9011-E55554C35A2A}"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DD18B75-4EA0-A449-B890-89129544D896}" type="slidenum">
              <a:rPr lang="en-US"/>
              <a:pPr>
                <a:defRPr/>
              </a:pPr>
              <a:t>‹#›</a:t>
            </a:fld>
            <a:endParaRPr lang="en-US"/>
          </a:p>
        </p:txBody>
      </p:sp>
    </p:spTree>
    <p:extLst>
      <p:ext uri="{BB962C8B-B14F-4D97-AF65-F5344CB8AC3E}">
        <p14:creationId xmlns:p14="http://schemas.microsoft.com/office/powerpoint/2010/main" val="219539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909E8-E9B4-0745-8AC9-C3E37455E5E4}"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39866B7-039B-E240-985F-DB5AC309D705}" type="slidenum">
              <a:rPr lang="en-US"/>
              <a:pPr>
                <a:defRPr/>
              </a:pPr>
              <a:t>‹#›</a:t>
            </a:fld>
            <a:endParaRPr lang="en-US"/>
          </a:p>
        </p:txBody>
      </p:sp>
    </p:spTree>
    <p:extLst>
      <p:ext uri="{BB962C8B-B14F-4D97-AF65-F5344CB8AC3E}">
        <p14:creationId xmlns:p14="http://schemas.microsoft.com/office/powerpoint/2010/main" val="364356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CFC35CA-1EAD-FF4A-AEDB-7A99E2188FF1}"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BAA1216-B2CE-F647-83BC-471925339334}" type="slidenum">
              <a:rPr lang="en-US"/>
              <a:pPr>
                <a:defRPr/>
              </a:pPr>
              <a:t>‹#›</a:t>
            </a:fld>
            <a:endParaRPr lang="en-US"/>
          </a:p>
        </p:txBody>
      </p:sp>
    </p:spTree>
    <p:extLst>
      <p:ext uri="{BB962C8B-B14F-4D97-AF65-F5344CB8AC3E}">
        <p14:creationId xmlns:p14="http://schemas.microsoft.com/office/powerpoint/2010/main" val="3927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41DD7A-A051-324F-ABB1-23F593012D82}"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74665C3-0023-7241-AA40-D86406098BA2}" type="slidenum">
              <a:rPr lang="en-US"/>
              <a:pPr>
                <a:defRPr/>
              </a:pPr>
              <a:t>‹#›</a:t>
            </a:fld>
            <a:endParaRPr lang="en-US"/>
          </a:p>
        </p:txBody>
      </p:sp>
    </p:spTree>
    <p:extLst>
      <p:ext uri="{BB962C8B-B14F-4D97-AF65-F5344CB8AC3E}">
        <p14:creationId xmlns:p14="http://schemas.microsoft.com/office/powerpoint/2010/main" val="260397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CDC18E41-205F-CC40-B6C7-D2693688B9AE}"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560739C9-22F9-D445-BC89-8E7C60587678}" type="slidenum">
              <a:rPr lang="en-US"/>
              <a:pPr>
                <a:defRPr/>
              </a:pPr>
              <a:t>‹#›</a:t>
            </a:fld>
            <a:endParaRPr lang="en-US"/>
          </a:p>
        </p:txBody>
      </p:sp>
    </p:spTree>
    <p:extLst>
      <p:ext uri="{BB962C8B-B14F-4D97-AF65-F5344CB8AC3E}">
        <p14:creationId xmlns:p14="http://schemas.microsoft.com/office/powerpoint/2010/main" val="26833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68CF2AC-E1E6-654C-81D0-E9ED2831B42C}" type="datetime1">
              <a:rPr lang="en-US"/>
              <a:pPr>
                <a:defRPr/>
              </a:pPr>
              <a:t>5/3/16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9E2F0856-2F52-E84D-BF5F-6774D266A45B}" type="slidenum">
              <a:rPr lang="en-US"/>
              <a:pPr>
                <a:defRPr/>
              </a:pPr>
              <a:t>‹#›</a:t>
            </a:fld>
            <a:endParaRPr lang="en-US"/>
          </a:p>
        </p:txBody>
      </p:sp>
    </p:spTree>
    <p:extLst>
      <p:ext uri="{BB962C8B-B14F-4D97-AF65-F5344CB8AC3E}">
        <p14:creationId xmlns:p14="http://schemas.microsoft.com/office/powerpoint/2010/main" val="75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D9441AE-D48E-0945-AF82-F456A85C1C47}" type="datetime1">
              <a:rPr lang="en-US"/>
              <a:pPr>
                <a:defRPr/>
              </a:pPr>
              <a:t>5/3/16</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pPr>
              <a:defRPr/>
            </a:pPr>
            <a:fld id="{F8AE6E10-7817-9443-9C5D-672EE1648BA2}" type="slidenum">
              <a:rPr lang="en-US"/>
              <a:pPr>
                <a:defRPr/>
              </a:pPr>
              <a:t>‹#›</a:t>
            </a:fld>
            <a:endParaRPr lang="en-US"/>
          </a:p>
        </p:txBody>
      </p:sp>
    </p:spTree>
    <p:extLst>
      <p:ext uri="{BB962C8B-B14F-4D97-AF65-F5344CB8AC3E}">
        <p14:creationId xmlns:p14="http://schemas.microsoft.com/office/powerpoint/2010/main" val="369800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C0404C-AD1F-CA43-9C38-D72EE2976788}" type="datetime1">
              <a:rPr lang="en-US"/>
              <a:pPr>
                <a:defRPr/>
              </a:pPr>
              <a:t>5/3/16</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pPr>
              <a:defRPr/>
            </a:pPr>
            <a:fld id="{B53F5DA0-99E8-E348-864D-F6FA689D6F77}" type="slidenum">
              <a:rPr lang="en-US"/>
              <a:pPr>
                <a:defRPr/>
              </a:pPr>
              <a:t>‹#›</a:t>
            </a:fld>
            <a:endParaRPr lang="en-US"/>
          </a:p>
        </p:txBody>
      </p:sp>
    </p:spTree>
    <p:extLst>
      <p:ext uri="{BB962C8B-B14F-4D97-AF65-F5344CB8AC3E}">
        <p14:creationId xmlns:p14="http://schemas.microsoft.com/office/powerpoint/2010/main" val="252085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4BE65D-1F0C-E244-BC71-59BC2B5AEA94}" type="datetime1">
              <a:rPr lang="en-US"/>
              <a:pPr>
                <a:defRPr/>
              </a:pPr>
              <a:t>5/3/16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pPr>
              <a:defRPr/>
            </a:pPr>
            <a:fld id="{F4DE5D38-F14A-D74A-8995-36EBEB5D273C}" type="slidenum">
              <a:rPr lang="en-US"/>
              <a:pPr>
                <a:defRPr/>
              </a:pPr>
              <a:t>‹#›</a:t>
            </a:fld>
            <a:endParaRPr lang="en-US"/>
          </a:p>
        </p:txBody>
      </p:sp>
    </p:spTree>
    <p:extLst>
      <p:ext uri="{BB962C8B-B14F-4D97-AF65-F5344CB8AC3E}">
        <p14:creationId xmlns:p14="http://schemas.microsoft.com/office/powerpoint/2010/main" val="18397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FF12B1-882B-3F40-A849-4D4717A95330}" type="datetime1">
              <a:rPr lang="en-US"/>
              <a:pPr>
                <a:defRPr/>
              </a:pPr>
              <a:t>5/3/16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1CB8E75A-468F-6046-AC49-426F8A4A5077}" type="slidenum">
              <a:rPr lang="en-US"/>
              <a:pPr>
                <a:defRPr/>
              </a:pPr>
              <a:t>‹#›</a:t>
            </a:fld>
            <a:endParaRPr lang="en-US"/>
          </a:p>
        </p:txBody>
      </p:sp>
    </p:spTree>
    <p:extLst>
      <p:ext uri="{BB962C8B-B14F-4D97-AF65-F5344CB8AC3E}">
        <p14:creationId xmlns:p14="http://schemas.microsoft.com/office/powerpoint/2010/main" val="286982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5"/>
          <p:cNvSpPr>
            <a:spLocks/>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4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pPr defTabSz="914400" fontAlgn="base">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Right Triangle 16"/>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defTabSz="914400" fontAlgn="base">
              <a:spcBef>
                <a:spcPct val="0"/>
              </a:spcBef>
              <a:spcAft>
                <a:spcPct val="0"/>
              </a:spcAft>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05A60C8-8642-7C42-9BFB-9EBA48419B9E}" type="datetime1">
              <a:rPr lang="en-US"/>
              <a:pPr>
                <a:defRPr/>
              </a:pPr>
              <a:t>5/3/16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C684DAC-4133-EE47-8F39-93FED6BD78C3}" type="slidenum">
              <a:rPr lang="en-US"/>
              <a:pPr>
                <a:defRPr/>
              </a:pPr>
              <a:t>‹#›</a:t>
            </a:fld>
            <a:endParaRPr lang="en-US"/>
          </a:p>
        </p:txBody>
      </p:sp>
    </p:spTree>
    <p:extLst>
      <p:ext uri="{BB962C8B-B14F-4D97-AF65-F5344CB8AC3E}">
        <p14:creationId xmlns:p14="http://schemas.microsoft.com/office/powerpoint/2010/main" val="2883956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Freeform 6"/>
          <p:cNvSpPr>
            <a:spLocks/>
          </p:cNvSpPr>
          <p:nvPr/>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1">
            <a:gsLst>
              <a:gs pos="0">
                <a:srgbClr val="CD0000"/>
              </a:gs>
              <a:gs pos="100000">
                <a:schemeClr val="tx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4400" fontAlgn="base">
              <a:spcBef>
                <a:spcPct val="0"/>
              </a:spcBef>
              <a:spcAft>
                <a:spcPct val="0"/>
              </a:spcAft>
            </a:pPr>
            <a:endParaRPr lang="en-US" sz="2400">
              <a:solidFill>
                <a:prstClr val="black"/>
              </a:solidFill>
              <a:latin typeface="Arial"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49000">
                <a:srgbClr val="CD0000"/>
              </a:gs>
              <a:gs pos="100000">
                <a:schemeClr val="bg1"/>
              </a:gs>
            </a:gsLst>
            <a:lin ang="0" scaled="1"/>
            <a:tileRect/>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0" numCol="1" anchor="t"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303030"/>
                </a:solidFill>
                <a:latin typeface="Constantia" charset="0"/>
              </a:defRPr>
            </a:lvl1pPr>
          </a:lstStyle>
          <a:p>
            <a:pPr defTabSz="914400" fontAlgn="base">
              <a:spcBef>
                <a:spcPct val="0"/>
              </a:spcBef>
              <a:spcAft>
                <a:spcPct val="0"/>
              </a:spcAft>
              <a:defRPr/>
            </a:pPr>
            <a:fld id="{A16C9DF9-ADC0-694D-9049-6C0C11128152}" type="datetime1">
              <a:rPr lang="en-US">
                <a:ea typeface="ＭＳ Ｐゴシック" charset="0"/>
                <a:cs typeface="ＭＳ Ｐゴシック" charset="0"/>
              </a:rPr>
              <a:pPr defTabSz="914400" fontAlgn="base">
                <a:spcBef>
                  <a:spcPct val="0"/>
                </a:spcBef>
                <a:spcAft>
                  <a:spcPct val="0"/>
                </a:spcAft>
                <a:defRPr/>
              </a:pPr>
              <a:t>5/3/16</a:t>
            </a:fld>
            <a:endParaRPr lang="en-US">
              <a:ea typeface="ＭＳ Ｐゴシック" charset="0"/>
              <a:cs typeface="ＭＳ Ｐゴシック"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defTabSz="914400">
              <a:defRPr/>
            </a:pPr>
            <a:endParaRPr lang="en-US">
              <a:solidFill>
                <a:srgbClr val="333333">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303030"/>
                </a:solidFill>
                <a:latin typeface="Constantia" charset="0"/>
              </a:defRPr>
            </a:lvl1pPr>
          </a:lstStyle>
          <a:p>
            <a:pPr defTabSz="914400" fontAlgn="base">
              <a:spcBef>
                <a:spcPct val="0"/>
              </a:spcBef>
              <a:spcAft>
                <a:spcPct val="0"/>
              </a:spcAft>
              <a:defRPr/>
            </a:pPr>
            <a:fld id="{A6D80497-62C2-6549-B6E2-51DBDDC1A560}" type="slidenum">
              <a:rPr lang="en-US">
                <a:ea typeface="ＭＳ Ｐゴシック" charset="0"/>
                <a:cs typeface="ＭＳ Ｐゴシック" charset="0"/>
              </a:rPr>
              <a:pPr defTabSz="914400" fontAlgn="base">
                <a:spcBef>
                  <a:spcPct val="0"/>
                </a:spcBef>
                <a:spcAft>
                  <a:spcPct val="0"/>
                </a:spcAft>
                <a:defRPr/>
              </a:pPr>
              <a:t>‹#›</a:t>
            </a:fld>
            <a:endParaRPr lang="en-US">
              <a:ea typeface="ＭＳ Ｐゴシック" charset="0"/>
              <a:cs typeface="ＭＳ Ｐゴシック"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grpSp>
      <p:pic>
        <p:nvPicPr>
          <p:cNvPr id="1034"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6200" y="76200"/>
            <a:ext cx="1362075" cy="1214438"/>
          </a:xfrm>
          <a:prstGeom prst="rect">
            <a:avLst/>
          </a:prstGeom>
          <a:noFill/>
          <a:ln w="9525">
            <a:solidFill>
              <a:srgbClr val="C00000"/>
            </a:solidFill>
            <a:miter lim="800000"/>
            <a:headEnd/>
            <a:tailEnd/>
          </a:ln>
          <a:effectLst>
            <a:outerShdw blurRad="63500" dist="38100" dir="16200000" rotWithShape="0">
              <a:srgbClr val="000000">
                <a:alpha val="39998"/>
              </a:srgbClr>
            </a:outerShdw>
          </a:effectLst>
          <a:extLst>
            <a:ext uri="{909E8E84-426E-40dd-AFC4-6F175D3DCCD1}">
              <a14:hiddenFill xmlns:a14="http://schemas.microsoft.com/office/drawing/2010/main">
                <a:solidFill>
                  <a:srgbClr val="FFFFFF"/>
                </a:solidFill>
              </a14:hiddenFill>
            </a:ext>
          </a:extLst>
        </p:spPr>
      </p:pic>
      <p:sp>
        <p:nvSpPr>
          <p:cNvPr id="1035" name="TextBox 14"/>
          <p:cNvSpPr txBox="1">
            <a:spLocks noChangeArrowheads="1"/>
          </p:cNvSpPr>
          <p:nvPr userDrawn="1"/>
        </p:nvSpPr>
        <p:spPr bwMode="auto">
          <a:xfrm>
            <a:off x="0" y="0"/>
            <a:ext cx="1865313" cy="369888"/>
          </a:xfrm>
          <a:prstGeom prst="rect">
            <a:avLst/>
          </a:prstGeom>
          <a:no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fontAlgn="base" hangingPunct="1">
              <a:spcBef>
                <a:spcPct val="0"/>
              </a:spcBef>
              <a:spcAft>
                <a:spcPct val="0"/>
              </a:spcAft>
              <a:defRPr/>
            </a:pPr>
            <a:r>
              <a:rPr lang="en-US" sz="1800" b="1" smtClean="0">
                <a:solidFill>
                  <a:prstClr val="white"/>
                </a:solidFill>
                <a:latin typeface="Calibri" charset="0"/>
              </a:rPr>
              <a:t>University Senate</a:t>
            </a:r>
          </a:p>
        </p:txBody>
      </p:sp>
    </p:spTree>
    <p:extLst>
      <p:ext uri="{BB962C8B-B14F-4D97-AF65-F5344CB8AC3E}">
        <p14:creationId xmlns:p14="http://schemas.microsoft.com/office/powerpoint/2010/main" val="4102461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Calibri" charset="0"/>
          <a:ea typeface="ＭＳ Ｐゴシック" charset="-128"/>
        </a:defRPr>
      </a:lvl6pPr>
      <a:lvl7pPr marL="914400" algn="l" rtl="0" fontAlgn="base">
        <a:spcBef>
          <a:spcPct val="0"/>
        </a:spcBef>
        <a:spcAft>
          <a:spcPct val="0"/>
        </a:spcAft>
        <a:defRPr sz="4400">
          <a:solidFill>
            <a:schemeClr val="tx2"/>
          </a:solidFill>
          <a:latin typeface="Calibri" charset="0"/>
          <a:ea typeface="ＭＳ Ｐゴシック" charset="-128"/>
        </a:defRPr>
      </a:lvl7pPr>
      <a:lvl8pPr marL="1371600" algn="l" rtl="0" fontAlgn="base">
        <a:spcBef>
          <a:spcPct val="0"/>
        </a:spcBef>
        <a:spcAft>
          <a:spcPct val="0"/>
        </a:spcAft>
        <a:defRPr sz="4400">
          <a:solidFill>
            <a:schemeClr val="tx2"/>
          </a:solidFill>
          <a:latin typeface="Calibri" charset="0"/>
          <a:ea typeface="ＭＳ Ｐゴシック" charset="-128"/>
        </a:defRPr>
      </a:lvl8pPr>
      <a:lvl9pPr marL="1828800" algn="l" rtl="0" fontAlgn="base">
        <a:spcBef>
          <a:spcPct val="0"/>
        </a:spcBef>
        <a:spcAft>
          <a:spcPct val="0"/>
        </a:spcAft>
        <a:defRPr sz="4400">
          <a:solidFill>
            <a:schemeClr val="tx2"/>
          </a:solidFill>
          <a:latin typeface="Calibri" charset="0"/>
          <a:ea typeface="ＭＳ Ｐゴシック" charset="-128"/>
        </a:defRPr>
      </a:lvl9pPr>
    </p:titleStyle>
    <p:bodyStyle>
      <a:lvl1pPr marL="273050" indent="-273050" algn="l" rtl="0" eaLnBrk="0" fontAlgn="base" hangingPunct="0">
        <a:spcBef>
          <a:spcPct val="20000"/>
        </a:spcBef>
        <a:spcAft>
          <a:spcPct val="0"/>
        </a:spcAft>
        <a:buClr>
          <a:srgbClr val="000000"/>
        </a:buClr>
        <a:buSzPct val="95000"/>
        <a:buFont typeface="Wingdings 2" charset="0"/>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00000"/>
        </a:buClr>
        <a:buSzPct val="65000"/>
        <a:buFont typeface="Wingdings 2" charset="0"/>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FFFCFC"/>
        </a:buClr>
        <a:buSzPct val="65000"/>
        <a:buFont typeface="Wingdings 2" charset="0"/>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0.xml"/><Relationship Id="rId3" Type="http://schemas.openxmlformats.org/officeDocument/2006/relationships/hyperlink" Target="http://www.senate.umd.edu" TargetMode="Externa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www.senate.umd.edu/meetings/materials/2015to2016/040716/Proposed_Amendements.pdf" TargetMode="External"/><Relationship Id="rId4" Type="http://schemas.openxmlformats.org/officeDocument/2006/relationships/hyperlink" Target="https://www.senate.umd.edu/sms/index.cfm?event=publicViewBillFile&amp;offId=15-16-26&amp;sId=2&amp;f=Strategic_Plan_Update_15-16-26_Senate_Approved.pdf" TargetMode="External"/><Relationship Id="rId1" Type="http://schemas.openxmlformats.org/officeDocument/2006/relationships/tags" Target="../tags/tag6.xml"/><Relationship Id="rId2"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www.amacad.org/content/publications/publication.aspx?d=22180" TargetMode="External"/><Relationship Id="rId4" Type="http://schemas.openxmlformats.org/officeDocument/2006/relationships/hyperlink" Target="http://www.amacad.org/content.aspx?d=22190" TargetMode="External"/><Relationship Id="rId5" Type="http://schemas.openxmlformats.org/officeDocument/2006/relationships/hyperlink" Target="http://www.amacad.org/content.aspx?d=22174" TargetMode="External"/><Relationship Id="rId6" Type="http://schemas.openxmlformats.org/officeDocument/2006/relationships/hyperlink" Target="https://www.senate.umd.edu/sms/index.cfm?event=startVolunteerApplication" TargetMode="External"/><Relationship Id="rId1" Type="http://schemas.openxmlformats.org/officeDocument/2006/relationships/tags" Target="../tags/tag7.xml"/><Relationship Id="rId2"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hyperlink" Target="http://www.senate.umd.edu/meetings/materials/2015to2016/040716/Strategic_Plan_Update_15-16-26.pdf" TargetMode="External"/><Relationship Id="rId4" Type="http://schemas.openxmlformats.org/officeDocument/2006/relationships/hyperlink" Target="http://www.senate.umd.edu/meetings/materials/2015to2016/040716/Proposed_Amendements.pdf" TargetMode="External"/><Relationship Id="rId5" Type="http://schemas.openxmlformats.org/officeDocument/2006/relationships/hyperlink" Target="https://www.senate.umd.edu/sms/index.cfm?event=publicViewBillFile&amp;offId=15-16-26&amp;sId=2&amp;f=Strategic_Plan_Update_15-16-26_Senate_Approved.pdf" TargetMode="External"/><Relationship Id="rId1" Type="http://schemas.openxmlformats.org/officeDocument/2006/relationships/tags" Target="../tags/tag8.xml"/><Relationship Id="rId2"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ln>
            <a:miter lim="800000"/>
            <a:headEnd/>
            <a:tailEnd/>
          </a:ln>
          <a:extLst/>
        </p:spPr>
        <p:txBody>
          <a:bodyPr>
            <a:noAutofit/>
          </a:bodyPr>
          <a:lstStyle/>
          <a:p>
            <a:pPr algn="ctr" eaLnBrk="1" fontAlgn="auto" hangingPunct="1">
              <a:spcAft>
                <a:spcPts val="0"/>
              </a:spcAft>
              <a:defRPr/>
            </a:pPr>
            <a:r>
              <a:rPr lang="en-US" sz="5400" dirty="0" smtClean="0">
                <a:solidFill>
                  <a:schemeClr val="tx1"/>
                </a:solidFill>
                <a:effectLst/>
              </a:rPr>
              <a:t>Senate Meeting Summary</a:t>
            </a:r>
            <a:endParaRPr lang="en-US" sz="5400" dirty="0">
              <a:solidFill>
                <a:schemeClr val="tx1"/>
              </a:solidFill>
              <a:effectLst/>
            </a:endParaRPr>
          </a:p>
        </p:txBody>
      </p:sp>
      <p:sp>
        <p:nvSpPr>
          <p:cNvPr id="41986" name="Subtitle 14"/>
          <p:cNvSpPr>
            <a:spLocks noGrp="1"/>
          </p:cNvSpPr>
          <p:nvPr>
            <p:ph type="subTitle" idx="1"/>
          </p:nvPr>
        </p:nvSpPr>
        <p:spPr>
          <a:xfrm>
            <a:off x="533400" y="3228975"/>
            <a:ext cx="7854950" cy="1752600"/>
          </a:xfrm>
        </p:spPr>
        <p:txBody>
          <a:bodyPr/>
          <a:lstStyle/>
          <a:p>
            <a:pPr marR="0" eaLnBrk="1" hangingPunct="1"/>
            <a:r>
              <a:rPr lang="en-US" sz="4400" dirty="0" smtClean="0">
                <a:solidFill>
                  <a:schemeClr val="accent1"/>
                </a:solidFill>
                <a:latin typeface="Constantia" charset="0"/>
                <a:ea typeface="ＭＳ Ｐゴシック" charset="0"/>
                <a:cs typeface="ＭＳ Ｐゴシック" charset="0"/>
              </a:rPr>
              <a:t>April 7, 2016</a:t>
            </a:r>
            <a:endParaRPr lang="en-US" sz="4400" dirty="0">
              <a:solidFill>
                <a:schemeClr val="accent1"/>
              </a:solidFill>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26573468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7,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Special Order – Presidential Briefing </a:t>
            </a:r>
          </a:p>
          <a:p>
            <a:pPr lvl="1"/>
            <a:r>
              <a:rPr lang="en-US" dirty="0"/>
              <a:t>The final report of the Lincoln Project was released with information on the public research university funding model (see relevant links section for links to the reports).</a:t>
            </a:r>
          </a:p>
          <a:p>
            <a:pPr lvl="1"/>
            <a:r>
              <a:rPr lang="en-US" dirty="0"/>
              <a:t>The State budget has been approved with a merit increase for faculty and staff and a completely funded capital budget for UMD.</a:t>
            </a:r>
          </a:p>
          <a:p>
            <a:pPr lvl="1"/>
            <a:r>
              <a:rPr lang="en-US" dirty="0"/>
              <a:t>Governor Hogan allowed SB1052 – the Strategic Partnership Act of 2016 to become law</a:t>
            </a:r>
            <a:r>
              <a:rPr lang="en-US" dirty="0" smtClean="0"/>
              <a:t>.</a:t>
            </a:r>
            <a:endParaRPr lang="en-US" dirty="0"/>
          </a:p>
        </p:txBody>
      </p:sp>
    </p:spTree>
    <p:custDataLst>
      <p:tags r:id="rId1"/>
    </p:custDataLst>
    <p:extLst>
      <p:ext uri="{BB962C8B-B14F-4D97-AF65-F5344CB8AC3E}">
        <p14:creationId xmlns:p14="http://schemas.microsoft.com/office/powerpoint/2010/main" val="18913703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7,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smtClean="0"/>
              <a:t>Senate Chair’s Report</a:t>
            </a:r>
            <a:endParaRPr lang="en-US" sz="2800" dirty="0"/>
          </a:p>
          <a:p>
            <a:pPr lvl="1"/>
            <a:r>
              <a:rPr lang="en-US" u="sng" dirty="0"/>
              <a:t>Committee Volunteer Period </a:t>
            </a:r>
            <a:endParaRPr lang="en-US" dirty="0"/>
          </a:p>
          <a:p>
            <a:pPr marL="641350" lvl="2" indent="0">
              <a:buNone/>
            </a:pPr>
            <a:r>
              <a:rPr lang="en-US" sz="2300" dirty="0"/>
              <a:t>The volunteer period for Senate standing committees had recently opened.  Chair Brown encouraged senators to reach out to the campus community about participating in shared governance and encourage volunteers to serve on a committee by going to the website: </a:t>
            </a:r>
            <a:r>
              <a:rPr lang="en-US" sz="2300" u="sng" dirty="0">
                <a:hlinkClick r:id="rId3"/>
              </a:rPr>
              <a:t>www.senate.umd.edu</a:t>
            </a:r>
            <a:r>
              <a:rPr lang="en-US" sz="2300" dirty="0"/>
              <a:t>. He especially encouraged faculty to volunteer and engage their colleagues as well. The deadline to volunteer is April 30, 2016.</a:t>
            </a:r>
          </a:p>
        </p:txBody>
      </p:sp>
    </p:spTree>
    <p:custDataLst>
      <p:tags r:id="rId1"/>
    </p:custDataLst>
    <p:extLst>
      <p:ext uri="{BB962C8B-B14F-4D97-AF65-F5344CB8AC3E}">
        <p14:creationId xmlns:p14="http://schemas.microsoft.com/office/powerpoint/2010/main" val="27681930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7,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lnSpcReduction="10000"/>
          </a:bodyPr>
          <a:lstStyle/>
          <a:p>
            <a:pPr lvl="0"/>
            <a:r>
              <a:rPr lang="en-US" sz="2800" dirty="0" smtClean="0"/>
              <a:t>Senate Chair’s Report</a:t>
            </a:r>
            <a:endParaRPr lang="en-US" sz="2800" dirty="0"/>
          </a:p>
          <a:p>
            <a:pPr lvl="1"/>
            <a:r>
              <a:rPr lang="en-US" u="sng" dirty="0"/>
              <a:t>Remaining Senate Meetings</a:t>
            </a:r>
            <a:endParaRPr lang="en-US" dirty="0"/>
          </a:p>
          <a:p>
            <a:pPr marL="641350" lvl="2" indent="0">
              <a:buNone/>
            </a:pPr>
            <a:r>
              <a:rPr lang="en-US" sz="2300" dirty="0"/>
              <a:t>Chair Brown reminded Senators that there are now three more Senate meetings this academic year. The next meeting will be held on April 20</a:t>
            </a:r>
            <a:r>
              <a:rPr lang="en-US" sz="2300" baseline="30000" dirty="0"/>
              <a:t>th</a:t>
            </a:r>
            <a:r>
              <a:rPr lang="en-US" sz="2300" dirty="0"/>
              <a:t>, and an extra meeting has been added to the schedule on April 28</a:t>
            </a:r>
            <a:r>
              <a:rPr lang="en-US" sz="2300" baseline="30000" dirty="0"/>
              <a:t>th</a:t>
            </a:r>
            <a:r>
              <a:rPr lang="en-US" sz="2300" dirty="0"/>
              <a:t>. This will now be the last business meeting of the semester for any outgoing Senators. Chair Brown noted that the Senate would have several time-sensitive issues presented at this meeting and expressed the importance of a quorum to conduct business. </a:t>
            </a:r>
            <a:br>
              <a:rPr lang="en-US" sz="2300" dirty="0"/>
            </a:br>
            <a:endParaRPr lang="en-US" sz="2300" dirty="0"/>
          </a:p>
        </p:txBody>
      </p:sp>
    </p:spTree>
    <p:custDataLst>
      <p:tags r:id="rId1"/>
    </p:custDataLst>
    <p:extLst>
      <p:ext uri="{BB962C8B-B14F-4D97-AF65-F5344CB8AC3E}">
        <p14:creationId xmlns:p14="http://schemas.microsoft.com/office/powerpoint/2010/main" val="399114689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7,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smtClean="0"/>
              <a:t>Senate Chair’s Report</a:t>
            </a:r>
            <a:endParaRPr lang="en-US" sz="2800" dirty="0"/>
          </a:p>
          <a:p>
            <a:pPr lvl="1"/>
            <a:r>
              <a:rPr lang="en-US" u="sng" dirty="0"/>
              <a:t>Remaining Senate Meetings</a:t>
            </a:r>
            <a:endParaRPr lang="en-US" dirty="0"/>
          </a:p>
          <a:p>
            <a:pPr marL="641350" lvl="2" indent="0">
              <a:buNone/>
            </a:pPr>
            <a:r>
              <a:rPr lang="en-US" sz="2400" dirty="0"/>
              <a:t>The May 5</a:t>
            </a:r>
            <a:r>
              <a:rPr lang="en-US" sz="2400" baseline="30000" dirty="0"/>
              <a:t>th</a:t>
            </a:r>
            <a:r>
              <a:rPr lang="en-US" sz="2400" dirty="0"/>
              <a:t> Transition Senate Meeting will be for all continuing and incoming senators. On May 5</a:t>
            </a:r>
            <a:r>
              <a:rPr lang="en-US" sz="2400" baseline="30000" dirty="0"/>
              <a:t>th</a:t>
            </a:r>
            <a:r>
              <a:rPr lang="en-US" sz="2400" dirty="0"/>
              <a:t>, the Senate will elect its next Chair-Elect, Jordan Goodman will take over as Chair, and the Senate will then vote for the elected committees of the Senate. The names of candidates running for the various committees and their candidacy statements will be distributed on April 21</a:t>
            </a:r>
            <a:r>
              <a:rPr lang="en-US" sz="2400" baseline="30000" dirty="0"/>
              <a:t>st</a:t>
            </a:r>
            <a:r>
              <a:rPr lang="en-US" sz="2400" dirty="0"/>
              <a:t>.</a:t>
            </a:r>
          </a:p>
        </p:txBody>
      </p:sp>
    </p:spTree>
    <p:custDataLst>
      <p:tags r:id="rId1"/>
    </p:custDataLst>
    <p:extLst>
      <p:ext uri="{BB962C8B-B14F-4D97-AF65-F5344CB8AC3E}">
        <p14:creationId xmlns:p14="http://schemas.microsoft.com/office/powerpoint/2010/main" val="402618534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7,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Update to the Strategic Plan for the University of Maryland (Senate Doc. No. 15-16-26)</a:t>
            </a:r>
          </a:p>
          <a:p>
            <a:pPr lvl="1"/>
            <a:r>
              <a:rPr lang="en-US" dirty="0"/>
              <a:t>Provost Rankin provided an overview of the Strategic Plan Update.</a:t>
            </a:r>
          </a:p>
          <a:p>
            <a:pPr lvl="1"/>
            <a:r>
              <a:rPr lang="en-US" u="sng" dirty="0">
                <a:hlinkClick r:id="rId3"/>
              </a:rPr>
              <a:t>The Senate approved five amendments to the Strategic Plan Update.</a:t>
            </a:r>
            <a:endParaRPr lang="en-US" dirty="0"/>
          </a:p>
          <a:p>
            <a:pPr lvl="1"/>
            <a:r>
              <a:rPr lang="en-US" u="sng" dirty="0">
                <a:hlinkClick r:id="rId4"/>
              </a:rPr>
              <a:t>The Senate approved the Strategic Plan Update as amended.</a:t>
            </a:r>
            <a:endParaRPr lang="en-US" dirty="0"/>
          </a:p>
        </p:txBody>
      </p:sp>
    </p:spTree>
    <p:custDataLst>
      <p:tags r:id="rId1"/>
    </p:custDataLst>
    <p:extLst>
      <p:ext uri="{BB962C8B-B14F-4D97-AF65-F5344CB8AC3E}">
        <p14:creationId xmlns:p14="http://schemas.microsoft.com/office/powerpoint/2010/main" val="9309462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7,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77500" lnSpcReduction="20000"/>
          </a:bodyPr>
          <a:lstStyle/>
          <a:p>
            <a:pPr lvl="0"/>
            <a:r>
              <a:rPr lang="en-US" sz="2800" dirty="0"/>
              <a:t>Relevant Links</a:t>
            </a:r>
          </a:p>
          <a:p>
            <a:pPr lvl="1"/>
            <a:r>
              <a:rPr lang="en-US" dirty="0"/>
              <a:t>Public Research Universities: Recommitting to Lincoln’s Vision—An Educational Compact for the 21st Century, published by American Academy of Arts &amp; Sciences, Cambridge, MA, 2016 (This is the booklet that Dr. Loh held up at the meeting)</a:t>
            </a:r>
          </a:p>
          <a:p>
            <a:pPr marL="668337" lvl="2" indent="0">
              <a:buNone/>
            </a:pPr>
            <a:r>
              <a:rPr lang="en-US" u="sng" dirty="0">
                <a:hlinkClick r:id="rId3"/>
              </a:rPr>
              <a:t>http://www.amacad.org/content/publications/publication.aspx?d=22180</a:t>
            </a:r>
            <a:r>
              <a:rPr lang="en-US" dirty="0"/>
              <a:t> </a:t>
            </a:r>
          </a:p>
          <a:p>
            <a:pPr lvl="1"/>
            <a:r>
              <a:rPr lang="en-US" dirty="0"/>
              <a:t>Public Research Universities: Resources (This page has additional information, and it includes links to the other booklets that Dr. Loh mentioned at the meeting)</a:t>
            </a:r>
          </a:p>
          <a:p>
            <a:pPr marL="668337" lvl="2" indent="0">
              <a:buNone/>
            </a:pPr>
            <a:r>
              <a:rPr lang="en-US" u="sng" dirty="0">
                <a:hlinkClick r:id="rId4"/>
              </a:rPr>
              <a:t>http://www.amacad.org/content.aspx?d=22190</a:t>
            </a:r>
            <a:r>
              <a:rPr lang="en-US" dirty="0"/>
              <a:t> </a:t>
            </a:r>
          </a:p>
          <a:p>
            <a:pPr lvl="1"/>
            <a:r>
              <a:rPr lang="en-US" dirty="0"/>
              <a:t>Public Research Universities:  Recommitting to Lincoln’s Vision:  An Educational Compact for the 21</a:t>
            </a:r>
            <a:r>
              <a:rPr lang="en-US" baseline="30000" dirty="0"/>
              <a:t>st</a:t>
            </a:r>
            <a:r>
              <a:rPr lang="en-US" dirty="0"/>
              <a:t> Century (this is a video and has the recommendations that Dr. Loh mentioned)</a:t>
            </a:r>
          </a:p>
          <a:p>
            <a:pPr marL="668337" lvl="2" indent="0">
              <a:buNone/>
            </a:pPr>
            <a:r>
              <a:rPr lang="en-US" u="sng" dirty="0">
                <a:hlinkClick r:id="rId5"/>
              </a:rPr>
              <a:t>http://www.amacad.org/content.aspx?d=22174</a:t>
            </a:r>
            <a:endParaRPr lang="en-US" dirty="0"/>
          </a:p>
          <a:p>
            <a:pPr lvl="1"/>
            <a:r>
              <a:rPr lang="en-US" dirty="0"/>
              <a:t>Volunteer to Serve on a Senate Committee</a:t>
            </a:r>
          </a:p>
          <a:p>
            <a:pPr marL="668337" lvl="2" indent="0">
              <a:buNone/>
            </a:pPr>
            <a:r>
              <a:rPr lang="en-US" u="sng" dirty="0">
                <a:hlinkClick r:id="rId6"/>
              </a:rPr>
              <a:t>https://www.senate.umd.edu/sms/index.cfm?event=</a:t>
            </a:r>
            <a:r>
              <a:rPr lang="en-US" u="sng" dirty="0" smtClean="0">
                <a:hlinkClick r:id="rId6"/>
              </a:rPr>
              <a:t>startVolunteerApplication</a:t>
            </a:r>
            <a:endParaRPr lang="en-US" dirty="0"/>
          </a:p>
        </p:txBody>
      </p:sp>
    </p:spTree>
    <p:custDataLst>
      <p:tags r:id="rId1"/>
    </p:custDataLst>
    <p:extLst>
      <p:ext uri="{BB962C8B-B14F-4D97-AF65-F5344CB8AC3E}">
        <p14:creationId xmlns:p14="http://schemas.microsoft.com/office/powerpoint/2010/main" val="104297022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7, 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lnSpcReduction="10000"/>
          </a:bodyPr>
          <a:lstStyle/>
          <a:p>
            <a:pPr lvl="0"/>
            <a:r>
              <a:rPr lang="en-US" sz="2800" dirty="0"/>
              <a:t>Relevant Links</a:t>
            </a:r>
          </a:p>
          <a:p>
            <a:pPr lvl="1"/>
            <a:r>
              <a:rPr lang="en-US" dirty="0" smtClean="0"/>
              <a:t>Update to the Strategic Plan for the University of Maryland (Senate Doc. No. 15-16-26)</a:t>
            </a:r>
          </a:p>
          <a:p>
            <a:pPr marL="668337" lvl="2" indent="0">
              <a:buNone/>
            </a:pPr>
            <a:r>
              <a:rPr lang="en-US" u="sng" dirty="0" smtClean="0">
                <a:hlinkClick r:id="rId3"/>
              </a:rPr>
              <a:t>http</a:t>
            </a:r>
            <a:r>
              <a:rPr lang="en-US" u="sng" dirty="0">
                <a:hlinkClick r:id="rId3"/>
              </a:rPr>
              <a:t>://www.senate.umd.edu/meetings/materials/2015to2016/040716/Strategic_Plan_Update_15-16-26.pdf</a:t>
            </a:r>
            <a:endParaRPr lang="en-US" dirty="0"/>
          </a:p>
          <a:p>
            <a:pPr lvl="1"/>
            <a:r>
              <a:rPr lang="en-US" dirty="0"/>
              <a:t>Strategic Plan Update amendments</a:t>
            </a:r>
          </a:p>
          <a:p>
            <a:pPr marL="668337" lvl="2" indent="0">
              <a:buNone/>
            </a:pPr>
            <a:r>
              <a:rPr lang="en-US" u="sng" dirty="0">
                <a:hlinkClick r:id="rId4"/>
              </a:rPr>
              <a:t>http://www.senate.umd.edu/meetings/materials/2015to2016/040716/Proposed_Amendements.pdf</a:t>
            </a:r>
            <a:endParaRPr lang="en-US" dirty="0"/>
          </a:p>
          <a:p>
            <a:pPr lvl="1"/>
            <a:r>
              <a:rPr lang="en-US" dirty="0" smtClean="0"/>
              <a:t>Approved </a:t>
            </a:r>
            <a:r>
              <a:rPr lang="en-US" dirty="0"/>
              <a:t>Strategic Plan Update as amended.</a:t>
            </a:r>
          </a:p>
          <a:p>
            <a:pPr marL="668337" lvl="2" indent="0">
              <a:buNone/>
            </a:pPr>
            <a:r>
              <a:rPr lang="en-US" u="sng" dirty="0">
                <a:hlinkClick r:id="rId5"/>
              </a:rPr>
              <a:t>https://www.senate.umd.edu/sms/index.cfm?event=publicViewBillFile&amp;offId=15-16-26&amp;sId=2&amp;f=Strategic_Plan_Update_15-16-26_Senate_Approved.pdf</a:t>
            </a:r>
            <a:endParaRPr lang="en-US" dirty="0"/>
          </a:p>
        </p:txBody>
      </p:sp>
    </p:spTree>
    <p:custDataLst>
      <p:tags r:id="rId1"/>
    </p:custDataLst>
    <p:extLst>
      <p:ext uri="{BB962C8B-B14F-4D97-AF65-F5344CB8AC3E}">
        <p14:creationId xmlns:p14="http://schemas.microsoft.com/office/powerpoint/2010/main" val="2923856154"/>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333333"/>
      </a:dk2>
      <a:lt2>
        <a:srgbClr val="CCCCCC"/>
      </a:lt2>
      <a:accent1>
        <a:srgbClr val="B00000"/>
      </a:accent1>
      <a:accent2>
        <a:srgbClr val="000000"/>
      </a:accent2>
      <a:accent3>
        <a:srgbClr val="000000"/>
      </a:accent3>
      <a:accent4>
        <a:srgbClr val="FFFCFC"/>
      </a:accent4>
      <a:accent5>
        <a:srgbClr val="A4A4A4"/>
      </a:accent5>
      <a:accent6>
        <a:srgbClr val="666666"/>
      </a:accent6>
      <a:hlink>
        <a:srgbClr val="D01010"/>
      </a:hlink>
      <a:folHlink>
        <a:srgbClr val="E6E2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641</TotalTime>
  <Words>575</Words>
  <Application>Microsoft Macintosh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Senate Meeting Summary</vt:lpstr>
      <vt:lpstr>April 7, 2016 Summary</vt:lpstr>
      <vt:lpstr>April 7, 2016 Summary</vt:lpstr>
      <vt:lpstr>April 7, 2016 Summary</vt:lpstr>
      <vt:lpstr>April 7, 2016 Summary</vt:lpstr>
      <vt:lpstr>April 7, 2016 Summary</vt:lpstr>
      <vt:lpstr>April 7, 2016 Summary</vt:lpstr>
      <vt:lpstr>April 7, 2016 Summary</vt:lpstr>
    </vt:vector>
  </TitlesOfParts>
  <Company>University of Maryland-Senate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dc:title>
  <dc:creator>Reka Montfort</dc:creator>
  <cp:lastModifiedBy>Reka Montfort</cp:lastModifiedBy>
  <cp:revision>43</cp:revision>
  <dcterms:created xsi:type="dcterms:W3CDTF">2015-04-02T14:28:17Z</dcterms:created>
  <dcterms:modified xsi:type="dcterms:W3CDTF">2016-05-04T00:15:12Z</dcterms:modified>
</cp:coreProperties>
</file>