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7" r:id="rId2"/>
    <p:sldId id="258" r:id="rId3"/>
    <p:sldId id="262" r:id="rId4"/>
    <p:sldId id="263" r:id="rId5"/>
    <p:sldId id="264" r:id="rId6"/>
    <p:sldId id="265" r:id="rId7"/>
    <p:sldId id="266" r:id="rId8"/>
    <p:sldId id="267" r:id="rId9"/>
    <p:sldId id="268" r:id="rId10"/>
    <p:sldId id="26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95" autoAdjust="0"/>
    <p:restoredTop sz="94660"/>
  </p:normalViewPr>
  <p:slideViewPr>
    <p:cSldViewPr snapToGrid="0" snapToObjects="1">
      <p:cViewPr>
        <p:scale>
          <a:sx n="73" d="100"/>
          <a:sy n="73" d="100"/>
        </p:scale>
        <p:origin x="-1944" y="-6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8EF38-6B9D-4C41-8E64-83EAEE4C0AF2}" type="datetimeFigureOut">
              <a:rPr lang="en-US" smtClean="0"/>
              <a:t>5/3/16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6B426-3903-2B4C-B6AD-BDF5AFE99FD3}" type="slidenum">
              <a:rPr lang="en-US" smtClean="0"/>
              <a:t>‹#›</a:t>
            </a:fld>
            <a:endParaRPr lang="en-US"/>
          </a:p>
        </p:txBody>
      </p:sp>
    </p:spTree>
    <p:extLst>
      <p:ext uri="{BB962C8B-B14F-4D97-AF65-F5344CB8AC3E}">
        <p14:creationId xmlns:p14="http://schemas.microsoft.com/office/powerpoint/2010/main" val="9619577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10</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0E91E31E-6522-B84F-BB6D-707B734A6E82}"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4E064BCB-DA44-3540-B007-77DD79CBE65F}" type="slidenum">
              <a:rPr lang="en-US"/>
              <a:pPr>
                <a:defRPr/>
              </a:pPr>
              <a:t>‹#›</a:t>
            </a:fld>
            <a:endParaRPr lang="en-US"/>
          </a:p>
        </p:txBody>
      </p:sp>
    </p:spTree>
    <p:extLst>
      <p:ext uri="{BB962C8B-B14F-4D97-AF65-F5344CB8AC3E}">
        <p14:creationId xmlns:p14="http://schemas.microsoft.com/office/powerpoint/2010/main" val="79826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2E2F72-61E3-F74D-9011-E55554C35A2A}"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DD18B75-4EA0-A449-B890-89129544D896}" type="slidenum">
              <a:rPr lang="en-US"/>
              <a:pPr>
                <a:defRPr/>
              </a:pPr>
              <a:t>‹#›</a:t>
            </a:fld>
            <a:endParaRPr lang="en-US"/>
          </a:p>
        </p:txBody>
      </p:sp>
    </p:spTree>
    <p:extLst>
      <p:ext uri="{BB962C8B-B14F-4D97-AF65-F5344CB8AC3E}">
        <p14:creationId xmlns:p14="http://schemas.microsoft.com/office/powerpoint/2010/main" val="219539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F909E8-E9B4-0745-8AC9-C3E37455E5E4}"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39866B7-039B-E240-985F-DB5AC309D705}" type="slidenum">
              <a:rPr lang="en-US"/>
              <a:pPr>
                <a:defRPr/>
              </a:pPr>
              <a:t>‹#›</a:t>
            </a:fld>
            <a:endParaRPr lang="en-US"/>
          </a:p>
        </p:txBody>
      </p:sp>
    </p:spTree>
    <p:extLst>
      <p:ext uri="{BB962C8B-B14F-4D97-AF65-F5344CB8AC3E}">
        <p14:creationId xmlns:p14="http://schemas.microsoft.com/office/powerpoint/2010/main" val="3643561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CFC35CA-1EAD-FF4A-AEDB-7A99E2188FF1}"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BAA1216-B2CE-F647-83BC-471925339334}" type="slidenum">
              <a:rPr lang="en-US"/>
              <a:pPr>
                <a:defRPr/>
              </a:pPr>
              <a:t>‹#›</a:t>
            </a:fld>
            <a:endParaRPr lang="en-US"/>
          </a:p>
        </p:txBody>
      </p:sp>
    </p:spTree>
    <p:extLst>
      <p:ext uri="{BB962C8B-B14F-4D97-AF65-F5344CB8AC3E}">
        <p14:creationId xmlns:p14="http://schemas.microsoft.com/office/powerpoint/2010/main" val="39279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241DD7A-A051-324F-ABB1-23F593012D82}"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74665C3-0023-7241-AA40-D86406098BA2}" type="slidenum">
              <a:rPr lang="en-US"/>
              <a:pPr>
                <a:defRPr/>
              </a:pPr>
              <a:t>‹#›</a:t>
            </a:fld>
            <a:endParaRPr lang="en-US"/>
          </a:p>
        </p:txBody>
      </p:sp>
    </p:spTree>
    <p:extLst>
      <p:ext uri="{BB962C8B-B14F-4D97-AF65-F5344CB8AC3E}">
        <p14:creationId xmlns:p14="http://schemas.microsoft.com/office/powerpoint/2010/main" val="260397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CDC18E41-205F-CC40-B6C7-D2693688B9AE}"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560739C9-22F9-D445-BC89-8E7C60587678}" type="slidenum">
              <a:rPr lang="en-US"/>
              <a:pPr>
                <a:defRPr/>
              </a:pPr>
              <a:t>‹#›</a:t>
            </a:fld>
            <a:endParaRPr lang="en-US"/>
          </a:p>
        </p:txBody>
      </p:sp>
    </p:spTree>
    <p:extLst>
      <p:ext uri="{BB962C8B-B14F-4D97-AF65-F5344CB8AC3E}">
        <p14:creationId xmlns:p14="http://schemas.microsoft.com/office/powerpoint/2010/main" val="268330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68CF2AC-E1E6-654C-81D0-E9ED2831B42C}" type="datetime1">
              <a:rPr lang="en-US"/>
              <a:pPr>
                <a:defRPr/>
              </a:pPr>
              <a:t>5/3/16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9E2F0856-2F52-E84D-BF5F-6774D266A45B}" type="slidenum">
              <a:rPr lang="en-US"/>
              <a:pPr>
                <a:defRPr/>
              </a:pPr>
              <a:t>‹#›</a:t>
            </a:fld>
            <a:endParaRPr lang="en-US"/>
          </a:p>
        </p:txBody>
      </p:sp>
    </p:spTree>
    <p:extLst>
      <p:ext uri="{BB962C8B-B14F-4D97-AF65-F5344CB8AC3E}">
        <p14:creationId xmlns:p14="http://schemas.microsoft.com/office/powerpoint/2010/main" val="75211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nchor="b"/>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D9441AE-D48E-0945-AF82-F456A85C1C47}" type="datetime1">
              <a:rPr lang="en-US"/>
              <a:pPr>
                <a:defRPr/>
              </a:pPr>
              <a:t>5/3/16</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9" name="Slide Number Placeholder 17"/>
          <p:cNvSpPr>
            <a:spLocks noGrp="1"/>
          </p:cNvSpPr>
          <p:nvPr>
            <p:ph type="sldNum" sz="quarter" idx="12"/>
          </p:nvPr>
        </p:nvSpPr>
        <p:spPr/>
        <p:txBody>
          <a:bodyPr/>
          <a:lstStyle>
            <a:lvl1pPr>
              <a:defRPr/>
            </a:lvl1pPr>
          </a:lstStyle>
          <a:p>
            <a:pPr>
              <a:defRPr/>
            </a:pPr>
            <a:fld id="{F8AE6E10-7817-9443-9C5D-672EE1648BA2}" type="slidenum">
              <a:rPr lang="en-US"/>
              <a:pPr>
                <a:defRPr/>
              </a:pPr>
              <a:t>‹#›</a:t>
            </a:fld>
            <a:endParaRPr lang="en-US"/>
          </a:p>
        </p:txBody>
      </p:sp>
    </p:spTree>
    <p:extLst>
      <p:ext uri="{BB962C8B-B14F-4D97-AF65-F5344CB8AC3E}">
        <p14:creationId xmlns:p14="http://schemas.microsoft.com/office/powerpoint/2010/main" val="3698008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C0404C-AD1F-CA43-9C38-D72EE2976788}" type="datetime1">
              <a:rPr lang="en-US"/>
              <a:pPr>
                <a:defRPr/>
              </a:pPr>
              <a:t>5/3/16</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5" name="Slide Number Placeholder 17"/>
          <p:cNvSpPr>
            <a:spLocks noGrp="1"/>
          </p:cNvSpPr>
          <p:nvPr>
            <p:ph type="sldNum" sz="quarter" idx="12"/>
          </p:nvPr>
        </p:nvSpPr>
        <p:spPr/>
        <p:txBody>
          <a:bodyPr/>
          <a:lstStyle>
            <a:lvl1pPr>
              <a:defRPr/>
            </a:lvl1pPr>
          </a:lstStyle>
          <a:p>
            <a:pPr>
              <a:defRPr/>
            </a:pPr>
            <a:fld id="{B53F5DA0-99E8-E348-864D-F6FA689D6F77}" type="slidenum">
              <a:rPr lang="en-US"/>
              <a:pPr>
                <a:defRPr/>
              </a:pPr>
              <a:t>‹#›</a:t>
            </a:fld>
            <a:endParaRPr lang="en-US"/>
          </a:p>
        </p:txBody>
      </p:sp>
    </p:spTree>
    <p:extLst>
      <p:ext uri="{BB962C8B-B14F-4D97-AF65-F5344CB8AC3E}">
        <p14:creationId xmlns:p14="http://schemas.microsoft.com/office/powerpoint/2010/main" val="252085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64BE65D-1F0C-E244-BC71-59BC2B5AEA94}" type="datetime1">
              <a:rPr lang="en-US"/>
              <a:pPr>
                <a:defRPr/>
              </a:pPr>
              <a:t>5/3/16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4" name="Slide Number Placeholder 17"/>
          <p:cNvSpPr>
            <a:spLocks noGrp="1"/>
          </p:cNvSpPr>
          <p:nvPr>
            <p:ph type="sldNum" sz="quarter" idx="12"/>
          </p:nvPr>
        </p:nvSpPr>
        <p:spPr/>
        <p:txBody>
          <a:bodyPr/>
          <a:lstStyle>
            <a:lvl1pPr>
              <a:defRPr/>
            </a:lvl1pPr>
          </a:lstStyle>
          <a:p>
            <a:pPr>
              <a:defRPr/>
            </a:pPr>
            <a:fld id="{F4DE5D38-F14A-D74A-8995-36EBEB5D273C}" type="slidenum">
              <a:rPr lang="en-US"/>
              <a:pPr>
                <a:defRPr/>
              </a:pPr>
              <a:t>‹#›</a:t>
            </a:fld>
            <a:endParaRPr lang="en-US"/>
          </a:p>
        </p:txBody>
      </p:sp>
    </p:spTree>
    <p:extLst>
      <p:ext uri="{BB962C8B-B14F-4D97-AF65-F5344CB8AC3E}">
        <p14:creationId xmlns:p14="http://schemas.microsoft.com/office/powerpoint/2010/main" val="183977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chor="b">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3FF12B1-882B-3F40-A849-4D4717A95330}" type="datetime1">
              <a:rPr lang="en-US"/>
              <a:pPr>
                <a:defRPr/>
              </a:pPr>
              <a:t>5/3/16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1CB8E75A-468F-6046-AC49-426F8A4A5077}" type="slidenum">
              <a:rPr lang="en-US"/>
              <a:pPr>
                <a:defRPr/>
              </a:pPr>
              <a:t>‹#›</a:t>
            </a:fld>
            <a:endParaRPr lang="en-US"/>
          </a:p>
        </p:txBody>
      </p:sp>
    </p:spTree>
    <p:extLst>
      <p:ext uri="{BB962C8B-B14F-4D97-AF65-F5344CB8AC3E}">
        <p14:creationId xmlns:p14="http://schemas.microsoft.com/office/powerpoint/2010/main" val="286982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5"/>
          <p:cNvSpPr>
            <a:spLocks/>
          </p:cNvSpPr>
          <p:nvPr/>
        </p:nvSpPr>
        <p:spPr bwMode="auto">
          <a:xfrm rot="420000" flipV="1">
            <a:off x="3165475" y="1108075"/>
            <a:ext cx="5257800" cy="4114800"/>
          </a:xfrm>
          <a:custGeom>
            <a:avLst/>
            <a:gdLst>
              <a:gd name="T0" fmla="*/ 5257800 w 5257800"/>
              <a:gd name="T1" fmla="*/ 2057400 h 4114800"/>
              <a:gd name="T2" fmla="*/ 2628900 w 5257800"/>
              <a:gd name="T3" fmla="*/ 4114800 h 4114800"/>
              <a:gd name="T4" fmla="*/ 0 w 5257800"/>
              <a:gd name="T5" fmla="*/ 2057400 h 4114800"/>
              <a:gd name="T6" fmla="*/ 2628900 w 5257800"/>
              <a:gd name="T7" fmla="*/ 0 h 4114800"/>
              <a:gd name="T8" fmla="*/ 0 60000 65536"/>
              <a:gd name="T9" fmla="*/ 5898240 60000 65536"/>
              <a:gd name="T10" fmla="*/ 11796480 60000 65536"/>
              <a:gd name="T11" fmla="*/ 17694720 60000 65536"/>
              <a:gd name="T12" fmla="*/ 0 w 5257800"/>
              <a:gd name="T13" fmla="*/ 0 h 4114800"/>
              <a:gd name="T14" fmla="*/ 5182784 w 5257800"/>
              <a:gd name="T15" fmla="*/ 4114800 h 4114800"/>
            </a:gdLst>
            <a:ahLst/>
            <a:cxnLst>
              <a:cxn ang="T8">
                <a:pos x="T0" y="T1"/>
              </a:cxn>
              <a:cxn ang="T9">
                <a:pos x="T2" y="T3"/>
              </a:cxn>
              <a:cxn ang="T10">
                <a:pos x="T4" y="T5"/>
              </a:cxn>
              <a:cxn ang="T11">
                <a:pos x="T6" y="T7"/>
              </a:cxn>
            </a:cxnLst>
            <a:rect l="T12" t="T13" r="T14" b="T15"/>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blurRad="63500" dist="38500" dir="7500041" sx="98500" sy="100079" kx="99984" algn="tl" rotWithShape="0">
              <a:srgbClr val="000000">
                <a:alpha val="25000"/>
              </a:srgbClr>
            </a:outerShdw>
          </a:effectLst>
        </p:spPr>
        <p:txBody>
          <a:bodyPr anchor="ctr"/>
          <a:lstStyle/>
          <a:p>
            <a:pPr defTabSz="914400" fontAlgn="base">
              <a:spcBef>
                <a:spcPct val="0"/>
              </a:spcBef>
              <a:spcAft>
                <a:spcPct val="0"/>
              </a:spcAft>
              <a:defRPr/>
            </a:pPr>
            <a:endParaRPr lang="en-US" sz="2400">
              <a:solidFill>
                <a:prstClr val="black"/>
              </a:solidFill>
              <a:latin typeface="Arial" charset="0"/>
              <a:ea typeface="ＭＳ Ｐゴシック" charset="0"/>
              <a:cs typeface="ＭＳ Ｐゴシック" charset="0"/>
            </a:endParaRPr>
          </a:p>
        </p:txBody>
      </p:sp>
      <p:sp>
        <p:nvSpPr>
          <p:cNvPr id="6" name="Right Triangle 16"/>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63500" dist="6350" dir="12899787" algn="tl" rotWithShape="0">
              <a:srgbClr val="000000">
                <a:alpha val="46999"/>
              </a:srgbClr>
            </a:outerShdw>
          </a:effectLst>
        </p:spPr>
        <p:txBody>
          <a:bodyPr anchor="ctr"/>
          <a:lstStyle/>
          <a:p>
            <a:pPr algn="ctr" defTabSz="914400" fontAlgn="base">
              <a:spcBef>
                <a:spcPct val="0"/>
              </a:spcBef>
              <a:spcAft>
                <a:spcPct val="0"/>
              </a:spcAft>
              <a:defRPr/>
            </a:pPr>
            <a:endParaRPr lang="en-US">
              <a:solidFill>
                <a:srgbClr val="FFFFFF"/>
              </a:solidFill>
              <a:latin typeface="Constantia" charset="0"/>
              <a:ea typeface="ＭＳ Ｐゴシック" charset="0"/>
              <a:cs typeface="ＭＳ Ｐゴシック"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2" name="Title 1"/>
          <p:cNvSpPr>
            <a:spLocks noGrp="1"/>
          </p:cNvSpPr>
          <p:nvPr>
            <p:ph type="title"/>
          </p:nvPr>
        </p:nvSpPr>
        <p:spPr>
          <a:xfrm>
            <a:off x="609600" y="1176996"/>
            <a:ext cx="2212848" cy="1582621"/>
          </a:xfrm>
        </p:spPr>
        <p:txBody>
          <a:bodyPr lIns="45720" rIns="45720" bIns="45720" anchor="b"/>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05A60C8-8642-7C42-9BFB-9EBA48419B9E}" type="datetime1">
              <a:rPr lang="en-US"/>
              <a:pPr>
                <a:defRPr/>
              </a:pPr>
              <a:t>5/3/16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C684DAC-4133-EE47-8F39-93FED6BD78C3}" type="slidenum">
              <a:rPr lang="en-US"/>
              <a:pPr>
                <a:defRPr/>
              </a:pPr>
              <a:t>‹#›</a:t>
            </a:fld>
            <a:endParaRPr lang="en-US"/>
          </a:p>
        </p:txBody>
      </p:sp>
    </p:spTree>
    <p:extLst>
      <p:ext uri="{BB962C8B-B14F-4D97-AF65-F5344CB8AC3E}">
        <p14:creationId xmlns:p14="http://schemas.microsoft.com/office/powerpoint/2010/main" val="28839561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Freeform 6"/>
          <p:cNvSpPr>
            <a:spLocks/>
          </p:cNvSpPr>
          <p:nvPr/>
        </p:nvSpPr>
        <p:spPr bwMode="auto">
          <a:xfrm>
            <a:off x="-9525" y="-7938"/>
            <a:ext cx="9163050" cy="1041401"/>
          </a:xfrm>
          <a:custGeom>
            <a:avLst/>
            <a:gdLst>
              <a:gd name="T0" fmla="*/ 2147483647 w 5772"/>
              <a:gd name="T1" fmla="*/ 2147483647 h 656"/>
              <a:gd name="T2" fmla="*/ 2147483647 w 5772"/>
              <a:gd name="T3" fmla="*/ 0 h 656"/>
              <a:gd name="T4" fmla="*/ 2147483647 w 5772"/>
              <a:gd name="T5" fmla="*/ 2147483647 h 656"/>
              <a:gd name="T6" fmla="*/ 2147483647 w 5772"/>
              <a:gd name="T7" fmla="*/ 2147483647 h 656"/>
              <a:gd name="T8" fmla="*/ 2147483647 w 5772"/>
              <a:gd name="T9" fmla="*/ 2147483647 h 656"/>
              <a:gd name="T10" fmla="*/ 2147483647 w 5772"/>
              <a:gd name="T11" fmla="*/ 2147483647 h 656"/>
              <a:gd name="T12" fmla="*/ 2147483647 w 5772"/>
              <a:gd name="T13" fmla="*/ 2147483647 h 656"/>
              <a:gd name="T14" fmla="*/ 0 w 5772"/>
              <a:gd name="T15" fmla="*/ 2147483647 h 656"/>
              <a:gd name="T16" fmla="*/ 2147483647 w 5772"/>
              <a:gd name="T17" fmla="*/ 2147483647 h 6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72"/>
              <a:gd name="T28" fmla="*/ 0 h 656"/>
              <a:gd name="T29" fmla="*/ 5772 w 5772"/>
              <a:gd name="T30" fmla="*/ 656 h 6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1">
            <a:gsLst>
              <a:gs pos="0">
                <a:srgbClr val="CD0000"/>
              </a:gs>
              <a:gs pos="100000">
                <a:schemeClr val="tx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4400" fontAlgn="base">
              <a:spcBef>
                <a:spcPct val="0"/>
              </a:spcBef>
              <a:spcAft>
                <a:spcPct val="0"/>
              </a:spcAft>
            </a:pPr>
            <a:endParaRPr lang="en-US" sz="2400">
              <a:solidFill>
                <a:prstClr val="black"/>
              </a:solidFill>
              <a:latin typeface="Arial" charset="0"/>
              <a:ea typeface="ＭＳ Ｐゴシック" charset="0"/>
              <a:cs typeface="ＭＳ Ｐゴシック"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49000">
                <a:srgbClr val="CD0000"/>
              </a:gs>
              <a:gs pos="100000">
                <a:schemeClr val="bg1"/>
              </a:gs>
            </a:gsLst>
            <a:lin ang="0" scaled="1"/>
            <a:tileRect/>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028" name="Title Placeholder 8"/>
          <p:cNvSpPr>
            <a:spLocks noGrp="1"/>
          </p:cNvSpPr>
          <p:nvPr>
            <p:ph type="title"/>
          </p:nvPr>
        </p:nvSpPr>
        <p:spPr bwMode="auto">
          <a:xfrm>
            <a:off x="457200" y="704850"/>
            <a:ext cx="716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0" numCol="1" anchor="t"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303030"/>
                </a:solidFill>
                <a:latin typeface="Constantia" charset="0"/>
              </a:defRPr>
            </a:lvl1pPr>
          </a:lstStyle>
          <a:p>
            <a:pPr defTabSz="914400" fontAlgn="base">
              <a:spcBef>
                <a:spcPct val="0"/>
              </a:spcBef>
              <a:spcAft>
                <a:spcPct val="0"/>
              </a:spcAft>
              <a:defRPr/>
            </a:pPr>
            <a:fld id="{A16C9DF9-ADC0-694D-9049-6C0C11128152}" type="datetime1">
              <a:rPr lang="en-US">
                <a:ea typeface="ＭＳ Ｐゴシック" charset="0"/>
                <a:cs typeface="ＭＳ Ｐゴシック" charset="0"/>
              </a:rPr>
              <a:pPr defTabSz="914400" fontAlgn="base">
                <a:spcBef>
                  <a:spcPct val="0"/>
                </a:spcBef>
                <a:spcAft>
                  <a:spcPct val="0"/>
                </a:spcAft>
                <a:defRPr/>
              </a:pPr>
              <a:t>5/3/16</a:t>
            </a:fld>
            <a:endParaRPr lang="en-US">
              <a:ea typeface="ＭＳ Ｐゴシック" charset="0"/>
              <a:cs typeface="ＭＳ Ｐゴシック"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defTabSz="914400">
              <a:defRPr/>
            </a:pPr>
            <a:endParaRPr lang="en-US">
              <a:solidFill>
                <a:srgbClr val="333333">
                  <a:shade val="90000"/>
                </a:srgbClr>
              </a:solidFill>
              <a:latin typeface="Constantia"/>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303030"/>
                </a:solidFill>
                <a:latin typeface="Constantia" charset="0"/>
              </a:defRPr>
            </a:lvl1pPr>
          </a:lstStyle>
          <a:p>
            <a:pPr defTabSz="914400" fontAlgn="base">
              <a:spcBef>
                <a:spcPct val="0"/>
              </a:spcBef>
              <a:spcAft>
                <a:spcPct val="0"/>
              </a:spcAft>
              <a:defRPr/>
            </a:pPr>
            <a:fld id="{A6D80497-62C2-6549-B6E2-51DBDDC1A560}" type="slidenum">
              <a:rPr lang="en-US">
                <a:ea typeface="ＭＳ Ｐゴシック" charset="0"/>
                <a:cs typeface="ＭＳ Ｐゴシック" charset="0"/>
              </a:rPr>
              <a:pPr defTabSz="914400" fontAlgn="base">
                <a:spcBef>
                  <a:spcPct val="0"/>
                </a:spcBef>
                <a:spcAft>
                  <a:spcPct val="0"/>
                </a:spcAft>
                <a:defRPr/>
              </a:pPr>
              <a:t>‹#›</a:t>
            </a:fld>
            <a:endParaRPr lang="en-US">
              <a:ea typeface="ＭＳ Ｐゴシック" charset="0"/>
              <a:cs typeface="ＭＳ Ｐゴシック"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grpSp>
      <p:pic>
        <p:nvPicPr>
          <p:cNvPr id="1034"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96200" y="76200"/>
            <a:ext cx="1362075" cy="1214438"/>
          </a:xfrm>
          <a:prstGeom prst="rect">
            <a:avLst/>
          </a:prstGeom>
          <a:noFill/>
          <a:ln w="9525">
            <a:solidFill>
              <a:srgbClr val="C00000"/>
            </a:solidFill>
            <a:miter lim="800000"/>
            <a:headEnd/>
            <a:tailEnd/>
          </a:ln>
          <a:effectLst>
            <a:outerShdw blurRad="63500" dist="38100" dir="16200000" rotWithShape="0">
              <a:srgbClr val="000000">
                <a:alpha val="39998"/>
              </a:srgbClr>
            </a:outerShdw>
          </a:effectLst>
          <a:extLst>
            <a:ext uri="{909E8E84-426E-40dd-AFC4-6F175D3DCCD1}">
              <a14:hiddenFill xmlns:a14="http://schemas.microsoft.com/office/drawing/2010/main">
                <a:solidFill>
                  <a:srgbClr val="FFFFFF"/>
                </a:solidFill>
              </a14:hiddenFill>
            </a:ext>
          </a:extLst>
        </p:spPr>
      </p:pic>
      <p:sp>
        <p:nvSpPr>
          <p:cNvPr id="1035" name="TextBox 14"/>
          <p:cNvSpPr txBox="1">
            <a:spLocks noChangeArrowheads="1"/>
          </p:cNvSpPr>
          <p:nvPr userDrawn="1"/>
        </p:nvSpPr>
        <p:spPr bwMode="auto">
          <a:xfrm>
            <a:off x="0" y="0"/>
            <a:ext cx="1865313" cy="369888"/>
          </a:xfrm>
          <a:prstGeom prst="rect">
            <a:avLst/>
          </a:prstGeom>
          <a:noFill/>
          <a:ln>
            <a:noFill/>
          </a:ln>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fontAlgn="base" hangingPunct="1">
              <a:spcBef>
                <a:spcPct val="0"/>
              </a:spcBef>
              <a:spcAft>
                <a:spcPct val="0"/>
              </a:spcAft>
              <a:defRPr/>
            </a:pPr>
            <a:r>
              <a:rPr lang="en-US" sz="1800" b="1" smtClean="0">
                <a:solidFill>
                  <a:prstClr val="white"/>
                </a:solidFill>
                <a:latin typeface="Calibri" charset="0"/>
              </a:rPr>
              <a:t>University Senate</a:t>
            </a:r>
          </a:p>
        </p:txBody>
      </p:sp>
    </p:spTree>
    <p:extLst>
      <p:ext uri="{BB962C8B-B14F-4D97-AF65-F5344CB8AC3E}">
        <p14:creationId xmlns:p14="http://schemas.microsoft.com/office/powerpoint/2010/main" val="4102461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Calibri" charset="0"/>
          <a:ea typeface="ＭＳ Ｐゴシック" charset="-128"/>
        </a:defRPr>
      </a:lvl6pPr>
      <a:lvl7pPr marL="914400" algn="l" rtl="0" fontAlgn="base">
        <a:spcBef>
          <a:spcPct val="0"/>
        </a:spcBef>
        <a:spcAft>
          <a:spcPct val="0"/>
        </a:spcAft>
        <a:defRPr sz="4400">
          <a:solidFill>
            <a:schemeClr val="tx2"/>
          </a:solidFill>
          <a:latin typeface="Calibri" charset="0"/>
          <a:ea typeface="ＭＳ Ｐゴシック" charset="-128"/>
        </a:defRPr>
      </a:lvl7pPr>
      <a:lvl8pPr marL="1371600" algn="l" rtl="0" fontAlgn="base">
        <a:spcBef>
          <a:spcPct val="0"/>
        </a:spcBef>
        <a:spcAft>
          <a:spcPct val="0"/>
        </a:spcAft>
        <a:defRPr sz="4400">
          <a:solidFill>
            <a:schemeClr val="tx2"/>
          </a:solidFill>
          <a:latin typeface="Calibri" charset="0"/>
          <a:ea typeface="ＭＳ Ｐゴシック" charset="-128"/>
        </a:defRPr>
      </a:lvl8pPr>
      <a:lvl9pPr marL="1828800" algn="l" rtl="0" fontAlgn="base">
        <a:spcBef>
          <a:spcPct val="0"/>
        </a:spcBef>
        <a:spcAft>
          <a:spcPct val="0"/>
        </a:spcAft>
        <a:defRPr sz="4400">
          <a:solidFill>
            <a:schemeClr val="tx2"/>
          </a:solidFill>
          <a:latin typeface="Calibri" charset="0"/>
          <a:ea typeface="ＭＳ Ｐゴシック" charset="-128"/>
        </a:defRPr>
      </a:lvl9pPr>
    </p:titleStyle>
    <p:bodyStyle>
      <a:lvl1pPr marL="273050" indent="-273050" algn="l" rtl="0" eaLnBrk="0" fontAlgn="base" hangingPunct="0">
        <a:spcBef>
          <a:spcPct val="20000"/>
        </a:spcBef>
        <a:spcAft>
          <a:spcPct val="0"/>
        </a:spcAft>
        <a:buClr>
          <a:srgbClr val="000000"/>
        </a:buClr>
        <a:buSzPct val="95000"/>
        <a:buFont typeface="Wingdings 2" charset="0"/>
        <a:buChar char=""/>
        <a:defRPr sz="2600" kern="1200">
          <a:solidFill>
            <a:schemeClr val="tx1"/>
          </a:solidFill>
          <a:latin typeface="+mn-lt"/>
          <a:ea typeface="ＭＳ Ｐゴシック" charset="-128"/>
          <a:cs typeface="ＭＳ Ｐゴシック" charset="-128"/>
        </a:defRPr>
      </a:lvl1pPr>
      <a:lvl2pPr marL="639763" indent="-246063" algn="l" rtl="0" eaLnBrk="0" fontAlgn="base" hangingPunct="0">
        <a:spcBef>
          <a:spcPct val="20000"/>
        </a:spcBef>
        <a:spcAft>
          <a:spcPct val="0"/>
        </a:spcAft>
        <a:buClr>
          <a:schemeClr val="accent1"/>
        </a:buClr>
        <a:buSzPct val="85000"/>
        <a:buFont typeface="Wingdings 2" charset="0"/>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charset="0"/>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00000"/>
        </a:buClr>
        <a:buSzPct val="65000"/>
        <a:buFont typeface="Wingdings 2" charset="0"/>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FFFCFC"/>
        </a:buClr>
        <a:buSzPct val="65000"/>
        <a:buFont typeface="Wingdings 2" charset="0"/>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hyperlink" Target="http://senate.umd.edu/meetings/materials/2015to2016/042016/Shared_Governance_Implementation_15-16-09.pdf" TargetMode="External"/><Relationship Id="rId5" Type="http://schemas.openxmlformats.org/officeDocument/2006/relationships/hyperlink" Target="http://senate.umd.edu/meetings/materials/2015to2016/042016/PCC_PUAF_EstablishBAinPublicPolicy_15-16-27.pdf" TargetMode="External"/><Relationship Id="rId6" Type="http://schemas.openxmlformats.org/officeDocument/2006/relationships/hyperlink" Target="http://senate.umd.edu/meetings/materials/2015to2016/042016/APAS_Clemency_14-15-29.pdf" TargetMode="External"/><Relationship Id="rId7" Type="http://schemas.openxmlformats.org/officeDocument/2006/relationships/hyperlink" Target="http://senate.umd.edu/meetings/materials/2015to2016/042016/Ed_Affairs_Grievance_Procedure_14-15-22_spring2016.pdf" TargetMode="External"/><Relationship Id="rId8" Type="http://schemas.openxmlformats.org/officeDocument/2006/relationships/hyperlink" Target="http://senate.umd.edu/meetings/materials/2015to2016/042016/ERG_MFRI_Plan_of_Org_10-11-56.pdf" TargetMode="External"/><Relationship Id="rId1" Type="http://schemas.openxmlformats.org/officeDocument/2006/relationships/tags" Target="../tags/tag10.xml"/><Relationship Id="rId2"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0.xml"/><Relationship Id="rId3" Type="http://schemas.openxmlformats.org/officeDocument/2006/relationships/hyperlink" Target="http://www.senate.umd.edu" TargetMode="Externa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10.xml"/><Relationship Id="rId3" Type="http://schemas.openxmlformats.org/officeDocument/2006/relationships/hyperlink" Target="https://senate.umd.edu/meetings/materials/2015to2016/042016/Shared_Governance_Implementation_15-16-09.pdf" TargetMode="External"/></Relationships>
</file>

<file path=ppt/slides/_rels/slide7.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hyperlink" Target="http://senate.umd.edu/meetings/materials/2015to2016/042016/PCC_PUAF_EstablishBAinPublicPolicy_15-16-27.pdf" TargetMode="External"/><Relationship Id="rId4" Type="http://schemas.openxmlformats.org/officeDocument/2006/relationships/hyperlink" Target="http://senate.umd.edu/meetings/materials/2015to2016/042016/APAS_Clemency_14-15-29.pdf" TargetMode="External"/><Relationship Id="rId1" Type="http://schemas.openxmlformats.org/officeDocument/2006/relationships/tags" Target="../tags/tag8.xml"/><Relationship Id="rId2"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hyperlink" Target="http://senate.umd.edu/meetings/materials/2015to2016/042016/Ed_Affairs_Grievance_Procedure_14-15-22_spring2016.pdf" TargetMode="External"/><Relationship Id="rId4" Type="http://schemas.openxmlformats.org/officeDocument/2006/relationships/hyperlink" Target="http://senate.umd.edu/meetings/materials/2015to2016/042016/ERG_MFRI_Plan_of_Org_10-11-56.pdf" TargetMode="External"/><Relationship Id="rId1" Type="http://schemas.openxmlformats.org/officeDocument/2006/relationships/tags" Target="../tags/tag9.xml"/><Relationship Id="rId2"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ln>
            <a:miter lim="800000"/>
            <a:headEnd/>
            <a:tailEnd/>
          </a:ln>
          <a:extLst/>
        </p:spPr>
        <p:txBody>
          <a:bodyPr>
            <a:noAutofit/>
          </a:bodyPr>
          <a:lstStyle/>
          <a:p>
            <a:pPr algn="ctr" eaLnBrk="1" fontAlgn="auto" hangingPunct="1">
              <a:spcAft>
                <a:spcPts val="0"/>
              </a:spcAft>
              <a:defRPr/>
            </a:pPr>
            <a:r>
              <a:rPr lang="en-US" sz="5400" dirty="0" smtClean="0">
                <a:solidFill>
                  <a:schemeClr val="tx1"/>
                </a:solidFill>
                <a:effectLst/>
              </a:rPr>
              <a:t>Senate Meeting Summary</a:t>
            </a:r>
            <a:endParaRPr lang="en-US" sz="5400" dirty="0">
              <a:solidFill>
                <a:schemeClr val="tx1"/>
              </a:solidFill>
              <a:effectLst/>
            </a:endParaRPr>
          </a:p>
        </p:txBody>
      </p:sp>
      <p:sp>
        <p:nvSpPr>
          <p:cNvPr id="41986" name="Subtitle 14"/>
          <p:cNvSpPr>
            <a:spLocks noGrp="1"/>
          </p:cNvSpPr>
          <p:nvPr>
            <p:ph type="subTitle" idx="1"/>
          </p:nvPr>
        </p:nvSpPr>
        <p:spPr>
          <a:xfrm>
            <a:off x="533400" y="3228975"/>
            <a:ext cx="7854950" cy="1752600"/>
          </a:xfrm>
        </p:spPr>
        <p:txBody>
          <a:bodyPr/>
          <a:lstStyle/>
          <a:p>
            <a:pPr marR="0" eaLnBrk="1" hangingPunct="1"/>
            <a:r>
              <a:rPr lang="en-US" sz="4400" dirty="0" smtClean="0">
                <a:solidFill>
                  <a:schemeClr val="accent1"/>
                </a:solidFill>
                <a:latin typeface="Constantia" charset="0"/>
                <a:ea typeface="ＭＳ Ｐゴシック" charset="0"/>
                <a:cs typeface="ＭＳ Ｐゴシック" charset="0"/>
              </a:rPr>
              <a:t>April 20, 2016</a:t>
            </a:r>
            <a:endParaRPr lang="en-US" sz="4400" dirty="0">
              <a:solidFill>
                <a:schemeClr val="accent1"/>
              </a:solidFill>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2657346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Relevant Links</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p:txBody>
          <a:bodyPr vert="horz">
            <a:normAutofit fontScale="85000" lnSpcReduction="20000"/>
          </a:bodyPr>
          <a:lstStyle/>
          <a:p>
            <a:r>
              <a:rPr lang="en-US" sz="2800" u="sng" dirty="0" smtClean="0">
                <a:hlinkClick r:id="rId4"/>
              </a:rPr>
              <a:t>http</a:t>
            </a:r>
            <a:r>
              <a:rPr lang="en-US" sz="2800" u="sng" dirty="0">
                <a:hlinkClick r:id="rId4"/>
              </a:rPr>
              <a:t>://senate.umd.edu/meetings/materials/2015to2016/042016/Shared_Governance_Implementation_15-16-09.pdf</a:t>
            </a:r>
            <a:endParaRPr lang="en-US" sz="2800" dirty="0"/>
          </a:p>
          <a:p>
            <a:r>
              <a:rPr lang="en-US" sz="2800" u="sng" dirty="0" smtClean="0">
                <a:hlinkClick r:id="rId5"/>
              </a:rPr>
              <a:t>http</a:t>
            </a:r>
            <a:r>
              <a:rPr lang="en-US" sz="2800" u="sng" dirty="0">
                <a:hlinkClick r:id="rId5"/>
              </a:rPr>
              <a:t>://senate.umd.edu/meetings/materials/2015to2016/042016/PCC_PUAF_EstablishBAinPublicPolicy_15-16-27.pdf</a:t>
            </a:r>
            <a:endParaRPr lang="en-US" sz="2800" dirty="0"/>
          </a:p>
          <a:p>
            <a:r>
              <a:rPr lang="en-US" sz="2800" u="sng" dirty="0" smtClean="0">
                <a:hlinkClick r:id="rId6"/>
              </a:rPr>
              <a:t>http</a:t>
            </a:r>
            <a:r>
              <a:rPr lang="en-US" sz="2800" u="sng" dirty="0">
                <a:hlinkClick r:id="rId6"/>
              </a:rPr>
              <a:t>://senate.umd.edu/meetings/materials/2015to2016/042016/APAS_Clemency_14-15-29.pdf</a:t>
            </a:r>
            <a:endParaRPr lang="en-US" sz="2800" dirty="0"/>
          </a:p>
          <a:p>
            <a:r>
              <a:rPr lang="en-US" sz="2800" u="sng" dirty="0" smtClean="0">
                <a:hlinkClick r:id="rId7"/>
              </a:rPr>
              <a:t>http</a:t>
            </a:r>
            <a:r>
              <a:rPr lang="en-US" sz="2800" u="sng" dirty="0">
                <a:hlinkClick r:id="rId7"/>
              </a:rPr>
              <a:t>://senate.umd.edu/meetings/materials/2015to2016/042016/Ed_Affairs_Grievance_Procedure_14-15-22_spring2016.pdf</a:t>
            </a:r>
            <a:endParaRPr lang="en-US" sz="2800" dirty="0"/>
          </a:p>
          <a:p>
            <a:r>
              <a:rPr lang="en-US" sz="2800" u="sng" smtClean="0">
                <a:hlinkClick r:id="rId8"/>
              </a:rPr>
              <a:t>http</a:t>
            </a:r>
            <a:r>
              <a:rPr lang="en-US" sz="2800" u="sng" dirty="0">
                <a:hlinkClick r:id="rId8"/>
              </a:rPr>
              <a:t>://senate.umd.edu/meetings/materials/2015to2016/042016/ERG_MFRI_Plan_of_Org_10-11-56.pdf</a:t>
            </a:r>
            <a:endParaRPr lang="en-US" sz="2800" dirty="0"/>
          </a:p>
          <a:p>
            <a:pPr marL="0" indent="0">
              <a:buNone/>
            </a:pPr>
            <a:endParaRPr lang="en-US" sz="2800" dirty="0"/>
          </a:p>
          <a:p>
            <a:pPr eaLnBrk="1" hangingPunct="1"/>
            <a:endParaRPr lang="en-US" sz="2800" dirty="0"/>
          </a:p>
          <a:p>
            <a:pPr eaLnBrk="1" hangingPunct="1"/>
            <a:endParaRPr lang="en-US" sz="3200" dirty="0"/>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880548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20,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a:t>Special Order – Presidential Briefing </a:t>
            </a:r>
          </a:p>
          <a:p>
            <a:pPr lvl="1"/>
            <a:r>
              <a:rPr lang="en-US" dirty="0"/>
              <a:t>President Loh spoke about the Review of Shared Governance Procedure Implementation report.</a:t>
            </a:r>
          </a:p>
          <a:p>
            <a:pPr lvl="1"/>
            <a:r>
              <a:rPr lang="en-US" dirty="0"/>
              <a:t>President Loh expressed his commitment to shared governance and noted the importance of informed engagement.</a:t>
            </a:r>
          </a:p>
          <a:p>
            <a:pPr lvl="1"/>
            <a:r>
              <a:rPr lang="en-US" dirty="0"/>
              <a:t>President Loh noted that the Senate looks at University-wide issues and that governance should be from a university-wide perspective</a:t>
            </a:r>
            <a:r>
              <a:rPr lang="en-US" dirty="0" smtClean="0"/>
              <a:t>.</a:t>
            </a:r>
            <a:endParaRPr lang="en-US" dirty="0"/>
          </a:p>
        </p:txBody>
      </p:sp>
    </p:spTree>
    <p:custDataLst>
      <p:tags r:id="rId1"/>
    </p:custDataLst>
    <p:extLst>
      <p:ext uri="{BB962C8B-B14F-4D97-AF65-F5344CB8AC3E}">
        <p14:creationId xmlns:p14="http://schemas.microsoft.com/office/powerpoint/2010/main" val="18913703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20,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a:t>Senate Chair’s Report</a:t>
            </a:r>
          </a:p>
          <a:p>
            <a:pPr lvl="1"/>
            <a:r>
              <a:rPr lang="en-US" u="sng" dirty="0"/>
              <a:t>Committee Volunteer Period </a:t>
            </a:r>
            <a:endParaRPr lang="en-US" dirty="0"/>
          </a:p>
          <a:p>
            <a:pPr marL="668337" lvl="2" indent="0">
              <a:buNone/>
            </a:pPr>
            <a:r>
              <a:rPr lang="en-US" sz="2400" dirty="0"/>
              <a:t>The volunteer period for Senate standing committees had recently opened.  Chair Brown encouraged senators to reach out to the campus community about participating in shared governance and encourage volunteers to serve on a committee by going to the website: </a:t>
            </a:r>
            <a:r>
              <a:rPr lang="en-US" sz="2400" u="sng" dirty="0">
                <a:hlinkClick r:id="rId3"/>
              </a:rPr>
              <a:t>www.senate.umd.edu</a:t>
            </a:r>
            <a:r>
              <a:rPr lang="en-US" sz="2400" dirty="0"/>
              <a:t>. He especially encouraged faculty to volunteer and engage their colleagues as well. The deadline to volunteer is April 30, 2016</a:t>
            </a:r>
            <a:r>
              <a:rPr lang="en-US" sz="2400" dirty="0" smtClean="0"/>
              <a:t>.</a:t>
            </a:r>
            <a:endParaRPr lang="en-US" sz="2400" dirty="0"/>
          </a:p>
        </p:txBody>
      </p:sp>
    </p:spTree>
    <p:custDataLst>
      <p:tags r:id="rId1"/>
    </p:custDataLst>
    <p:extLst>
      <p:ext uri="{BB962C8B-B14F-4D97-AF65-F5344CB8AC3E}">
        <p14:creationId xmlns:p14="http://schemas.microsoft.com/office/powerpoint/2010/main" val="36961365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20,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1"/>
            <a:r>
              <a:rPr lang="en-US" u="sng" dirty="0" smtClean="0"/>
              <a:t>Remaining </a:t>
            </a:r>
            <a:r>
              <a:rPr lang="en-US" u="sng" dirty="0"/>
              <a:t>Senate Meetings</a:t>
            </a:r>
            <a:endParaRPr lang="en-US" dirty="0"/>
          </a:p>
          <a:p>
            <a:pPr lvl="2"/>
            <a:r>
              <a:rPr lang="en-US" sz="2400" dirty="0"/>
              <a:t>Chair Brown reminded Senators that there are now two more Senate meetings this academic year. The next meeting is an extra meeting that has been added to the schedule on April 28</a:t>
            </a:r>
            <a:r>
              <a:rPr lang="en-US" sz="2400" baseline="30000" dirty="0"/>
              <a:t>th</a:t>
            </a:r>
            <a:r>
              <a:rPr lang="en-US" sz="2400" dirty="0"/>
              <a:t>. This will now be the last business meeting of the semester for any outgoing Senators. Chair Brown noted that the Senate would have several time-sensitive issues presented at this meeting and expressed the importance of a quorum to conduct business. </a:t>
            </a:r>
          </a:p>
        </p:txBody>
      </p:sp>
    </p:spTree>
    <p:custDataLst>
      <p:tags r:id="rId1"/>
    </p:custDataLst>
    <p:extLst>
      <p:ext uri="{BB962C8B-B14F-4D97-AF65-F5344CB8AC3E}">
        <p14:creationId xmlns:p14="http://schemas.microsoft.com/office/powerpoint/2010/main" val="4668413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20,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2"/>
            <a:r>
              <a:rPr lang="en-US" sz="2400" dirty="0" smtClean="0"/>
              <a:t>The </a:t>
            </a:r>
            <a:r>
              <a:rPr lang="en-US" sz="2400" dirty="0"/>
              <a:t>May 5</a:t>
            </a:r>
            <a:r>
              <a:rPr lang="en-US" sz="2400" baseline="30000" dirty="0"/>
              <a:t>th</a:t>
            </a:r>
            <a:r>
              <a:rPr lang="en-US" sz="2400" dirty="0"/>
              <a:t> Transition Senate Meeting will be for all continuing and incoming senators. On May 5</a:t>
            </a:r>
            <a:r>
              <a:rPr lang="en-US" sz="2400" baseline="30000" dirty="0"/>
              <a:t>th</a:t>
            </a:r>
            <a:r>
              <a:rPr lang="en-US" sz="2400" dirty="0"/>
              <a:t>, the Senate will elect its next Chair-Elect, Jordan Goodman will take over as Chair, and the Senate will then vote for the elected committees of the Senate. The names of candidates running for the various committees and their candidacy statements will be distributed on April 21</a:t>
            </a:r>
            <a:r>
              <a:rPr lang="en-US" sz="2400" baseline="30000" dirty="0"/>
              <a:t>st</a:t>
            </a:r>
            <a:r>
              <a:rPr lang="en-US" sz="2400" dirty="0"/>
              <a:t>.</a:t>
            </a:r>
          </a:p>
        </p:txBody>
      </p:sp>
    </p:spTree>
    <p:custDataLst>
      <p:tags r:id="rId1"/>
    </p:custDataLst>
    <p:extLst>
      <p:ext uri="{BB962C8B-B14F-4D97-AF65-F5344CB8AC3E}">
        <p14:creationId xmlns:p14="http://schemas.microsoft.com/office/powerpoint/2010/main" val="250964737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20,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92500" lnSpcReduction="10000"/>
          </a:bodyPr>
          <a:lstStyle/>
          <a:p>
            <a:pPr lvl="0"/>
            <a:r>
              <a:rPr lang="en-US" sz="2800" u="sng" dirty="0">
                <a:hlinkClick r:id="rId3"/>
              </a:rPr>
              <a:t>Review of Shared Governance Procedure Implementation (Senate Doc. No. 15-16-09) (Information)</a:t>
            </a:r>
            <a:endParaRPr lang="en-US" sz="2800" dirty="0"/>
          </a:p>
          <a:p>
            <a:pPr lvl="1"/>
            <a:r>
              <a:rPr lang="en-US" dirty="0"/>
              <a:t>Chair Brown reminded Senators that the Senate leadership developed a series of actionable procedures to increase communication, inclusiveness, transparency, engagement, awareness, and trust. These procedures were intended to improve not only communication and relationships between the Senate, SEC, and the administration, but also to improve our working efficiencies and enhance the awareness of the campus community on the impact that the Senate’s activities have on their daily lives and the importance of shared governance</a:t>
            </a:r>
            <a:r>
              <a:rPr lang="en-US" dirty="0" smtClean="0"/>
              <a:t>.</a:t>
            </a:r>
            <a:endParaRPr lang="en-US" dirty="0"/>
          </a:p>
        </p:txBody>
      </p:sp>
    </p:spTree>
    <p:custDataLst>
      <p:tags r:id="rId1"/>
    </p:custDataLst>
    <p:extLst>
      <p:ext uri="{BB962C8B-B14F-4D97-AF65-F5344CB8AC3E}">
        <p14:creationId xmlns:p14="http://schemas.microsoft.com/office/powerpoint/2010/main" val="293194997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20,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92500" lnSpcReduction="20000"/>
          </a:bodyPr>
          <a:lstStyle/>
          <a:p>
            <a:pPr lvl="1"/>
            <a:r>
              <a:rPr lang="en-US" dirty="0" smtClean="0"/>
              <a:t>The </a:t>
            </a:r>
            <a:r>
              <a:rPr lang="en-US" dirty="0"/>
              <a:t>SEC was charged with conducting a review of these procedures.</a:t>
            </a:r>
          </a:p>
          <a:p>
            <a:pPr lvl="1"/>
            <a:r>
              <a:rPr lang="en-US" dirty="0"/>
              <a:t>Chair Brown noted that the report included in your materials is an information item that details the results of that review. </a:t>
            </a:r>
          </a:p>
          <a:p>
            <a:pPr lvl="1"/>
            <a:r>
              <a:rPr lang="en-US" dirty="0"/>
              <a:t>While engagement between the Senate and the administration, and between the Senate and the campus community, has improved over the past year, more work still needs to be done. </a:t>
            </a:r>
          </a:p>
          <a:p>
            <a:pPr lvl="1"/>
            <a:r>
              <a:rPr lang="en-US" dirty="0"/>
              <a:t>The procedures put in place this year should be reviewed, revised, and expanded to meet the needs of the campus and its constituents. The Senate leadership should continue to work with the administration to improve procedures to enhance shared governance at the University and continue to develop new ways to engage the campus community in the work of the Senate.</a:t>
            </a:r>
          </a:p>
        </p:txBody>
      </p:sp>
    </p:spTree>
    <p:custDataLst>
      <p:tags r:id="rId1"/>
    </p:custDataLst>
    <p:extLst>
      <p:ext uri="{BB962C8B-B14F-4D97-AF65-F5344CB8AC3E}">
        <p14:creationId xmlns:p14="http://schemas.microsoft.com/office/powerpoint/2010/main" val="328283230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20,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u="sng" dirty="0">
                <a:hlinkClick r:id="rId3"/>
              </a:rPr>
              <a:t>PCC Proposal to Establish a Bachelor of Arts in Public Policy (Senate Doc. No. 15-16-27)</a:t>
            </a:r>
            <a:endParaRPr lang="en-US" sz="2800" dirty="0"/>
          </a:p>
          <a:p>
            <a:pPr lvl="1"/>
            <a:r>
              <a:rPr lang="en-US" dirty="0"/>
              <a:t>The Senate approved the new undergraduate degree program in Public Policy.</a:t>
            </a:r>
          </a:p>
          <a:p>
            <a:pPr lvl="0"/>
            <a:r>
              <a:rPr lang="en-US" sz="2800" u="sng" dirty="0">
                <a:hlinkClick r:id="rId4"/>
              </a:rPr>
              <a:t>Suggested Revision to the Academic Clemency Policy (Senate Doc. No. 14-15-29)</a:t>
            </a:r>
            <a:endParaRPr lang="en-US" sz="2800" dirty="0"/>
          </a:p>
          <a:p>
            <a:pPr lvl="1"/>
            <a:r>
              <a:rPr lang="en-US" dirty="0"/>
              <a:t>The Senate approved the revised policy</a:t>
            </a:r>
            <a:r>
              <a:rPr lang="en-US" dirty="0" smtClean="0"/>
              <a:t>.</a:t>
            </a:r>
            <a:endParaRPr lang="en-US" dirty="0"/>
          </a:p>
        </p:txBody>
      </p:sp>
    </p:spTree>
    <p:custDataLst>
      <p:tags r:id="rId1"/>
    </p:custDataLst>
    <p:extLst>
      <p:ext uri="{BB962C8B-B14F-4D97-AF65-F5344CB8AC3E}">
        <p14:creationId xmlns:p14="http://schemas.microsoft.com/office/powerpoint/2010/main" val="31877621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20,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u="sng" dirty="0" smtClean="0">
                <a:hlinkClick r:id="rId3"/>
              </a:rPr>
              <a:t>Revision </a:t>
            </a:r>
            <a:r>
              <a:rPr lang="en-US" sz="2800" u="sng" dirty="0">
                <a:hlinkClick r:id="rId3"/>
              </a:rPr>
              <a:t>of the University of Maryland Undergraduate Student Grievance Procedure (Senate Doc. No. 14-15-22)</a:t>
            </a:r>
            <a:endParaRPr lang="en-US" sz="2800" dirty="0"/>
          </a:p>
          <a:p>
            <a:pPr lvl="1"/>
            <a:r>
              <a:rPr lang="en-US" dirty="0"/>
              <a:t>The Senate approved the revised policy.</a:t>
            </a:r>
          </a:p>
          <a:p>
            <a:pPr lvl="0"/>
            <a:r>
              <a:rPr lang="en-US" sz="2800" u="sng" dirty="0">
                <a:hlinkClick r:id="rId4"/>
              </a:rPr>
              <a:t>Review of the Maryland Fire and Rescue Institute (MFRI) Plan of Organization (Senate Doc. No. 10-11-56)</a:t>
            </a:r>
            <a:endParaRPr lang="en-US" sz="2800" dirty="0"/>
          </a:p>
          <a:p>
            <a:pPr lvl="1"/>
            <a:r>
              <a:rPr lang="en-US" dirty="0"/>
              <a:t>The Senate approved the revised Plan of Organization.</a:t>
            </a:r>
          </a:p>
        </p:txBody>
      </p:sp>
    </p:spTree>
    <p:custDataLst>
      <p:tags r:id="rId1"/>
    </p:custDataLst>
    <p:extLst>
      <p:ext uri="{BB962C8B-B14F-4D97-AF65-F5344CB8AC3E}">
        <p14:creationId xmlns:p14="http://schemas.microsoft.com/office/powerpoint/2010/main" val="1797119631"/>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333333"/>
      </a:dk2>
      <a:lt2>
        <a:srgbClr val="CCCCCC"/>
      </a:lt2>
      <a:accent1>
        <a:srgbClr val="B00000"/>
      </a:accent1>
      <a:accent2>
        <a:srgbClr val="000000"/>
      </a:accent2>
      <a:accent3>
        <a:srgbClr val="000000"/>
      </a:accent3>
      <a:accent4>
        <a:srgbClr val="FFFCFC"/>
      </a:accent4>
      <a:accent5>
        <a:srgbClr val="A4A4A4"/>
      </a:accent5>
      <a:accent6>
        <a:srgbClr val="666666"/>
      </a:accent6>
      <a:hlink>
        <a:srgbClr val="D01010"/>
      </a:hlink>
      <a:folHlink>
        <a:srgbClr val="E6E2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645</TotalTime>
  <Words>798</Words>
  <Application>Microsoft Macintosh PowerPoint</Application>
  <PresentationFormat>On-screen Show (4:3)</PresentationFormat>
  <Paragraphs>47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Senate Meeting Summary</vt:lpstr>
      <vt:lpstr>April 20, 2016 Summary</vt:lpstr>
      <vt:lpstr>April 20, 2016 Summary</vt:lpstr>
      <vt:lpstr>April 20, 2016 Summary</vt:lpstr>
      <vt:lpstr>April 20, 2016 Summary</vt:lpstr>
      <vt:lpstr>April 20, 2016 Summary</vt:lpstr>
      <vt:lpstr>April 20, 2016 Summary</vt:lpstr>
      <vt:lpstr>April 20, 2016 Summary</vt:lpstr>
      <vt:lpstr>April 20, 2016 Summary</vt:lpstr>
      <vt:lpstr>Relevant Links</vt:lpstr>
    </vt:vector>
  </TitlesOfParts>
  <Company>University of Maryland-Senate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dc:title>
  <dc:creator>Reka Montfort</dc:creator>
  <cp:lastModifiedBy>Reka</cp:lastModifiedBy>
  <cp:revision>44</cp:revision>
  <dcterms:created xsi:type="dcterms:W3CDTF">2015-04-02T14:28:17Z</dcterms:created>
  <dcterms:modified xsi:type="dcterms:W3CDTF">2016-05-03T19:49:53Z</dcterms:modified>
</cp:coreProperties>
</file>