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7" r:id="rId2"/>
    <p:sldId id="258" r:id="rId3"/>
    <p:sldId id="262" r:id="rId4"/>
    <p:sldId id="269" r:id="rId5"/>
    <p:sldId id="263" r:id="rId6"/>
    <p:sldId id="264" r:id="rId7"/>
    <p:sldId id="265" r:id="rId8"/>
    <p:sldId id="266" r:id="rId9"/>
    <p:sldId id="267" r:id="rId10"/>
    <p:sldId id="270" r:id="rId11"/>
    <p:sldId id="271" r:id="rId12"/>
    <p:sldId id="272" r:id="rId13"/>
    <p:sldId id="273" r:id="rId14"/>
    <p:sldId id="274" r:id="rId15"/>
    <p:sldId id="26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5" autoAdjust="0"/>
    <p:restoredTop sz="94660"/>
  </p:normalViewPr>
  <p:slideViewPr>
    <p:cSldViewPr snapToGrid="0" snapToObjects="1">
      <p:cViewPr>
        <p:scale>
          <a:sx n="73" d="100"/>
          <a:sy n="73" d="100"/>
        </p:scale>
        <p:origin x="-78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5/3/16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15</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5/3/16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5/3/16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5/3/16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5/3/16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5/3/16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5/3/16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5/3/16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5/3/16</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enate.umd.edu/meetings/materials/2015to2016/042816/Excused_Absence_Appendices_14-15-21.pdf" TargetMode="External"/><Relationship Id="rId4" Type="http://schemas.openxmlformats.org/officeDocument/2006/relationships/hyperlink" Target="https://senate.umd.edu/sms/index.cfm?event=publicViewBillFile&amp;offId=14-15-21&amp;sId=8&amp;f=Excused_Absence_Policy_Senate_Approved_14-15-21.pdf" TargetMode="External"/><Relationship Id="rId1" Type="http://schemas.openxmlformats.org/officeDocument/2006/relationships/tags" Target="../tags/tag13.xml"/><Relationship Id="rId2"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10.xml"/><Relationship Id="rId3" Type="http://schemas.openxmlformats.org/officeDocument/2006/relationships/hyperlink" Target="http://senate.umd.edu/meetings/materials/2015to2016/042816/ERG_BMGT_Plan_14-15-37.pdf"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senate.umd.edu/meetings/materials/2015to2016/042816/NonDiscrimination_Policy_15-16-28.pdf" TargetMode="External"/><Relationship Id="rId5" Type="http://schemas.openxmlformats.org/officeDocument/2006/relationships/hyperlink" Target="https://senate.umd.edu/sms/index.cfm?event=publicViewBillFile&amp;offId=15-16-29&amp;sId=3&amp;f=Disability_and_Accessibility_Senate_Approved_15-16-29.pdf" TargetMode="External"/><Relationship Id="rId6" Type="http://schemas.openxmlformats.org/officeDocument/2006/relationships/hyperlink" Target="https://senate.umd.edu/sms/index.cfm?event=publicViewBillFile&amp;offId=15-16-30&amp;sId=3&amp;f=Sexual_Misconduct_Policy_Senate_Approved_15-16-30.pdf" TargetMode="External"/><Relationship Id="rId7" Type="http://schemas.openxmlformats.org/officeDocument/2006/relationships/hyperlink" Target="http://senate.umd.edu/meetings/materials/2015to2016/042816/FAC_SM_Procedures_14-15-27.pdf" TargetMode="External"/><Relationship Id="rId8" Type="http://schemas.openxmlformats.org/officeDocument/2006/relationships/hyperlink" Target="https://senate.umd.edu/sms/index.cfm?event=publicViewBillFile&amp;offId=14-15-26&amp;sId=5&amp;f=Sexual_Misconduct_Staff_Procedures_Senate_Approved_14-15-26.pdf" TargetMode="External"/><Relationship Id="rId9" Type="http://schemas.openxmlformats.org/officeDocument/2006/relationships/hyperlink" Target="https://senate.umd.edu/sms/index.cfm?event=publicViewBillFile&amp;offId=14-15-16&amp;sId=8&amp;f=Sexual_Misconduct_Student_Procedures_Senate_Approved_14-15-16.pdf" TargetMode="External"/><Relationship Id="rId10" Type="http://schemas.openxmlformats.org/officeDocument/2006/relationships/hyperlink" Target="https://senate.umd.edu/sms/index.cfm?event=publicViewBillFile&amp;offId=14-15-21&amp;sId=8&amp;f=Excused_Absence_Policy_Senate_Approved_14-15-21.pdf" TargetMode="External"/><Relationship Id="rId11" Type="http://schemas.openxmlformats.org/officeDocument/2006/relationships/hyperlink" Target="http://senate.umd.edu/meetings/materials/2015to2016/042816/ERG_BMGT_Plan_14-15-37.pdf" TargetMode="External"/><Relationship Id="rId1" Type="http://schemas.openxmlformats.org/officeDocument/2006/relationships/tags" Target="../tags/tag15.xml"/><Relationship Id="rId2"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 Id="rId3" Type="http://schemas.openxmlformats.org/officeDocument/2006/relationships/hyperlink" Target="http://senate.umd.edu/meetings/materials/2015to2016/042816/NonDiscrimination_Policy_15-16-28.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ate.umd.edu/meetings/materials/2015to2016/042816/Disability_and_Accessibility_15-16-29.pdf" TargetMode="External"/><Relationship Id="rId4" Type="http://schemas.openxmlformats.org/officeDocument/2006/relationships/hyperlink" Target="https://senate.umd.edu/sms/index.cfm?event=publicViewBillFile&amp;offId=15-16-29&amp;sId=3&amp;f=Disability_and_Accessibility_Senate_Approved_15-16-29.pdf" TargetMode="External"/><Relationship Id="rId1" Type="http://schemas.openxmlformats.org/officeDocument/2006/relationships/tags" Target="../tags/tag4.xml"/><Relationship Id="rId2"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enate.umd.edu/meetings/materials/2015to2016/042816/Sexual_Misconduct_Policy_15-16-30.pdf" TargetMode="External"/><Relationship Id="rId4" Type="http://schemas.openxmlformats.org/officeDocument/2006/relationships/hyperlink" Target="https://senate.umd.edu/sms/index.cfm?event=publicViewBillFile&amp;offId=15-16-30&amp;sId=3&amp;f=Sexual_Misconduct_Policy_Senate_Approved_15-16-30.pdf" TargetMode="External"/><Relationship Id="rId1" Type="http://schemas.openxmlformats.org/officeDocument/2006/relationships/tags" Target="../tags/tag5.xml"/><Relationship Id="rId2"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hyperlink" Target="http://senate.umd.edu/meetings/materials/2015to2016/042816/FAC_SM_Procedures_14-15-27.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ate.umd.edu/meetings/materials/2015to2016/042816/StaffAff_Staff_SM_Procedures_14-15-26.pdf" TargetMode="External"/><Relationship Id="rId4" Type="http://schemas.openxmlformats.org/officeDocument/2006/relationships/hyperlink" Target="https://senate.umd.edu/sms/index.cfm?event=publicViewBillFile&amp;offId=14-15-26&amp;sId=5&amp;f=Sexual_Misconduct_Staff_Procedures_Senate_Approved_14-15-26.pdf" TargetMode="External"/><Relationship Id="rId1" Type="http://schemas.openxmlformats.org/officeDocument/2006/relationships/tags" Target="../tags/tag7.xml"/><Relationship Id="rId2"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0.xml"/><Relationship Id="rId3" Type="http://schemas.openxmlformats.org/officeDocument/2006/relationships/hyperlink" Target="http://senate.umd.edu/meetings/materials/2015to2016/042816/SCC_SM_Student_Procedures_14-15-16.pdf" TargetMode="External"/></Relationships>
</file>

<file path=ppt/slides/_rel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Autofit/>
          </a:bodyPr>
          <a:lstStyle/>
          <a:p>
            <a:pPr algn="ctr" eaLnBrk="1" fontAlgn="auto" hangingPunct="1">
              <a:spcAft>
                <a:spcPts val="0"/>
              </a:spcAft>
              <a:defRPr/>
            </a:pPr>
            <a:r>
              <a:rPr lang="en-US" sz="5400" dirty="0" smtClean="0">
                <a:solidFill>
                  <a:schemeClr val="tx1"/>
                </a:solidFill>
                <a:effectLst/>
              </a:rPr>
              <a:t>Senate Meeting Summary</a:t>
            </a:r>
            <a:endParaRPr lang="en-US" sz="5400" dirty="0">
              <a:solidFill>
                <a:schemeClr val="tx1"/>
              </a:solidFill>
              <a:effectLst/>
            </a:endParaRPr>
          </a:p>
        </p:txBody>
      </p:sp>
      <p:sp>
        <p:nvSpPr>
          <p:cNvPr id="41986" name="Subtitle 14"/>
          <p:cNvSpPr>
            <a:spLocks noGrp="1"/>
          </p:cNvSpPr>
          <p:nvPr>
            <p:ph type="subTitle" idx="1"/>
          </p:nvPr>
        </p:nvSpPr>
        <p:spPr>
          <a:xfrm>
            <a:off x="533400" y="3228975"/>
            <a:ext cx="7854950" cy="1752600"/>
          </a:xfrm>
        </p:spPr>
        <p:txBody>
          <a:bodyPr/>
          <a:lstStyle/>
          <a:p>
            <a:pPr marR="0" eaLnBrk="1" hangingPunct="1"/>
            <a:r>
              <a:rPr lang="en-US" sz="4400" dirty="0" smtClean="0">
                <a:solidFill>
                  <a:schemeClr val="accent1"/>
                </a:solidFill>
                <a:latin typeface="Constantia" charset="0"/>
                <a:ea typeface="ＭＳ Ｐゴシック" charset="0"/>
                <a:cs typeface="ＭＳ Ｐゴシック" charset="0"/>
              </a:rPr>
              <a:t>April </a:t>
            </a:r>
            <a:r>
              <a:rPr lang="en-US" sz="4400" dirty="0" smtClean="0">
                <a:solidFill>
                  <a:schemeClr val="accent1"/>
                </a:solidFill>
                <a:latin typeface="Constantia" charset="0"/>
                <a:ea typeface="ＭＳ Ｐゴシック" charset="0"/>
                <a:cs typeface="ＭＳ Ｐゴシック" charset="0"/>
              </a:rPr>
              <a:t>28, </a:t>
            </a:r>
            <a:r>
              <a:rPr lang="en-US" sz="4400" dirty="0" smtClean="0">
                <a:solidFill>
                  <a:schemeClr val="accent1"/>
                </a:solidFill>
                <a:latin typeface="Constantia" charset="0"/>
                <a:ea typeface="ＭＳ Ｐゴシック" charset="0"/>
                <a:cs typeface="ＭＳ Ｐゴシック" charset="0"/>
              </a:rPr>
              <a:t>2016</a:t>
            </a:r>
            <a:endParaRPr lang="en-US" sz="4400" dirty="0">
              <a:solidFill>
                <a:schemeClr val="accent1"/>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62500" lnSpcReduction="20000"/>
          </a:bodyPr>
          <a:lstStyle/>
          <a:p>
            <a:r>
              <a:rPr lang="en-US" sz="3600" dirty="0">
                <a:ea typeface="ＭＳ 明朝"/>
              </a:rPr>
              <a:t>Amendment #2:</a:t>
            </a:r>
          </a:p>
          <a:p>
            <a:pPr marL="0" indent="0">
              <a:buNone/>
            </a:pPr>
            <a:r>
              <a:rPr lang="en-US" sz="3600" b="1" dirty="0">
                <a:solidFill>
                  <a:srgbClr val="000000"/>
                </a:solidFill>
                <a:ea typeface="ＭＳ Ｐゴシック"/>
              </a:rPr>
              <a:t>2. Preliminary Meeting</a:t>
            </a:r>
            <a:endParaRPr lang="en-US" sz="3600" dirty="0">
              <a:solidFill>
                <a:srgbClr val="000000"/>
              </a:solidFill>
              <a:ea typeface="ＭＳ 明朝"/>
            </a:endParaRPr>
          </a:p>
          <a:p>
            <a:pPr marL="0" indent="0">
              <a:buNone/>
            </a:pPr>
            <a:r>
              <a:rPr lang="en-US" sz="3600" dirty="0">
                <a:solidFill>
                  <a:srgbClr val="000000"/>
                </a:solidFill>
                <a:ea typeface="ＭＳ Ｐゴシック"/>
              </a:rPr>
              <a:t>Prior to an investigation, the OCRSM and/or </a:t>
            </a:r>
            <a:r>
              <a:rPr lang="en-US" sz="3600" b="1" dirty="0">
                <a:solidFill>
                  <a:srgbClr val="0000FF"/>
                </a:solidFill>
                <a:ea typeface="ＭＳ Ｐゴシック"/>
              </a:rPr>
              <a:t>the</a:t>
            </a:r>
            <a:r>
              <a:rPr lang="en-US" sz="3600" dirty="0">
                <a:solidFill>
                  <a:srgbClr val="000000"/>
                </a:solidFill>
                <a:ea typeface="ＭＳ Ｐゴシック"/>
              </a:rPr>
              <a:t> OSC will notify both parties and require their attendance (separately) at a preliminary meeting with </a:t>
            </a:r>
            <a:r>
              <a:rPr lang="en-US" sz="3600" b="1" dirty="0">
                <a:solidFill>
                  <a:srgbClr val="0000FF"/>
                </a:solidFill>
                <a:ea typeface="ＭＳ Ｐゴシック"/>
              </a:rPr>
              <a:t>the</a:t>
            </a:r>
            <a:r>
              <a:rPr lang="en-US" sz="3600" dirty="0">
                <a:solidFill>
                  <a:srgbClr val="000000"/>
                </a:solidFill>
                <a:ea typeface="ＭＳ Ｐゴシック"/>
              </a:rPr>
              <a:t> OSC.  </a:t>
            </a:r>
            <a:r>
              <a:rPr lang="en-US" sz="3600" b="1" dirty="0">
                <a:solidFill>
                  <a:srgbClr val="FF5DFC"/>
                </a:solidFill>
                <a:ea typeface="ＭＳ Ｐゴシック"/>
              </a:rPr>
              <a:t>The parties will be informed of the purpose of the meeting. </a:t>
            </a:r>
            <a:r>
              <a:rPr lang="en-US" sz="3600" dirty="0">
                <a:solidFill>
                  <a:srgbClr val="000000"/>
                </a:solidFill>
                <a:ea typeface="ＭＳ Ｐゴシック"/>
              </a:rPr>
              <a:t>The purpose of the meeting is to ensure students are provided adequate information about the investigation and adjudication process, and have an opportunity to ask and receive answers to any questions they may have.  When a party does not attend the preliminary meeting with </a:t>
            </a:r>
            <a:r>
              <a:rPr lang="en-US" sz="3600" b="1" dirty="0">
                <a:solidFill>
                  <a:srgbClr val="0000FF"/>
                </a:solidFill>
                <a:ea typeface="ＭＳ Ｐゴシック"/>
              </a:rPr>
              <a:t>the</a:t>
            </a:r>
            <a:r>
              <a:rPr lang="en-US" sz="3600" dirty="0">
                <a:solidFill>
                  <a:srgbClr val="000000"/>
                </a:solidFill>
                <a:ea typeface="ＭＳ Ｐゴシック"/>
              </a:rPr>
              <a:t> OSC, the University shall proceed with an investigation, noting the party’s lack of attendance at the preliminary meeting. </a:t>
            </a:r>
            <a:endParaRPr lang="en-US" sz="3600" dirty="0">
              <a:solidFill>
                <a:srgbClr val="000000"/>
              </a:solidFill>
              <a:ea typeface="ＭＳ 明朝"/>
            </a:endParaRPr>
          </a:p>
          <a:p>
            <a:endParaRPr lang="en-US" sz="3600" dirty="0">
              <a:latin typeface="Arial"/>
              <a:ea typeface="ＭＳ 明朝"/>
            </a:endParaRPr>
          </a:p>
        </p:txBody>
      </p:sp>
    </p:spTree>
    <p:custDataLst>
      <p:tags r:id="rId1"/>
    </p:custDataLst>
    <p:extLst>
      <p:ext uri="{BB962C8B-B14F-4D97-AF65-F5344CB8AC3E}">
        <p14:creationId xmlns:p14="http://schemas.microsoft.com/office/powerpoint/2010/main" val="12459272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32500" lnSpcReduction="20000"/>
          </a:bodyPr>
          <a:lstStyle/>
          <a:p>
            <a:r>
              <a:rPr lang="en-US" sz="3600" dirty="0">
                <a:ea typeface="ＭＳ 明朝"/>
              </a:rPr>
              <a:t>Amendment #3:</a:t>
            </a:r>
          </a:p>
          <a:p>
            <a:pPr marL="0" indent="0">
              <a:buNone/>
            </a:pPr>
            <a:r>
              <a:rPr lang="en-US" sz="4000" b="1" dirty="0">
                <a:solidFill>
                  <a:srgbClr val="000000"/>
                </a:solidFill>
                <a:ea typeface="ＭＳ Ｐゴシック"/>
              </a:rPr>
              <a:t>VI.  ADJUDICATION</a:t>
            </a:r>
            <a:endParaRPr lang="en-US" sz="4000" dirty="0">
              <a:solidFill>
                <a:srgbClr val="000000"/>
              </a:solidFill>
              <a:ea typeface="ＭＳ 明朝"/>
            </a:endParaRPr>
          </a:p>
          <a:p>
            <a:pPr marL="0" indent="0">
              <a:buNone/>
            </a:pPr>
            <a:r>
              <a:rPr lang="en-US" sz="4000" b="1" dirty="0">
                <a:solidFill>
                  <a:srgbClr val="000000"/>
                </a:solidFill>
                <a:ea typeface="ＭＳ Ｐゴシック"/>
              </a:rPr>
              <a:t>Meeting with Director of Student Conduct</a:t>
            </a:r>
            <a:endParaRPr lang="en-US" sz="4000" dirty="0">
              <a:solidFill>
                <a:srgbClr val="000000"/>
              </a:solidFill>
              <a:ea typeface="ＭＳ 明朝"/>
            </a:endParaRPr>
          </a:p>
          <a:p>
            <a:pPr marL="0" indent="0">
              <a:buNone/>
            </a:pPr>
            <a:r>
              <a:rPr lang="en-US" sz="4000" dirty="0">
                <a:solidFill>
                  <a:srgbClr val="000000"/>
                </a:solidFill>
                <a:ea typeface="ＭＳ Ｐゴシック"/>
              </a:rPr>
              <a:t>The Director of Student Conduct will meet separately with each party to explain next steps and provide each party with a confidential copy of the final investigation report, including all attachments. </a:t>
            </a:r>
            <a:endParaRPr lang="en-US" sz="4000" dirty="0">
              <a:solidFill>
                <a:srgbClr val="000000"/>
              </a:solidFill>
              <a:ea typeface="ＭＳ 明朝"/>
            </a:endParaRPr>
          </a:p>
          <a:p>
            <a:pPr marL="0" indent="0">
              <a:buNone/>
            </a:pPr>
            <a:r>
              <a:rPr lang="en-US" sz="4000" dirty="0">
                <a:solidFill>
                  <a:srgbClr val="000000"/>
                </a:solidFill>
                <a:ea typeface="ＭＳ Ｐゴシック"/>
              </a:rPr>
              <a:t>When an investigation concludes with a recommended finding of a </a:t>
            </a:r>
            <a:r>
              <a:rPr lang="en-US" sz="4000" strike="sngStrike" dirty="0" err="1">
                <a:solidFill>
                  <a:srgbClr val="FF0000"/>
                </a:solidFill>
                <a:ea typeface="ＭＳ Ｐゴシック"/>
              </a:rPr>
              <a:t>p</a:t>
            </a:r>
            <a:r>
              <a:rPr lang="en-US" sz="4000" b="1" dirty="0" err="1">
                <a:solidFill>
                  <a:srgbClr val="0000FF"/>
                </a:solidFill>
                <a:ea typeface="ＭＳ Ｐゴシック"/>
              </a:rPr>
              <a:t>P</a:t>
            </a:r>
            <a:r>
              <a:rPr lang="en-US" sz="4000" dirty="0" err="1">
                <a:solidFill>
                  <a:srgbClr val="000000"/>
                </a:solidFill>
                <a:ea typeface="ＭＳ Ｐゴシック"/>
              </a:rPr>
              <a:t>olicy</a:t>
            </a:r>
            <a:r>
              <a:rPr lang="en-US" sz="4000" dirty="0">
                <a:solidFill>
                  <a:srgbClr val="000000"/>
                </a:solidFill>
                <a:ea typeface="ＭＳ Ｐゴシック"/>
              </a:rPr>
              <a:t> violation, and</a:t>
            </a:r>
            <a:r>
              <a:rPr lang="en-US" sz="4000" b="1" dirty="0">
                <a:solidFill>
                  <a:srgbClr val="000000"/>
                </a:solidFill>
                <a:ea typeface="ＭＳ Ｐゴシック"/>
              </a:rPr>
              <a:t> </a:t>
            </a:r>
            <a:r>
              <a:rPr lang="en-US" sz="4000" b="1" dirty="0">
                <a:solidFill>
                  <a:srgbClr val="FF5DFC"/>
                </a:solidFill>
                <a:ea typeface="ＭＳ Ｐゴシック"/>
              </a:rPr>
              <a:t>the Director of Student Conduct determines that</a:t>
            </a:r>
            <a:r>
              <a:rPr lang="en-US" sz="4000" dirty="0">
                <a:solidFill>
                  <a:srgbClr val="FF5DFC"/>
                </a:solidFill>
                <a:ea typeface="ＭＳ Ｐゴシック"/>
              </a:rPr>
              <a:t> </a:t>
            </a:r>
            <a:r>
              <a:rPr lang="en-US" sz="4000" b="1" dirty="0">
                <a:solidFill>
                  <a:srgbClr val="0000FF"/>
                </a:solidFill>
                <a:ea typeface="ＭＳ Ｐゴシック"/>
              </a:rPr>
              <a:t>either</a:t>
            </a:r>
            <a:r>
              <a:rPr lang="en-US" sz="4000" dirty="0">
                <a:solidFill>
                  <a:srgbClr val="0000FF"/>
                </a:solidFill>
                <a:ea typeface="ＭＳ Ｐゴシック"/>
              </a:rPr>
              <a:t> </a:t>
            </a:r>
            <a:r>
              <a:rPr lang="en-US" sz="4000" dirty="0">
                <a:solidFill>
                  <a:srgbClr val="000000"/>
                </a:solidFill>
                <a:ea typeface="ＭＳ Ｐゴシック"/>
              </a:rPr>
              <a:t>expulsion or suspension is a possible sanction, the matter will be referred automatically to the Standing Review Committee (SRC) for an administrative determination of the initial outcome. </a:t>
            </a:r>
            <a:endParaRPr lang="en-US" sz="4000" dirty="0">
              <a:solidFill>
                <a:srgbClr val="000000"/>
              </a:solidFill>
              <a:ea typeface="ＭＳ 明朝"/>
            </a:endParaRPr>
          </a:p>
          <a:p>
            <a:pPr marL="0" indent="0">
              <a:buNone/>
            </a:pPr>
            <a:r>
              <a:rPr lang="en-US" sz="4000" b="1" dirty="0">
                <a:solidFill>
                  <a:srgbClr val="0000FF"/>
                </a:solidFill>
                <a:ea typeface="ＭＳ Ｐゴシック"/>
              </a:rPr>
              <a:t>When an investigation concludes with a recommended finding of a Policy violation</a:t>
            </a:r>
            <a:r>
              <a:rPr lang="en-US" sz="4000" b="1" dirty="0">
                <a:solidFill>
                  <a:srgbClr val="FF5DFC"/>
                </a:solidFill>
                <a:ea typeface="ＭＳ Ｐゴシック"/>
              </a:rPr>
              <a:t>, and the Director of Student Conduct determines that</a:t>
            </a:r>
            <a:r>
              <a:rPr lang="en-US" sz="4000" b="1" dirty="0">
                <a:solidFill>
                  <a:srgbClr val="000000"/>
                </a:solidFill>
                <a:ea typeface="ＭＳ Ｐゴシック"/>
              </a:rPr>
              <a:t> </a:t>
            </a:r>
            <a:r>
              <a:rPr lang="en-US" sz="4000" b="1" dirty="0">
                <a:solidFill>
                  <a:srgbClr val="0000FF"/>
                </a:solidFill>
                <a:ea typeface="ＭＳ Ｐゴシック"/>
              </a:rPr>
              <a:t>neither expulsion nor suspension is a possible sanction, the OSC will resolve the Complaint by facilitating a Disciplinary Conference.  </a:t>
            </a:r>
            <a:endParaRPr lang="en-US" sz="4000" dirty="0">
              <a:solidFill>
                <a:srgbClr val="000000"/>
              </a:solidFill>
              <a:ea typeface="ＭＳ 明朝"/>
            </a:endParaRPr>
          </a:p>
          <a:p>
            <a:pPr marL="0" indent="0">
              <a:buNone/>
            </a:pPr>
            <a:r>
              <a:rPr lang="en-US" sz="4000" strike="sngStrike" dirty="0">
                <a:solidFill>
                  <a:srgbClr val="FF0000"/>
                </a:solidFill>
                <a:ea typeface="ＭＳ Ｐゴシック"/>
              </a:rPr>
              <a:t>For all other recommendations, including those of</a:t>
            </a:r>
            <a:r>
              <a:rPr lang="en-US" sz="4000" dirty="0">
                <a:solidFill>
                  <a:srgbClr val="FF0000"/>
                </a:solidFill>
                <a:ea typeface="ＭＳ Ｐゴシック"/>
              </a:rPr>
              <a:t> </a:t>
            </a:r>
            <a:r>
              <a:rPr lang="en-US" sz="4000" b="1" dirty="0">
                <a:solidFill>
                  <a:srgbClr val="0000FF"/>
                </a:solidFill>
                <a:ea typeface="ＭＳ Ｐゴシック"/>
              </a:rPr>
              <a:t>In all cases when an investigation concludes with a finding of</a:t>
            </a:r>
            <a:r>
              <a:rPr lang="en-US" sz="4000" dirty="0">
                <a:solidFill>
                  <a:srgbClr val="000000"/>
                </a:solidFill>
                <a:ea typeface="ＭＳ Ｐゴシック"/>
              </a:rPr>
              <a:t> no </a:t>
            </a:r>
            <a:r>
              <a:rPr lang="en-US" sz="4000" strike="sngStrike" dirty="0" err="1">
                <a:solidFill>
                  <a:srgbClr val="FF0000"/>
                </a:solidFill>
                <a:ea typeface="ＭＳ Ｐゴシック"/>
              </a:rPr>
              <a:t>p</a:t>
            </a:r>
            <a:r>
              <a:rPr lang="en-US" sz="4000" b="1" dirty="0" err="1">
                <a:solidFill>
                  <a:srgbClr val="0000FF"/>
                </a:solidFill>
                <a:ea typeface="ＭＳ Ｐゴシック"/>
              </a:rPr>
              <a:t>P</a:t>
            </a:r>
            <a:r>
              <a:rPr lang="en-US" sz="4000" dirty="0" err="1">
                <a:solidFill>
                  <a:srgbClr val="000000"/>
                </a:solidFill>
                <a:ea typeface="ＭＳ Ｐゴシック"/>
              </a:rPr>
              <a:t>olicy</a:t>
            </a:r>
            <a:r>
              <a:rPr lang="en-US" sz="4000" dirty="0">
                <a:solidFill>
                  <a:srgbClr val="000000"/>
                </a:solidFill>
                <a:ea typeface="ＭＳ Ｐゴシック"/>
              </a:rPr>
              <a:t> violation </a:t>
            </a:r>
            <a:r>
              <a:rPr lang="en-US" sz="4000" b="1" dirty="0">
                <a:solidFill>
                  <a:srgbClr val="FF5DFC"/>
                </a:solidFill>
                <a:ea typeface="ＭＳ Ｐゴシック"/>
              </a:rPr>
              <a:t>and the Director of Student Conduct concurs with the finding</a:t>
            </a:r>
            <a:r>
              <a:rPr lang="en-US" sz="4000" dirty="0">
                <a:solidFill>
                  <a:srgbClr val="000000"/>
                </a:solidFill>
                <a:ea typeface="ＭＳ Ｐゴシック"/>
              </a:rPr>
              <a:t>, the</a:t>
            </a:r>
            <a:r>
              <a:rPr lang="en-US" sz="4000" b="1" dirty="0">
                <a:solidFill>
                  <a:srgbClr val="000000"/>
                </a:solidFill>
                <a:ea typeface="ＭＳ Ｐゴシック"/>
              </a:rPr>
              <a:t> </a:t>
            </a:r>
            <a:r>
              <a:rPr lang="en-US" sz="4000" b="1" dirty="0">
                <a:solidFill>
                  <a:srgbClr val="FF5DFC"/>
                </a:solidFill>
                <a:ea typeface="ＭＳ Ｐゴシック"/>
              </a:rPr>
              <a:t>Director of Student Conduct</a:t>
            </a:r>
            <a:r>
              <a:rPr lang="en-US" sz="4000" dirty="0">
                <a:solidFill>
                  <a:srgbClr val="FF5DFC"/>
                </a:solidFill>
                <a:ea typeface="ＭＳ Ｐゴシック"/>
              </a:rPr>
              <a:t> </a:t>
            </a:r>
            <a:r>
              <a:rPr lang="en-US" sz="4000" strike="sngStrike" dirty="0">
                <a:solidFill>
                  <a:srgbClr val="FF5DFC"/>
                </a:solidFill>
                <a:ea typeface="ＭＳ Ｐゴシック"/>
              </a:rPr>
              <a:t>OSC</a:t>
            </a:r>
            <a:r>
              <a:rPr lang="en-US" sz="4000" dirty="0">
                <a:solidFill>
                  <a:srgbClr val="FF5DFC"/>
                </a:solidFill>
                <a:ea typeface="ＭＳ Ｐゴシック"/>
              </a:rPr>
              <a:t> </a:t>
            </a:r>
            <a:r>
              <a:rPr lang="en-US" sz="4000" dirty="0">
                <a:solidFill>
                  <a:srgbClr val="000000"/>
                </a:solidFill>
                <a:ea typeface="ＭＳ Ｐゴシック"/>
              </a:rPr>
              <a:t>will </a:t>
            </a:r>
            <a:r>
              <a:rPr lang="en-US" sz="4000" b="1" dirty="0">
                <a:solidFill>
                  <a:srgbClr val="FF5DFC"/>
                </a:solidFill>
                <a:ea typeface="ＭＳ Ｐゴシック"/>
              </a:rPr>
              <a:t>meet separately with both parties to discuss next steps </a:t>
            </a:r>
            <a:r>
              <a:rPr lang="en-US" sz="4000" strike="sngStrike" dirty="0">
                <a:solidFill>
                  <a:srgbClr val="FF5DFC"/>
                </a:solidFill>
                <a:ea typeface="ＭＳ Ｐゴシック"/>
              </a:rPr>
              <a:t>resolve the Complaint by facilitating a Disciplinary Conference</a:t>
            </a:r>
            <a:r>
              <a:rPr lang="en-US" sz="4000" dirty="0">
                <a:solidFill>
                  <a:srgbClr val="FF5DFC"/>
                </a:solidFill>
                <a:ea typeface="ＭＳ Ｐゴシック"/>
              </a:rPr>
              <a:t>. </a:t>
            </a:r>
            <a:endParaRPr lang="en-US" sz="4000" dirty="0">
              <a:solidFill>
                <a:srgbClr val="000000"/>
              </a:solidFill>
              <a:ea typeface="ＭＳ 明朝"/>
            </a:endParaRPr>
          </a:p>
          <a:p>
            <a:pPr marL="0" indent="0">
              <a:buNone/>
            </a:pPr>
            <a:r>
              <a:rPr lang="en-US" sz="4000" b="1" dirty="0">
                <a:solidFill>
                  <a:srgbClr val="FF5DFC"/>
                </a:solidFill>
                <a:ea typeface="ＭＳ Ｐゴシック"/>
              </a:rPr>
              <a:t>In all cases when an investigation concludes with a finding of no Policy violation and the Director of Student Conduct does not concur with the finding, the Director of Student Conduct may request additional investigation and/or determine the appropriate next steps.</a:t>
            </a:r>
            <a:endParaRPr lang="en-US" sz="4000" dirty="0">
              <a:solidFill>
                <a:srgbClr val="000000"/>
              </a:solidFill>
              <a:ea typeface="ＭＳ 明朝"/>
            </a:endParaRPr>
          </a:p>
          <a:p>
            <a:pPr marL="0" indent="0">
              <a:buNone/>
            </a:pPr>
            <a:r>
              <a:rPr lang="en-US" sz="4000" strike="sngStrike" dirty="0">
                <a:solidFill>
                  <a:srgbClr val="FF0000"/>
                </a:solidFill>
                <a:ea typeface="ＭＳ Ｐゴシック"/>
              </a:rPr>
              <a:t>Determinations by the SRC or by OSC in a Disciplinary Conference shall be based on the preponderance of the evidence.</a:t>
            </a:r>
            <a:endParaRPr lang="en-US" sz="4000" dirty="0">
              <a:solidFill>
                <a:srgbClr val="000000"/>
              </a:solidFill>
              <a:ea typeface="ＭＳ 明朝"/>
            </a:endParaRPr>
          </a:p>
          <a:p>
            <a:pPr marL="0" indent="0">
              <a:buNone/>
            </a:pPr>
            <a:endParaRPr lang="en-US" sz="4000" dirty="0">
              <a:ea typeface="ＭＳ 明朝"/>
            </a:endParaRPr>
          </a:p>
          <a:p>
            <a:pPr marL="0" indent="0">
              <a:buNone/>
            </a:pPr>
            <a:r>
              <a:rPr lang="en-US" sz="4000" dirty="0">
                <a:solidFill>
                  <a:srgbClr val="000000"/>
                </a:solidFill>
                <a:ea typeface="ＭＳ Ｐゴシック"/>
              </a:rPr>
              <a:t>At the meeting, the Director of Student Conduct will explain the relevant process to each party, and inform each party of the date and time of the SRC Conference or Disciplinary Conference</a:t>
            </a:r>
            <a:r>
              <a:rPr lang="en-US" sz="4000" b="1" dirty="0">
                <a:solidFill>
                  <a:srgbClr val="000000"/>
                </a:solidFill>
                <a:ea typeface="ＭＳ Ｐゴシック"/>
              </a:rPr>
              <a:t>, </a:t>
            </a:r>
            <a:r>
              <a:rPr lang="en-US" sz="4000" b="1" dirty="0">
                <a:solidFill>
                  <a:srgbClr val="FF5DFC"/>
                </a:solidFill>
                <a:ea typeface="ＭＳ Ｐゴシック"/>
              </a:rPr>
              <a:t>if applicable</a:t>
            </a:r>
            <a:r>
              <a:rPr lang="en-US" sz="4000" dirty="0">
                <a:solidFill>
                  <a:srgbClr val="000000"/>
                </a:solidFill>
                <a:ea typeface="ＭＳ Ｐゴシック"/>
              </a:rPr>
              <a:t>.   </a:t>
            </a:r>
            <a:endParaRPr lang="en-US" sz="4000" dirty="0">
              <a:solidFill>
                <a:srgbClr val="000000"/>
              </a:solidFill>
              <a:ea typeface="ＭＳ 明朝"/>
            </a:endParaRPr>
          </a:p>
          <a:p>
            <a:endParaRPr lang="en-US" sz="3600" dirty="0">
              <a:latin typeface="Arial"/>
              <a:ea typeface="ＭＳ 明朝"/>
            </a:endParaRPr>
          </a:p>
        </p:txBody>
      </p:sp>
    </p:spTree>
    <p:custDataLst>
      <p:tags r:id="rId1"/>
    </p:custDataLst>
    <p:extLst>
      <p:ext uri="{BB962C8B-B14F-4D97-AF65-F5344CB8AC3E}">
        <p14:creationId xmlns:p14="http://schemas.microsoft.com/office/powerpoint/2010/main" val="9999289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40000" lnSpcReduction="20000"/>
          </a:bodyPr>
          <a:lstStyle/>
          <a:p>
            <a:r>
              <a:rPr lang="en-US" sz="3600" dirty="0">
                <a:ea typeface="ＭＳ 明朝"/>
              </a:rPr>
              <a:t>Amendment #4:</a:t>
            </a:r>
          </a:p>
          <a:p>
            <a:pPr marL="0" indent="0">
              <a:buNone/>
            </a:pPr>
            <a:r>
              <a:rPr lang="en-US" sz="3600" b="1" dirty="0">
                <a:solidFill>
                  <a:srgbClr val="000000"/>
                </a:solidFill>
                <a:ea typeface="ＭＳ Ｐゴシック"/>
              </a:rPr>
              <a:t>Sanction Considerations</a:t>
            </a:r>
            <a:endParaRPr lang="en-US" sz="3600" dirty="0">
              <a:solidFill>
                <a:srgbClr val="000000"/>
              </a:solidFill>
              <a:ea typeface="ＭＳ 明朝"/>
            </a:endParaRPr>
          </a:p>
          <a:p>
            <a:pPr marL="0" indent="0">
              <a:buNone/>
            </a:pPr>
            <a:r>
              <a:rPr lang="en-US" sz="3600" dirty="0">
                <a:solidFill>
                  <a:srgbClr val="000000"/>
                </a:solidFill>
                <a:ea typeface="ＭＳ Ｐゴシック"/>
              </a:rPr>
              <a:t>The imposition of disciplinary sanctions is designed to eliminate Prohibited Conduct under the Policy, prevent its recurrence, and remedy its effects, while supporting the University’s educational mission and federal obligations.  Disciplinary sanctions may include educational, restorative, and rehabilitative components, such as completion of an educational project, removal from University housing, removal from specific courses or activities, and disciplinary probation.  Some behavior, however, is so egregious in nature, harmful to the individuals involved, or so deleterious to the educational process that it requires more severe sanctions, including suspension or expulsion from the University.</a:t>
            </a:r>
            <a:endParaRPr lang="en-US" sz="3600" dirty="0">
              <a:solidFill>
                <a:srgbClr val="000000"/>
              </a:solidFill>
              <a:ea typeface="ＭＳ 明朝"/>
            </a:endParaRPr>
          </a:p>
          <a:p>
            <a:pPr marL="0" indent="0">
              <a:buNone/>
            </a:pPr>
            <a:r>
              <a:rPr lang="en-US" sz="3600" dirty="0">
                <a:solidFill>
                  <a:srgbClr val="000000"/>
                </a:solidFill>
                <a:ea typeface="ＭＳ Ｐゴシック"/>
              </a:rPr>
              <a:t>The Director of Student Conduct will determine the appropriate disciplinary sanction in every </a:t>
            </a:r>
            <a:r>
              <a:rPr lang="en-US" sz="3600" strike="sngStrike" dirty="0" err="1">
                <a:solidFill>
                  <a:srgbClr val="FF0000"/>
                </a:solidFill>
                <a:ea typeface="ＭＳ Ｐゴシック"/>
              </a:rPr>
              <a:t>s</a:t>
            </a:r>
            <a:r>
              <a:rPr lang="en-US" sz="3600" b="1" dirty="0" err="1">
                <a:solidFill>
                  <a:srgbClr val="0000FF"/>
                </a:solidFill>
                <a:ea typeface="ＭＳ Ｐゴシック"/>
              </a:rPr>
              <a:t>S</a:t>
            </a:r>
            <a:r>
              <a:rPr lang="en-US" sz="3600" dirty="0" err="1">
                <a:solidFill>
                  <a:srgbClr val="000000"/>
                </a:solidFill>
                <a:ea typeface="ＭＳ Ｐゴシック"/>
              </a:rPr>
              <a:t>exual</a:t>
            </a:r>
            <a:r>
              <a:rPr lang="en-US" sz="3600" dirty="0">
                <a:solidFill>
                  <a:srgbClr val="000000"/>
                </a:solidFill>
                <a:ea typeface="ＭＳ Ｐゴシック"/>
              </a:rPr>
              <a:t> </a:t>
            </a:r>
            <a:r>
              <a:rPr lang="en-US" sz="3600" strike="sngStrike" dirty="0" err="1">
                <a:solidFill>
                  <a:srgbClr val="FF0000"/>
                </a:solidFill>
                <a:ea typeface="ＭＳ Ｐゴシック"/>
              </a:rPr>
              <a:t>m</a:t>
            </a:r>
            <a:r>
              <a:rPr lang="en-US" sz="3600" b="1" dirty="0" err="1">
                <a:solidFill>
                  <a:srgbClr val="0000FF"/>
                </a:solidFill>
                <a:ea typeface="ＭＳ Ｐゴシック"/>
              </a:rPr>
              <a:t>M</a:t>
            </a:r>
            <a:r>
              <a:rPr lang="en-US" sz="3600" dirty="0" err="1">
                <a:solidFill>
                  <a:srgbClr val="000000"/>
                </a:solidFill>
                <a:ea typeface="ＭＳ Ｐゴシック"/>
              </a:rPr>
              <a:t>isconduct</a:t>
            </a:r>
            <a:r>
              <a:rPr lang="en-US" sz="3600" dirty="0">
                <a:solidFill>
                  <a:srgbClr val="000000"/>
                </a:solidFill>
                <a:ea typeface="ＭＳ Ｐゴシック"/>
              </a:rPr>
              <a:t> case.  In reaching this determination, the following factors will be considered:</a:t>
            </a:r>
            <a:endParaRPr lang="en-US" sz="3600" dirty="0">
              <a:solidFill>
                <a:srgbClr val="000000"/>
              </a:solidFill>
              <a:ea typeface="ＭＳ 明朝"/>
            </a:endParaRPr>
          </a:p>
          <a:p>
            <a:pPr marL="0" indent="0">
              <a:buNone/>
            </a:pPr>
            <a:r>
              <a:rPr lang="en-US" sz="3600" dirty="0">
                <a:solidFill>
                  <a:srgbClr val="000000"/>
                </a:solidFill>
                <a:ea typeface="ＭＳ Ｐゴシック"/>
              </a:rPr>
              <a:t>The nature and degree of violence of the conduct at issue;</a:t>
            </a:r>
            <a:endParaRPr lang="en-US" sz="3600" dirty="0">
              <a:solidFill>
                <a:srgbClr val="000000"/>
              </a:solidFill>
              <a:ea typeface="ＭＳ 明朝"/>
            </a:endParaRPr>
          </a:p>
          <a:p>
            <a:pPr marL="0" indent="0">
              <a:buNone/>
            </a:pPr>
            <a:r>
              <a:rPr lang="en-US" sz="3600" dirty="0">
                <a:solidFill>
                  <a:srgbClr val="000000"/>
                </a:solidFill>
                <a:ea typeface="ＭＳ Ｐゴシック"/>
              </a:rPr>
              <a:t>The impact of the conduct on the Complainant;</a:t>
            </a:r>
            <a:endParaRPr lang="en-US" sz="3600" dirty="0">
              <a:solidFill>
                <a:srgbClr val="000000"/>
              </a:solidFill>
              <a:ea typeface="ＭＳ 明朝"/>
            </a:endParaRPr>
          </a:p>
          <a:p>
            <a:pPr marL="0" indent="0">
              <a:buNone/>
            </a:pPr>
            <a:r>
              <a:rPr lang="en-US" sz="3600" dirty="0">
                <a:solidFill>
                  <a:srgbClr val="000000"/>
                </a:solidFill>
                <a:ea typeface="ＭＳ Ｐゴシック"/>
              </a:rPr>
              <a:t>The impact or implications of the conduct on the community and/or the University;</a:t>
            </a:r>
            <a:endParaRPr lang="en-US" sz="3600" dirty="0">
              <a:solidFill>
                <a:srgbClr val="000000"/>
              </a:solidFill>
              <a:ea typeface="ＭＳ 明朝"/>
            </a:endParaRPr>
          </a:p>
          <a:p>
            <a:pPr marL="0" indent="0">
              <a:buNone/>
            </a:pPr>
            <a:r>
              <a:rPr lang="en-US" sz="3600" dirty="0">
                <a:solidFill>
                  <a:srgbClr val="000000"/>
                </a:solidFill>
                <a:ea typeface="ＭＳ Ｐゴシック"/>
              </a:rPr>
              <a:t>Prior relevant misconduct by the Respondent, including the Respondent’s relevant prior discipline history;</a:t>
            </a:r>
            <a:endParaRPr lang="en-US" sz="3600" dirty="0">
              <a:solidFill>
                <a:srgbClr val="000000"/>
              </a:solidFill>
              <a:ea typeface="ＭＳ 明朝"/>
            </a:endParaRPr>
          </a:p>
          <a:p>
            <a:pPr marL="0" indent="0">
              <a:buNone/>
            </a:pPr>
            <a:r>
              <a:rPr lang="en-US" sz="3600" b="1" dirty="0">
                <a:solidFill>
                  <a:srgbClr val="FF5DFC"/>
                </a:solidFill>
                <a:ea typeface="ＭＳ Ｐゴシック"/>
              </a:rPr>
              <a:t>Breach of a prior Alternative Resolution agreement;</a:t>
            </a:r>
            <a:endParaRPr lang="en-US" sz="3600" dirty="0">
              <a:solidFill>
                <a:srgbClr val="000000"/>
              </a:solidFill>
              <a:ea typeface="ＭＳ 明朝"/>
            </a:endParaRPr>
          </a:p>
          <a:p>
            <a:pPr marL="0" indent="0">
              <a:buNone/>
            </a:pPr>
            <a:r>
              <a:rPr lang="en-US" sz="3600" dirty="0">
                <a:solidFill>
                  <a:srgbClr val="000000"/>
                </a:solidFill>
                <a:ea typeface="ＭＳ Ｐゴシック"/>
              </a:rPr>
              <a:t>Respondent’s acceptance of responsibility for the conduct;</a:t>
            </a:r>
            <a:endParaRPr lang="en-US" sz="3600" dirty="0">
              <a:solidFill>
                <a:srgbClr val="000000"/>
              </a:solidFill>
              <a:ea typeface="ＭＳ 明朝"/>
            </a:endParaRPr>
          </a:p>
          <a:p>
            <a:pPr marL="0" indent="0">
              <a:buNone/>
            </a:pPr>
            <a:r>
              <a:rPr lang="en-US" sz="3600" dirty="0">
                <a:solidFill>
                  <a:srgbClr val="000000"/>
                </a:solidFill>
                <a:ea typeface="ＭＳ Ｐゴシック"/>
              </a:rPr>
              <a:t>Maintenance of a safe and respectful environment conducive to learning;</a:t>
            </a:r>
            <a:endParaRPr lang="en-US" sz="3600" dirty="0">
              <a:solidFill>
                <a:srgbClr val="000000"/>
              </a:solidFill>
              <a:ea typeface="ＭＳ 明朝"/>
            </a:endParaRPr>
          </a:p>
          <a:p>
            <a:pPr marL="0" indent="0">
              <a:buNone/>
            </a:pPr>
            <a:r>
              <a:rPr lang="en-US" sz="3600" dirty="0">
                <a:solidFill>
                  <a:srgbClr val="000000"/>
                </a:solidFill>
                <a:ea typeface="ＭＳ Ｐゴシック"/>
              </a:rPr>
              <a:t>Protection of the </a:t>
            </a:r>
            <a:r>
              <a:rPr lang="en-US" sz="3600" strike="sngStrike" dirty="0">
                <a:solidFill>
                  <a:srgbClr val="FF0000"/>
                </a:solidFill>
                <a:ea typeface="ＭＳ Ｐゴシック"/>
              </a:rPr>
              <a:t>campus</a:t>
            </a:r>
            <a:r>
              <a:rPr lang="en-US" sz="3600" dirty="0">
                <a:solidFill>
                  <a:srgbClr val="000000"/>
                </a:solidFill>
                <a:ea typeface="ＭＳ Ｐゴシック"/>
              </a:rPr>
              <a:t> </a:t>
            </a:r>
            <a:r>
              <a:rPr lang="en-US" sz="3600" b="1" dirty="0">
                <a:solidFill>
                  <a:srgbClr val="0000FF"/>
                </a:solidFill>
                <a:ea typeface="ＭＳ Ｐゴシック"/>
              </a:rPr>
              <a:t>University</a:t>
            </a:r>
            <a:r>
              <a:rPr lang="en-US" sz="3600" dirty="0">
                <a:solidFill>
                  <a:srgbClr val="000000"/>
                </a:solidFill>
                <a:ea typeface="ＭＳ Ｐゴシック"/>
              </a:rPr>
              <a:t> community and the University; and</a:t>
            </a:r>
            <a:endParaRPr lang="en-US" sz="3600" dirty="0">
              <a:solidFill>
                <a:srgbClr val="000000"/>
              </a:solidFill>
              <a:ea typeface="ＭＳ 明朝"/>
            </a:endParaRPr>
          </a:p>
          <a:p>
            <a:pPr marL="0" indent="0">
              <a:buNone/>
            </a:pPr>
            <a:r>
              <a:rPr lang="en-US" sz="3600" dirty="0">
                <a:solidFill>
                  <a:srgbClr val="000000"/>
                </a:solidFill>
                <a:ea typeface="ＭＳ Ｐゴシック"/>
              </a:rPr>
              <a:t>Any other mitigating, aggravating, or compelling circumstances to reach a just and appropriate resolution in each case. </a:t>
            </a:r>
            <a:endParaRPr lang="en-US" sz="3600" dirty="0">
              <a:solidFill>
                <a:srgbClr val="000000"/>
              </a:solidFill>
              <a:ea typeface="ＭＳ 明朝"/>
            </a:endParaRPr>
          </a:p>
          <a:p>
            <a:endParaRPr lang="en-US" sz="3600" dirty="0">
              <a:latin typeface="Arial"/>
              <a:ea typeface="ＭＳ 明朝"/>
            </a:endParaRPr>
          </a:p>
        </p:txBody>
      </p:sp>
    </p:spTree>
    <p:custDataLst>
      <p:tags r:id="rId1"/>
    </p:custDataLst>
    <p:extLst>
      <p:ext uri="{BB962C8B-B14F-4D97-AF65-F5344CB8AC3E}">
        <p14:creationId xmlns:p14="http://schemas.microsoft.com/office/powerpoint/2010/main" val="14534842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70000" lnSpcReduction="20000"/>
          </a:bodyPr>
          <a:lstStyle/>
          <a:p>
            <a:pPr>
              <a:buFont typeface="Courier New"/>
              <a:buChar char="o"/>
            </a:pPr>
            <a:r>
              <a:rPr lang="en-US" u="sng" dirty="0">
                <a:solidFill>
                  <a:srgbClr val="0000FF"/>
                </a:solidFill>
                <a:ea typeface="ＭＳ 明朝"/>
                <a:hlinkClick r:id="rId3"/>
              </a:rPr>
              <a:t>Proposed Policy on Excused Absence (Senate Doc. No. 14-15-21)</a:t>
            </a:r>
            <a:r>
              <a:rPr lang="en-US" dirty="0">
                <a:solidFill>
                  <a:srgbClr val="0000FF"/>
                </a:solidFill>
                <a:ea typeface="ＭＳ 明朝"/>
                <a:hlinkClick r:id="rId3"/>
              </a:rPr>
              <a:t> The Senate approved an amendment as follows in pink:</a:t>
            </a:r>
          </a:p>
          <a:p>
            <a:pPr marL="393700" lvl="1" indent="0">
              <a:buNone/>
            </a:pPr>
            <a:r>
              <a:rPr lang="en-US" b="1" dirty="0">
                <a:solidFill>
                  <a:srgbClr val="000000"/>
                </a:solidFill>
                <a:ea typeface="ＭＳ Ｐゴシック"/>
              </a:rPr>
              <a:t>I.  Policy</a:t>
            </a:r>
            <a:endParaRPr lang="en-US" dirty="0">
              <a:solidFill>
                <a:srgbClr val="000000"/>
              </a:solidFill>
              <a:ea typeface="ＭＳ 明朝"/>
            </a:endParaRPr>
          </a:p>
          <a:p>
            <a:pPr marL="393700" lvl="1" indent="0">
              <a:buNone/>
            </a:pPr>
            <a:r>
              <a:rPr lang="en-US" dirty="0">
                <a:solidFill>
                  <a:srgbClr val="000000"/>
                </a:solidFill>
                <a:ea typeface="ＭＳ Ｐゴシック"/>
              </a:rPr>
              <a:t>An excused absence is an absence for which the student has the right to receive, and the instructor has the responsibility to provide, </a:t>
            </a:r>
            <a:r>
              <a:rPr lang="en-US" strike="sngStrike" dirty="0">
                <a:solidFill>
                  <a:srgbClr val="FF5DFC"/>
                </a:solidFill>
                <a:ea typeface="ＭＳ Ｐゴシック"/>
              </a:rPr>
              <a:t>reasonable</a:t>
            </a:r>
            <a:r>
              <a:rPr lang="en-US" dirty="0">
                <a:solidFill>
                  <a:srgbClr val="FF5DFC"/>
                </a:solidFill>
                <a:ea typeface="ＭＳ Ｐゴシック"/>
              </a:rPr>
              <a:t> </a:t>
            </a:r>
            <a:r>
              <a:rPr lang="en-US" b="1" dirty="0">
                <a:solidFill>
                  <a:srgbClr val="FF5DFC"/>
                </a:solidFill>
                <a:ea typeface="ＭＳ Ｐゴシック"/>
              </a:rPr>
              <a:t>academic</a:t>
            </a:r>
            <a:r>
              <a:rPr lang="en-US" dirty="0">
                <a:solidFill>
                  <a:srgbClr val="FF5DFC"/>
                </a:solidFill>
                <a:ea typeface="ＭＳ Ｐゴシック"/>
              </a:rPr>
              <a:t> </a:t>
            </a:r>
            <a:r>
              <a:rPr lang="en-US" dirty="0">
                <a:solidFill>
                  <a:srgbClr val="000000"/>
                </a:solidFill>
                <a:ea typeface="ＭＳ Ｐゴシック"/>
              </a:rPr>
              <a:t>accommodation.</a:t>
            </a:r>
            <a:br>
              <a:rPr lang="en-US" dirty="0">
                <a:solidFill>
                  <a:srgbClr val="000000"/>
                </a:solidFill>
                <a:ea typeface="ＭＳ Ｐゴシック"/>
              </a:rPr>
            </a:br>
            <a:endParaRPr lang="en-US" dirty="0">
              <a:solidFill>
                <a:srgbClr val="000000"/>
              </a:solidFill>
              <a:ea typeface="ＭＳ 明朝"/>
            </a:endParaRPr>
          </a:p>
          <a:p>
            <a:pPr marL="393700" lvl="1" indent="0">
              <a:buNone/>
            </a:pPr>
            <a:r>
              <a:rPr lang="en-US" b="1" dirty="0">
                <a:solidFill>
                  <a:srgbClr val="000000"/>
                </a:solidFill>
                <a:ea typeface="ＭＳ Ｐゴシック"/>
              </a:rPr>
              <a:t>III.  Academic Accommodations</a:t>
            </a:r>
            <a:endParaRPr lang="en-US" dirty="0">
              <a:solidFill>
                <a:srgbClr val="000000"/>
              </a:solidFill>
              <a:ea typeface="ＭＳ 明朝"/>
            </a:endParaRPr>
          </a:p>
          <a:p>
            <a:pPr marL="393700" lvl="1" indent="0">
              <a:buNone/>
            </a:pPr>
            <a:r>
              <a:rPr lang="en-US" dirty="0">
                <a:solidFill>
                  <a:srgbClr val="000000"/>
                </a:solidFill>
                <a:ea typeface="ＭＳ Ｐゴシック"/>
              </a:rPr>
              <a:t>In keeping with the USM III-5.10 Policy Concerning the Scheduling of Academic Assignments on Dates of Religious Observance, “Students shall not be penalized because of observances of their religious holidays and shall be given an opportunity, whenever feasible, to make up within a reasonable time any academic assignment that is missed due to individual participation in religious observances.”  For all other excused absences, the student must be provided </a:t>
            </a:r>
            <a:r>
              <a:rPr lang="en-US" strike="sngStrike" dirty="0">
                <a:solidFill>
                  <a:srgbClr val="FF5DFC"/>
                </a:solidFill>
                <a:ea typeface="ＭＳ Ｐゴシック"/>
              </a:rPr>
              <a:t>reasonable</a:t>
            </a:r>
            <a:r>
              <a:rPr lang="en-US" dirty="0">
                <a:solidFill>
                  <a:srgbClr val="FF5DFC"/>
                </a:solidFill>
                <a:ea typeface="ＭＳ Ｐゴシック"/>
              </a:rPr>
              <a:t> </a:t>
            </a:r>
            <a:r>
              <a:rPr lang="en-US" b="1" dirty="0">
                <a:solidFill>
                  <a:srgbClr val="FF5DFC"/>
                </a:solidFill>
                <a:ea typeface="ＭＳ Ｐゴシック"/>
              </a:rPr>
              <a:t>academic</a:t>
            </a:r>
            <a:r>
              <a:rPr lang="en-US" dirty="0">
                <a:solidFill>
                  <a:srgbClr val="FF5DFC"/>
                </a:solidFill>
                <a:ea typeface="ＭＳ Ｐゴシック"/>
              </a:rPr>
              <a:t> </a:t>
            </a:r>
            <a:r>
              <a:rPr lang="en-US" dirty="0">
                <a:solidFill>
                  <a:srgbClr val="000000"/>
                </a:solidFill>
                <a:ea typeface="ＭＳ Ｐゴシック"/>
              </a:rPr>
              <a:t>accommodation.  The accommodation provided should, within reason, neither advantage nor disadvantage either the student or the rest of the class.</a:t>
            </a:r>
            <a:endParaRPr lang="en-US" dirty="0">
              <a:solidFill>
                <a:srgbClr val="000000"/>
              </a:solidFill>
              <a:ea typeface="ＭＳ 明朝"/>
            </a:endParaRPr>
          </a:p>
          <a:p>
            <a:pPr>
              <a:buFont typeface="Courier New"/>
              <a:buChar char="o"/>
            </a:pPr>
            <a:r>
              <a:rPr lang="en-US" dirty="0">
                <a:ea typeface="ＭＳ 明朝"/>
              </a:rPr>
              <a:t>The Senate approved the </a:t>
            </a:r>
            <a:r>
              <a:rPr lang="en-US" u="sng" dirty="0">
                <a:solidFill>
                  <a:srgbClr val="0000FF"/>
                </a:solidFill>
                <a:ea typeface="ＭＳ 明朝"/>
                <a:hlinkClick r:id="rId4"/>
              </a:rPr>
              <a:t>revised policy as amended</a:t>
            </a:r>
            <a:r>
              <a:rPr lang="en-US" dirty="0">
                <a:solidFill>
                  <a:srgbClr val="0000FF"/>
                </a:solidFill>
                <a:ea typeface="ＭＳ 明朝"/>
                <a:hlinkClick r:id="rId4"/>
              </a:rPr>
              <a:t>.</a:t>
            </a:r>
          </a:p>
        </p:txBody>
      </p:sp>
    </p:spTree>
    <p:custDataLst>
      <p:tags r:id="rId1"/>
    </p:custDataLst>
    <p:extLst>
      <p:ext uri="{BB962C8B-B14F-4D97-AF65-F5344CB8AC3E}">
        <p14:creationId xmlns:p14="http://schemas.microsoft.com/office/powerpoint/2010/main" val="4651083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Revisions to the Smith School of Business (BMGT) Plan of Organization (Senate Doc. No. 14-15-37)</a:t>
            </a:r>
            <a:endParaRPr lang="en-US" sz="2800" dirty="0"/>
          </a:p>
          <a:p>
            <a:pPr lvl="1"/>
            <a:r>
              <a:rPr lang="en-US" dirty="0"/>
              <a:t>The Senate approved the revised Plan of Organization.</a:t>
            </a:r>
          </a:p>
        </p:txBody>
      </p:sp>
    </p:spTree>
    <p:custDataLst>
      <p:tags r:id="rId1"/>
    </p:custDataLst>
    <p:extLst>
      <p:ext uri="{BB962C8B-B14F-4D97-AF65-F5344CB8AC3E}">
        <p14:creationId xmlns:p14="http://schemas.microsoft.com/office/powerpoint/2010/main" val="425441435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Relevant Links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p:txBody>
          <a:bodyPr vert="horz">
            <a:normAutofit fontScale="32500" lnSpcReduction="20000"/>
          </a:bodyPr>
          <a:lstStyle/>
          <a:p>
            <a:r>
              <a:rPr lang="en-US" sz="4600" u="sng" dirty="0" smtClean="0">
                <a:hlinkClick r:id="rId4"/>
              </a:rPr>
              <a:t>http</a:t>
            </a:r>
            <a:r>
              <a:rPr lang="en-US" sz="4600" u="sng" dirty="0">
                <a:hlinkClick r:id="rId4"/>
              </a:rPr>
              <a:t>://senate.umd.edu/meetings/materials/2015to2016/</a:t>
            </a:r>
            <a:r>
              <a:rPr lang="en-US" sz="4600" u="sng" dirty="0" smtClean="0">
                <a:hlinkClick r:id="rId4"/>
              </a:rPr>
              <a:t>042816/NonDiscrimination_Policy_15</a:t>
            </a:r>
            <a:r>
              <a:rPr lang="en-US" sz="4600" u="sng" dirty="0">
                <a:hlinkClick r:id="rId4"/>
              </a:rPr>
              <a:t>-16-28.pdf</a:t>
            </a:r>
            <a:endParaRPr lang="en-US" sz="4600" dirty="0"/>
          </a:p>
          <a:p>
            <a:r>
              <a:rPr lang="en-US" sz="4600" u="sng" dirty="0" smtClean="0">
                <a:hlinkClick r:id="rId5"/>
              </a:rPr>
              <a:t>https</a:t>
            </a:r>
            <a:r>
              <a:rPr lang="en-US" sz="4600" u="sng" dirty="0">
                <a:hlinkClick r:id="rId5"/>
              </a:rPr>
              <a:t>://senate.umd.edu/sms/index.cfm?event=publicViewBillFile&amp;offId=15-16-29&amp;sId=3&amp;f=Disability_and_Accessibility_Senate_Approved_15-16-29.pdf</a:t>
            </a:r>
            <a:endParaRPr lang="en-US" sz="4600" dirty="0"/>
          </a:p>
          <a:p>
            <a:r>
              <a:rPr lang="en-US" sz="4600" u="sng" dirty="0" smtClean="0">
                <a:hlinkClick r:id="rId6"/>
              </a:rPr>
              <a:t>https</a:t>
            </a:r>
            <a:r>
              <a:rPr lang="en-US" sz="4600" u="sng" dirty="0">
                <a:hlinkClick r:id="rId6"/>
              </a:rPr>
              <a:t>://senate.umd.edu/sms/index.cfm?event=publicViewBillFile&amp;offId=15-16-30&amp;sId=3&amp;f=Sexual_Misconduct_Policy_Senate_Approved_15-16-30.pdf</a:t>
            </a:r>
            <a:endParaRPr lang="en-US" sz="4600" dirty="0"/>
          </a:p>
          <a:p>
            <a:r>
              <a:rPr lang="en-US" sz="4600" u="sng" dirty="0" smtClean="0">
                <a:hlinkClick r:id="rId7"/>
              </a:rPr>
              <a:t>http</a:t>
            </a:r>
            <a:r>
              <a:rPr lang="en-US" sz="4600" u="sng" dirty="0">
                <a:hlinkClick r:id="rId7"/>
              </a:rPr>
              <a:t>://senate.umd.edu/meetings/materials/2015to2016/042816/FAC_SM_Procedures_14-15-27.pdf</a:t>
            </a:r>
            <a:endParaRPr lang="en-US" sz="4600" dirty="0"/>
          </a:p>
          <a:p>
            <a:r>
              <a:rPr lang="en-US" sz="4600" u="sng" dirty="0" smtClean="0">
                <a:hlinkClick r:id="rId8"/>
              </a:rPr>
              <a:t>https</a:t>
            </a:r>
            <a:r>
              <a:rPr lang="en-US" sz="4600" u="sng" dirty="0">
                <a:hlinkClick r:id="rId8"/>
              </a:rPr>
              <a:t>://senate.umd.edu/sms/index.cfm?event=publicViewBillFile&amp;offId=14-15-26&amp;sId=5&amp;f=Sexual_Misconduct_Staff_Procedures_Senate_Approved_14-15-26.pdf</a:t>
            </a:r>
            <a:endParaRPr lang="en-US" sz="4600" dirty="0"/>
          </a:p>
          <a:p>
            <a:r>
              <a:rPr lang="en-US" sz="4600" u="sng" dirty="0" smtClean="0">
                <a:hlinkClick r:id="rId9"/>
              </a:rPr>
              <a:t>https</a:t>
            </a:r>
            <a:r>
              <a:rPr lang="en-US" sz="4600" u="sng" dirty="0">
                <a:hlinkClick r:id="rId9"/>
              </a:rPr>
              <a:t>://senate.umd.edu/sms/index.cfm?event=publicViewBillFile&amp;offId=14-15-16&amp;sId=8&amp;f=Sexual_Misconduct_Student_Procedures_Senate_Approved_14-15-16.pdf</a:t>
            </a:r>
            <a:endParaRPr lang="en-US" sz="4600" dirty="0"/>
          </a:p>
          <a:p>
            <a:r>
              <a:rPr lang="en-US" sz="4600" u="sng" dirty="0" smtClean="0">
                <a:hlinkClick r:id="rId10"/>
              </a:rPr>
              <a:t>https</a:t>
            </a:r>
            <a:r>
              <a:rPr lang="en-US" sz="4600" u="sng" dirty="0">
                <a:hlinkClick r:id="rId10"/>
              </a:rPr>
              <a:t>://senate.umd.edu/sms/index.cfm?event=publicViewBillFile&amp;offId=14-15-21&amp;sId=8&amp;f=Excused_Absence_Policy_Senate_Approved_14-15-21.pdf</a:t>
            </a:r>
            <a:endParaRPr lang="en-US" sz="4600" dirty="0"/>
          </a:p>
          <a:p>
            <a:r>
              <a:rPr lang="en-US" sz="4600" u="sng" dirty="0" smtClean="0">
                <a:hlinkClick r:id="rId11"/>
              </a:rPr>
              <a:t>http</a:t>
            </a:r>
            <a:r>
              <a:rPr lang="en-US" sz="4600" u="sng" dirty="0">
                <a:hlinkClick r:id="rId11"/>
              </a:rPr>
              <a:t>://senate.umd.edu/meetings/materials/2015to2016/042816/ERG_BMGT_Plan_14-15-37.pdf</a:t>
            </a:r>
            <a:endParaRPr lang="en-US" sz="4600" dirty="0"/>
          </a:p>
          <a:p>
            <a:pPr marL="0" indent="0">
              <a:buNone/>
            </a:pPr>
            <a:endParaRPr lang="en-US" sz="2800" dirty="0"/>
          </a:p>
          <a:p>
            <a:pPr eaLnBrk="1" hangingPunct="1"/>
            <a:endParaRPr lang="en-US" sz="2800" dirty="0"/>
          </a:p>
          <a:p>
            <a:pPr eaLnBrk="1" hangingPunct="1"/>
            <a:endParaRPr lang="en-US" sz="3200" dirty="0"/>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smtClean="0">
              <a:latin typeface="Constantia" charset="0"/>
              <a:ea typeface="ＭＳ Ｐゴシック" charset="0"/>
              <a:cs typeface="ＭＳ Ｐゴシック" charset="0"/>
            </a:endParaRPr>
          </a:p>
          <a:p>
            <a:pPr eaLnBrk="1" hangingPunct="1"/>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80548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dirty="0"/>
              <a:t>Chair’s Report</a:t>
            </a:r>
          </a:p>
          <a:p>
            <a:pPr lvl="1"/>
            <a:r>
              <a:rPr lang="en-US" dirty="0"/>
              <a:t>Chair Brown reminded Senators the committee volunteer period is currently open on the Senate website. The deadline to volunteer is April 30th.</a:t>
            </a:r>
          </a:p>
          <a:p>
            <a:pPr lvl="1"/>
            <a:r>
              <a:rPr lang="en-US" dirty="0"/>
              <a:t>Chair Brown thanked the outgoing senators for their work on the Senate and their commitment to shared governance.</a:t>
            </a:r>
          </a:p>
          <a:p>
            <a:pPr lvl="0"/>
            <a:r>
              <a:rPr lang="en-US" sz="2800" dirty="0"/>
              <a:t>The Senate approved a procedure motion to limit speakers to two minutes.</a:t>
            </a:r>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a:buFont typeface="Symbol"/>
              <a:buChar char="·"/>
            </a:pPr>
            <a:r>
              <a:rPr lang="en-US" sz="2800" u="sng" dirty="0">
                <a:solidFill>
                  <a:srgbClr val="0000FF"/>
                </a:solidFill>
                <a:ea typeface="ＭＳ 明朝"/>
                <a:hlinkClick r:id="rId3"/>
              </a:rPr>
              <a:t>Review of the Interim University of Maryland Non-Discrimination Policy and Procedures (Senate Doc. No. 15-16-28)</a:t>
            </a:r>
            <a:endParaRPr lang="en-US" sz="2800" dirty="0">
              <a:solidFill>
                <a:srgbClr val="0000FF"/>
              </a:solidFill>
              <a:ea typeface="ＭＳ 明朝"/>
              <a:hlinkClick r:id="rId3"/>
            </a:endParaRPr>
          </a:p>
          <a:p>
            <a:pPr lvl="1">
              <a:buFont typeface="Courier New"/>
              <a:buChar char="o"/>
            </a:pPr>
            <a:r>
              <a:rPr lang="en-US" sz="2800" dirty="0">
                <a:ea typeface="ＭＳ 明朝"/>
              </a:rPr>
              <a:t>The Senate approved the revised policy</a:t>
            </a:r>
            <a:r>
              <a:rPr lang="en-US" sz="2800" dirty="0" smtClean="0">
                <a:ea typeface="ＭＳ 明朝"/>
              </a:rPr>
              <a:t>.</a:t>
            </a:r>
            <a:endParaRPr lang="en-US" sz="2800" dirty="0">
              <a:ea typeface="ＭＳ 明朝"/>
            </a:endParaRPr>
          </a:p>
        </p:txBody>
      </p:sp>
    </p:spTree>
    <p:custDataLst>
      <p:tags r:id="rId1"/>
    </p:custDataLst>
    <p:extLst>
      <p:ext uri="{BB962C8B-B14F-4D97-AF65-F5344CB8AC3E}">
        <p14:creationId xmlns:p14="http://schemas.microsoft.com/office/powerpoint/2010/main" val="36961365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a:buFont typeface="Symbol"/>
              <a:buChar char="·"/>
            </a:pPr>
            <a:r>
              <a:rPr lang="en-US" sz="2200" u="sng" dirty="0" smtClean="0">
                <a:solidFill>
                  <a:srgbClr val="0000FF"/>
                </a:solidFill>
                <a:ea typeface="ＭＳ 明朝"/>
                <a:hlinkClick r:id="rId3"/>
              </a:rPr>
              <a:t>Review </a:t>
            </a:r>
            <a:r>
              <a:rPr lang="en-US" sz="2200" u="sng" dirty="0">
                <a:solidFill>
                  <a:srgbClr val="0000FF"/>
                </a:solidFill>
                <a:ea typeface="ＭＳ 明朝"/>
                <a:hlinkClick r:id="rId3"/>
              </a:rPr>
              <a:t>of the University of Maryland Disability &amp; Accessibility Policy and </a:t>
            </a:r>
            <a:r>
              <a:rPr lang="en-US" sz="2200" u="sng" dirty="0" smtClean="0">
                <a:solidFill>
                  <a:srgbClr val="0000FF"/>
                </a:solidFill>
                <a:ea typeface="ＭＳ 明朝"/>
                <a:hlinkClick r:id="rId3"/>
              </a:rPr>
              <a:t>Procedures </a:t>
            </a:r>
            <a:r>
              <a:rPr lang="en-US" sz="2200" u="sng" dirty="0">
                <a:solidFill>
                  <a:srgbClr val="0000FF"/>
                </a:solidFill>
                <a:ea typeface="ＭＳ 明朝"/>
                <a:hlinkClick r:id="rId3"/>
              </a:rPr>
              <a:t>(Senate Doc. No. 15-16-29)</a:t>
            </a:r>
          </a:p>
          <a:p>
            <a:pPr lvl="1">
              <a:buFont typeface="Courier New"/>
              <a:buChar char="o"/>
            </a:pPr>
            <a:r>
              <a:rPr lang="en-US" sz="2200" dirty="0">
                <a:ea typeface="ＭＳ 明朝"/>
              </a:rPr>
              <a:t>The Senate approved an amendment as follows in pink:</a:t>
            </a:r>
            <a:br>
              <a:rPr lang="en-US" sz="2200" dirty="0">
                <a:ea typeface="ＭＳ 明朝"/>
              </a:rPr>
            </a:br>
            <a:r>
              <a:rPr lang="en-US" sz="2200" dirty="0">
                <a:solidFill>
                  <a:srgbClr val="000000"/>
                </a:solidFill>
                <a:ea typeface="ＭＳ Ｐゴシック"/>
              </a:rPr>
              <a:t>Academic Objections (Page 5 – 1</a:t>
            </a:r>
            <a:r>
              <a:rPr lang="en-US" sz="2200" baseline="30000" dirty="0">
                <a:solidFill>
                  <a:srgbClr val="000000"/>
                </a:solidFill>
                <a:ea typeface="ＭＳ Ｐゴシック"/>
              </a:rPr>
              <a:t>st</a:t>
            </a:r>
            <a:r>
              <a:rPr lang="en-US" sz="2200" dirty="0">
                <a:solidFill>
                  <a:srgbClr val="000000"/>
                </a:solidFill>
                <a:ea typeface="ＭＳ Ｐゴシック"/>
              </a:rPr>
              <a:t> Paragraph)</a:t>
            </a:r>
            <a:endParaRPr lang="en-US" sz="2200" dirty="0">
              <a:solidFill>
                <a:srgbClr val="000000"/>
              </a:solidFill>
              <a:ea typeface="ＭＳ 明朝"/>
            </a:endParaRPr>
          </a:p>
          <a:p>
            <a:pPr marL="668337" lvl="2" indent="0">
              <a:buNone/>
            </a:pPr>
            <a:r>
              <a:rPr lang="en-US" sz="2200" dirty="0">
                <a:solidFill>
                  <a:srgbClr val="000000"/>
                </a:solidFill>
                <a:ea typeface="ＭＳ 明朝"/>
              </a:rPr>
              <a:t>If the student is a graduate student</a:t>
            </a:r>
            <a:r>
              <a:rPr lang="en-US" sz="2200" b="1" dirty="0">
                <a:solidFill>
                  <a:srgbClr val="FF5DFC"/>
                </a:solidFill>
                <a:ea typeface="ＭＳ 明朝"/>
              </a:rPr>
              <a:t>, including graduate assistants</a:t>
            </a:r>
            <a:r>
              <a:rPr lang="en-US" sz="2200" dirty="0">
                <a:solidFill>
                  <a:srgbClr val="000000"/>
                </a:solidFill>
                <a:ea typeface="ＭＳ 明朝"/>
              </a:rPr>
              <a:t>, the DSS shall request review and resolution by the Associate Provost and Dean of the Graduate School or designee.  The </a:t>
            </a:r>
            <a:r>
              <a:rPr lang="en-US" sz="2200" b="1" dirty="0">
                <a:solidFill>
                  <a:srgbClr val="0000FF"/>
                </a:solidFill>
                <a:ea typeface="ＭＳ 明朝"/>
              </a:rPr>
              <a:t>Office of the </a:t>
            </a:r>
            <a:r>
              <a:rPr lang="en-US" sz="2200" dirty="0">
                <a:solidFill>
                  <a:srgbClr val="000000"/>
                </a:solidFill>
                <a:ea typeface="ＭＳ 明朝"/>
              </a:rPr>
              <a:t>Provost</a:t>
            </a:r>
            <a:r>
              <a:rPr lang="en-US" sz="2200" strike="sngStrike" dirty="0">
                <a:solidFill>
                  <a:srgbClr val="FF0000"/>
                </a:solidFill>
                <a:ea typeface="ＭＳ 明朝"/>
              </a:rPr>
              <a:t>’s</a:t>
            </a:r>
            <a:r>
              <a:rPr lang="en-US" sz="2200" dirty="0">
                <a:solidFill>
                  <a:srgbClr val="000000"/>
                </a:solidFill>
                <a:ea typeface="ＭＳ 明朝"/>
              </a:rPr>
              <a:t> </a:t>
            </a:r>
            <a:r>
              <a:rPr lang="en-US" sz="2200" strike="sngStrike" dirty="0">
                <a:solidFill>
                  <a:srgbClr val="FF0000"/>
                </a:solidFill>
                <a:ea typeface="ＭＳ 明朝"/>
              </a:rPr>
              <a:t>Office</a:t>
            </a:r>
            <a:r>
              <a:rPr lang="en-US" sz="2200" dirty="0">
                <a:solidFill>
                  <a:srgbClr val="FF0000"/>
                </a:solidFill>
                <a:ea typeface="ＭＳ 明朝"/>
              </a:rPr>
              <a:t> </a:t>
            </a:r>
            <a:r>
              <a:rPr lang="en-US" sz="2200" dirty="0">
                <a:solidFill>
                  <a:srgbClr val="000000"/>
                </a:solidFill>
                <a:ea typeface="ＭＳ 明朝"/>
              </a:rPr>
              <a:t>will make good faith efforts to review and respond to concerns within ten (10) business days of notification.</a:t>
            </a:r>
          </a:p>
          <a:p>
            <a:pPr lvl="1">
              <a:buFont typeface="Courier New"/>
              <a:buChar char="o"/>
            </a:pPr>
            <a:r>
              <a:rPr lang="en-US" sz="2200" dirty="0">
                <a:ea typeface="ＭＳ 明朝"/>
              </a:rPr>
              <a:t>The Senate approved the </a:t>
            </a:r>
            <a:r>
              <a:rPr lang="en-US" sz="2200" u="sng" dirty="0">
                <a:solidFill>
                  <a:srgbClr val="0000FF"/>
                </a:solidFill>
                <a:ea typeface="ＭＳ 明朝"/>
                <a:hlinkClick r:id="rId4"/>
              </a:rPr>
              <a:t>revised policy as amended</a:t>
            </a:r>
            <a:r>
              <a:rPr lang="en-US" sz="2200" dirty="0">
                <a:solidFill>
                  <a:srgbClr val="0000FF"/>
                </a:solidFill>
                <a:ea typeface="ＭＳ 明朝"/>
                <a:hlinkClick r:id="rId4"/>
              </a:rPr>
              <a:t>.</a:t>
            </a:r>
          </a:p>
        </p:txBody>
      </p:sp>
    </p:spTree>
    <p:custDataLst>
      <p:tags r:id="rId1"/>
    </p:custDataLst>
    <p:extLst>
      <p:ext uri="{BB962C8B-B14F-4D97-AF65-F5344CB8AC3E}">
        <p14:creationId xmlns:p14="http://schemas.microsoft.com/office/powerpoint/2010/main" val="21776504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a:buFont typeface="Symbol"/>
              <a:buChar char="·"/>
            </a:pPr>
            <a:r>
              <a:rPr lang="en-US" sz="2800" u="sng" dirty="0">
                <a:solidFill>
                  <a:srgbClr val="0000FF"/>
                </a:solidFill>
                <a:ea typeface="ＭＳ 明朝"/>
                <a:hlinkClick r:id="rId3"/>
              </a:rPr>
              <a:t>Revisions to the University of Maryland Sexual Misconduct Policy (Senate Doc. No. 15-16-30)</a:t>
            </a:r>
            <a:endParaRPr lang="en-US" sz="2800" dirty="0">
              <a:solidFill>
                <a:srgbClr val="0000FF"/>
              </a:solidFill>
              <a:ea typeface="ＭＳ 明朝"/>
              <a:hlinkClick r:id="rId3"/>
            </a:endParaRPr>
          </a:p>
          <a:p>
            <a:pPr lvl="1">
              <a:buFont typeface="Courier New"/>
              <a:buChar char="o"/>
            </a:pPr>
            <a:r>
              <a:rPr lang="en-US" dirty="0">
                <a:ea typeface="ＭＳ 明朝"/>
              </a:rPr>
              <a:t>The Senate approved an amendment as follows in pink:</a:t>
            </a:r>
          </a:p>
          <a:p>
            <a:pPr marL="668337" lvl="2" indent="0">
              <a:buNone/>
            </a:pPr>
            <a:r>
              <a:rPr lang="en-US" b="1" u="sng" strike="sngStrike" dirty="0">
                <a:solidFill>
                  <a:srgbClr val="FF5DFC"/>
                </a:solidFill>
                <a:ea typeface="ＭＳ Ｐゴシック"/>
              </a:rPr>
              <a:t>Student Legal Aid Office</a:t>
            </a:r>
            <a:r>
              <a:rPr lang="en-US" u="sng" strike="sngStrike" dirty="0">
                <a:solidFill>
                  <a:srgbClr val="FF5DFC"/>
                </a:solidFill>
                <a:ea typeface="ＭＳ Ｐゴシック"/>
              </a:rPr>
              <a:t>  </a:t>
            </a:r>
            <a:endParaRPr lang="en-US" dirty="0">
              <a:solidFill>
                <a:srgbClr val="FF5DFC"/>
              </a:solidFill>
              <a:ea typeface="ＭＳ 明朝"/>
            </a:endParaRPr>
          </a:p>
          <a:p>
            <a:pPr marL="668337" lvl="2" indent="0">
              <a:buNone/>
            </a:pPr>
            <a:r>
              <a:rPr lang="en-US" b="1" strike="sngStrike" dirty="0">
                <a:solidFill>
                  <a:srgbClr val="FF5DFC"/>
                </a:solidFill>
                <a:ea typeface="ＭＳ Ｐゴシック"/>
              </a:rPr>
              <a:t>Undergraduates 301-314-7756; Graduate Students 301-405-5807</a:t>
            </a:r>
            <a:endParaRPr lang="en-US" dirty="0">
              <a:solidFill>
                <a:srgbClr val="FF5DFC"/>
              </a:solidFill>
              <a:ea typeface="ＭＳ 明朝"/>
            </a:endParaRPr>
          </a:p>
          <a:p>
            <a:pPr marL="668337" lvl="2" indent="0">
              <a:buNone/>
            </a:pPr>
            <a:r>
              <a:rPr lang="en-US" strike="sngStrike" dirty="0">
                <a:solidFill>
                  <a:srgbClr val="FF5DFC"/>
                </a:solidFill>
                <a:ea typeface="ＭＳ Ｐゴシック"/>
              </a:rPr>
              <a:t>The Student Legal Aid Office, located in </a:t>
            </a:r>
            <a:r>
              <a:rPr lang="en-US" b="1" strike="sngStrike" dirty="0">
                <a:solidFill>
                  <a:srgbClr val="FF5DFC"/>
                </a:solidFill>
                <a:ea typeface="ＭＳ Ｐゴシック"/>
              </a:rPr>
              <a:t>the</a:t>
            </a:r>
            <a:r>
              <a:rPr lang="en-US" strike="sngStrike" dirty="0">
                <a:solidFill>
                  <a:srgbClr val="FF5DFC"/>
                </a:solidFill>
                <a:ea typeface="ＭＳ Ｐゴシック"/>
              </a:rPr>
              <a:t> South Campus Dining Hall, provides free, confidential legal advice to any University student.  </a:t>
            </a:r>
          </a:p>
          <a:p>
            <a:pPr lvl="1">
              <a:buFont typeface="Courier New"/>
              <a:buChar char="o"/>
            </a:pPr>
            <a:r>
              <a:rPr lang="en-US" dirty="0">
                <a:ea typeface="ＭＳ 明朝"/>
              </a:rPr>
              <a:t>The Senate approved the </a:t>
            </a:r>
            <a:r>
              <a:rPr lang="en-US" u="sng" dirty="0">
                <a:solidFill>
                  <a:srgbClr val="0000FF"/>
                </a:solidFill>
                <a:ea typeface="ＭＳ 明朝"/>
                <a:hlinkClick r:id="rId4"/>
              </a:rPr>
              <a:t>revised policy as amended</a:t>
            </a:r>
            <a:r>
              <a:rPr lang="en-US" dirty="0">
                <a:solidFill>
                  <a:srgbClr val="0000FF"/>
                </a:solidFill>
                <a:ea typeface="ＭＳ 明朝"/>
                <a:hlinkClick r:id="rId4"/>
              </a:rPr>
              <a:t>.</a:t>
            </a:r>
          </a:p>
        </p:txBody>
      </p:sp>
    </p:spTree>
    <p:custDataLst>
      <p:tags r:id="rId1"/>
    </p:custDataLst>
    <p:extLst>
      <p:ext uri="{BB962C8B-B14F-4D97-AF65-F5344CB8AC3E}">
        <p14:creationId xmlns:p14="http://schemas.microsoft.com/office/powerpoint/2010/main" val="4668413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Review of the Interim Sexual Misconduct Faculty Procedures (Senate Doc. No. 14-15-27)</a:t>
            </a:r>
            <a:endParaRPr lang="en-US" sz="2800" dirty="0"/>
          </a:p>
          <a:p>
            <a:pPr lvl="1"/>
            <a:r>
              <a:rPr lang="en-US" dirty="0"/>
              <a:t>The Senate approved the revised faculty procedures.</a:t>
            </a:r>
          </a:p>
        </p:txBody>
      </p:sp>
    </p:spTree>
    <p:custDataLst>
      <p:tags r:id="rId1"/>
    </p:custDataLst>
    <p:extLst>
      <p:ext uri="{BB962C8B-B14F-4D97-AF65-F5344CB8AC3E}">
        <p14:creationId xmlns:p14="http://schemas.microsoft.com/office/powerpoint/2010/main" val="25096473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62500" lnSpcReduction="20000"/>
          </a:bodyPr>
          <a:lstStyle/>
          <a:p>
            <a:pPr>
              <a:buFont typeface="Symbol"/>
              <a:buChar char="·"/>
            </a:pPr>
            <a:r>
              <a:rPr lang="en-US" sz="2800" u="sng" dirty="0">
                <a:solidFill>
                  <a:srgbClr val="0000FF"/>
                </a:solidFill>
                <a:latin typeface="Arial"/>
                <a:ea typeface="ＭＳ 明朝"/>
                <a:hlinkClick r:id="rId3"/>
              </a:rPr>
              <a:t>Review of the Interim Sexual Misconduct Staff Procedures (Senate Doc. </a:t>
            </a:r>
            <a:r>
              <a:rPr lang="is-IS" sz="2800" u="sng" dirty="0" smtClean="0">
                <a:solidFill>
                  <a:srgbClr val="0000FF"/>
                </a:solidFill>
                <a:latin typeface="Arial"/>
                <a:ea typeface="ＭＳ 明朝"/>
                <a:hlinkClick r:id="rId3"/>
              </a:rPr>
              <a:t>No</a:t>
            </a:r>
            <a:r>
              <a:rPr lang="is-IS" sz="2800" u="sng" dirty="0">
                <a:solidFill>
                  <a:srgbClr val="0000FF"/>
                </a:solidFill>
                <a:latin typeface="Arial"/>
                <a:ea typeface="ＭＳ 明朝"/>
                <a:hlinkClick r:id="rId3"/>
              </a:rPr>
              <a:t>. 14-15-26)</a:t>
            </a:r>
          </a:p>
          <a:p>
            <a:pPr lvl="1">
              <a:buFont typeface="Courier New"/>
              <a:buChar char="o"/>
            </a:pPr>
            <a:r>
              <a:rPr lang="en-US" dirty="0">
                <a:latin typeface="Arial"/>
                <a:ea typeface="ＭＳ 明朝"/>
              </a:rPr>
              <a:t>The Senate approved an amendment as follows in pink:</a:t>
            </a:r>
          </a:p>
          <a:p>
            <a:pPr marL="393700" lvl="1" indent="0">
              <a:buNone/>
            </a:pPr>
            <a:r>
              <a:rPr lang="en-US" b="1" dirty="0">
                <a:solidFill>
                  <a:srgbClr val="0000FF"/>
                </a:solidFill>
                <a:latin typeface="Arial"/>
                <a:ea typeface="ＭＳ Ｐゴシック"/>
              </a:rPr>
              <a:t>The final investigation report and the recommended finding will be automatically reviewed by a Standing Review Committee (SRC).  Each SRC is composed of three (3) individuals (faculty, staff, and/or students )</a:t>
            </a:r>
            <a:r>
              <a:rPr lang="en-US" b="1" dirty="0">
                <a:solidFill>
                  <a:srgbClr val="FF5DFC"/>
                </a:solidFill>
                <a:latin typeface="Arial"/>
                <a:ea typeface="ＭＳ Ｐゴシック"/>
              </a:rPr>
              <a:t>, with at least one staff member</a:t>
            </a:r>
            <a:r>
              <a:rPr lang="en-US" b="1" dirty="0">
                <a:solidFill>
                  <a:srgbClr val="0000FF"/>
                </a:solidFill>
                <a:latin typeface="Arial"/>
                <a:ea typeface="ＭＳ Ｐゴシック"/>
              </a:rPr>
              <a:t>.  SRC members shall be members of the University community who have had no previous involvement with the case, and have been trained to review such cases.  SRC members are obligated to disclose to the OCRSM any known conflicts prior to participating in any specific SRC review.  Conflicts or familiarity with the individuals involved in the matter that are disclosed to the OCRSM will automatically disqualify an individual SRC member from participation in any particular review.</a:t>
            </a:r>
            <a:endParaRPr lang="en-US" dirty="0">
              <a:solidFill>
                <a:srgbClr val="0000FF"/>
              </a:solidFill>
              <a:latin typeface="Arial"/>
              <a:ea typeface="ＭＳ 明朝"/>
            </a:endParaRPr>
          </a:p>
          <a:p>
            <a:pPr marL="393700" lvl="1" indent="0">
              <a:buNone/>
            </a:pPr>
            <a:r>
              <a:rPr lang="en-US" b="1" dirty="0">
                <a:solidFill>
                  <a:srgbClr val="000000"/>
                </a:solidFill>
                <a:latin typeface="Arial"/>
                <a:ea typeface="ＭＳ Ｐゴシック"/>
              </a:rPr>
              <a:t>C. SRC Appellate Body  </a:t>
            </a:r>
            <a:endParaRPr lang="en-US" dirty="0">
              <a:solidFill>
                <a:srgbClr val="000000"/>
              </a:solidFill>
              <a:latin typeface="Arial"/>
              <a:ea typeface="ＭＳ 明朝"/>
            </a:endParaRPr>
          </a:p>
          <a:p>
            <a:pPr marL="393700" lvl="1" indent="0">
              <a:buNone/>
            </a:pPr>
            <a:r>
              <a:rPr lang="sk-SK" b="1" dirty="0">
                <a:solidFill>
                  <a:srgbClr val="000000"/>
                </a:solidFill>
                <a:latin typeface="Arial"/>
                <a:ea typeface="ＭＳ Ｐゴシック"/>
              </a:rPr>
              <a:t> </a:t>
            </a:r>
            <a:endParaRPr lang="sk-SK" dirty="0">
              <a:solidFill>
                <a:srgbClr val="000000"/>
              </a:solidFill>
              <a:latin typeface="Arial"/>
              <a:ea typeface="ＭＳ 明朝"/>
            </a:endParaRPr>
          </a:p>
          <a:p>
            <a:pPr marL="393700" lvl="1" indent="0">
              <a:buNone/>
            </a:pPr>
            <a:r>
              <a:rPr lang="sk-SK" dirty="0">
                <a:solidFill>
                  <a:srgbClr val="000000"/>
                </a:solidFill>
                <a:latin typeface="Arial"/>
                <a:ea typeface="ＭＳ Ｐゴシック"/>
              </a:rPr>
              <a:t>The Standing Review Committee (SRC) </a:t>
            </a:r>
            <a:r>
              <a:rPr lang="sk-SK" b="1" dirty="0">
                <a:solidFill>
                  <a:srgbClr val="0000FF"/>
                </a:solidFill>
                <a:latin typeface="Arial"/>
                <a:ea typeface="ＭＳ Ｐゴシック"/>
              </a:rPr>
              <a:t>Appellate Body</a:t>
            </a:r>
            <a:r>
              <a:rPr lang="sk-SK" dirty="0">
                <a:solidFill>
                  <a:srgbClr val="0000FF"/>
                </a:solidFill>
                <a:latin typeface="Arial"/>
                <a:ea typeface="ＭＳ Ｐゴシック"/>
              </a:rPr>
              <a:t> </a:t>
            </a:r>
            <a:r>
              <a:rPr lang="sk-SK" dirty="0">
                <a:solidFill>
                  <a:srgbClr val="000000"/>
                </a:solidFill>
                <a:latin typeface="Arial"/>
                <a:ea typeface="ＭＳ Ｐゴシック"/>
              </a:rPr>
              <a:t>is the designated </a:t>
            </a:r>
            <a:r>
              <a:rPr lang="sk-SK" strike="sngStrike" dirty="0">
                <a:solidFill>
                  <a:srgbClr val="FF0000"/>
                </a:solidFill>
                <a:latin typeface="Arial"/>
                <a:ea typeface="ＭＳ Ｐゴシック"/>
              </a:rPr>
              <a:t>A</a:t>
            </a:r>
            <a:r>
              <a:rPr lang="sk-SK" b="1" dirty="0">
                <a:solidFill>
                  <a:srgbClr val="0000FF"/>
                </a:solidFill>
                <a:latin typeface="Arial"/>
                <a:ea typeface="ＭＳ Ｐゴシック"/>
              </a:rPr>
              <a:t>a</a:t>
            </a:r>
            <a:r>
              <a:rPr lang="sk-SK" dirty="0">
                <a:solidFill>
                  <a:srgbClr val="000000"/>
                </a:solidFill>
                <a:latin typeface="Arial"/>
                <a:ea typeface="ＭＳ Ｐゴシック"/>
              </a:rPr>
              <a:t>ppellate </a:t>
            </a:r>
            <a:r>
              <a:rPr lang="sk-SK" strike="sngStrike" dirty="0">
                <a:solidFill>
                  <a:srgbClr val="FF0000"/>
                </a:solidFill>
                <a:latin typeface="Arial"/>
                <a:ea typeface="ＭＳ Ｐゴシック"/>
              </a:rPr>
              <a:t>B</a:t>
            </a:r>
            <a:r>
              <a:rPr lang="sk-SK" b="1" dirty="0">
                <a:solidFill>
                  <a:srgbClr val="0000FF"/>
                </a:solidFill>
                <a:latin typeface="Arial"/>
                <a:ea typeface="ＭＳ Ｐゴシック"/>
              </a:rPr>
              <a:t>b</a:t>
            </a:r>
            <a:r>
              <a:rPr lang="sk-SK" dirty="0">
                <a:solidFill>
                  <a:srgbClr val="000000"/>
                </a:solidFill>
                <a:latin typeface="Arial"/>
                <a:ea typeface="ＭＳ Ｐゴシック"/>
              </a:rPr>
              <a:t>ody for all </a:t>
            </a:r>
            <a:r>
              <a:rPr lang="sk-SK" strike="sngStrike" dirty="0">
                <a:solidFill>
                  <a:srgbClr val="FF0000"/>
                </a:solidFill>
                <a:latin typeface="Arial"/>
                <a:ea typeface="ＭＳ Ｐゴシック"/>
              </a:rPr>
              <a:t>cases involving allegations of sexual misconduct by staff</a:t>
            </a:r>
            <a:r>
              <a:rPr lang="sk-SK" dirty="0">
                <a:solidFill>
                  <a:srgbClr val="FF0000"/>
                </a:solidFill>
                <a:latin typeface="Arial"/>
                <a:ea typeface="ＭＳ Ｐゴシック"/>
              </a:rPr>
              <a:t> </a:t>
            </a:r>
            <a:r>
              <a:rPr lang="sk-SK" b="1" dirty="0">
                <a:solidFill>
                  <a:srgbClr val="0000FF"/>
                </a:solidFill>
                <a:latin typeface="Arial"/>
                <a:ea typeface="ＭＳ Ｐゴシック"/>
              </a:rPr>
              <a:t>appeals of findings under these Staff Procedures</a:t>
            </a:r>
            <a:r>
              <a:rPr lang="sk-SK" dirty="0">
                <a:solidFill>
                  <a:srgbClr val="000000"/>
                </a:solidFill>
                <a:latin typeface="Arial"/>
                <a:ea typeface="ＭＳ Ｐゴシック"/>
              </a:rPr>
              <a:t>.  The SRC </a:t>
            </a:r>
            <a:r>
              <a:rPr lang="sk-SK" b="1" dirty="0">
                <a:solidFill>
                  <a:srgbClr val="0000FF"/>
                </a:solidFill>
                <a:latin typeface="Arial"/>
                <a:ea typeface="ＭＳ Ｐゴシック"/>
              </a:rPr>
              <a:t>Appellate Body</a:t>
            </a:r>
            <a:r>
              <a:rPr lang="sk-SK" dirty="0">
                <a:solidFill>
                  <a:srgbClr val="0000FF"/>
                </a:solidFill>
                <a:latin typeface="Arial"/>
                <a:ea typeface="ＭＳ Ｐゴシック"/>
              </a:rPr>
              <a:t> </a:t>
            </a:r>
            <a:r>
              <a:rPr lang="sk-SK" dirty="0">
                <a:solidFill>
                  <a:srgbClr val="000000"/>
                </a:solidFill>
                <a:latin typeface="Arial"/>
                <a:ea typeface="ＭＳ Ｐゴシック"/>
              </a:rPr>
              <a:t>is composed of three (3) members </a:t>
            </a:r>
            <a:r>
              <a:rPr lang="sk-SK" b="1" dirty="0">
                <a:solidFill>
                  <a:srgbClr val="0000FF"/>
                </a:solidFill>
                <a:latin typeface="Arial"/>
                <a:ea typeface="ＭＳ Ｐゴシック"/>
              </a:rPr>
              <a:t>(faculty, staff, and/or students)</a:t>
            </a:r>
            <a:r>
              <a:rPr lang="sk-SK" b="1" dirty="0">
                <a:solidFill>
                  <a:srgbClr val="FF5DFC"/>
                </a:solidFill>
                <a:latin typeface="Arial"/>
                <a:ea typeface="ＭＳ Ｐゴシック"/>
              </a:rPr>
              <a:t>, with at least one staff member</a:t>
            </a:r>
            <a:r>
              <a:rPr lang="sk-SK" b="1" dirty="0">
                <a:solidFill>
                  <a:srgbClr val="0000FF"/>
                </a:solidFill>
                <a:latin typeface="Arial"/>
                <a:ea typeface="ＭＳ Ｐゴシック"/>
              </a:rPr>
              <a:t>.</a:t>
            </a:r>
            <a:r>
              <a:rPr lang="sk-SK" dirty="0">
                <a:solidFill>
                  <a:srgbClr val="0000FF"/>
                </a:solidFill>
                <a:latin typeface="Arial"/>
                <a:ea typeface="ＭＳ Ｐゴシック"/>
              </a:rPr>
              <a:t>  </a:t>
            </a:r>
            <a:r>
              <a:rPr lang="sk-SK" b="1" dirty="0">
                <a:solidFill>
                  <a:srgbClr val="0000FF"/>
                </a:solidFill>
                <a:latin typeface="Arial"/>
                <a:ea typeface="ＭＳ Ｐゴシック"/>
              </a:rPr>
              <a:t>SRC Appellate Body members shall be members</a:t>
            </a:r>
            <a:r>
              <a:rPr lang="sk-SK" dirty="0">
                <a:solidFill>
                  <a:srgbClr val="0000FF"/>
                </a:solidFill>
                <a:latin typeface="Arial"/>
                <a:ea typeface="ＭＳ Ｐゴシック"/>
              </a:rPr>
              <a:t> </a:t>
            </a:r>
            <a:r>
              <a:rPr lang="sk-SK" dirty="0">
                <a:solidFill>
                  <a:srgbClr val="000000"/>
                </a:solidFill>
                <a:latin typeface="Arial"/>
                <a:ea typeface="ＭＳ Ｐゴシック"/>
              </a:rPr>
              <a:t>from the University community who have had no previous involvement with the case, and have been trained to review such cases.</a:t>
            </a:r>
            <a:endParaRPr lang="sk-SK" u="sng" dirty="0">
              <a:solidFill>
                <a:srgbClr val="000000"/>
              </a:solidFill>
              <a:latin typeface="Arial"/>
              <a:ea typeface="ＭＳ 明朝"/>
            </a:endParaRPr>
          </a:p>
          <a:p>
            <a:pPr lvl="1">
              <a:buFont typeface="Courier New"/>
              <a:buChar char="o"/>
            </a:pPr>
            <a:r>
              <a:rPr lang="sk-SK" dirty="0">
                <a:latin typeface="Arial"/>
                <a:ea typeface="ＭＳ 明朝"/>
              </a:rPr>
              <a:t>The Senate approved the </a:t>
            </a:r>
            <a:r>
              <a:rPr lang="sk-SK" u="sng" dirty="0">
                <a:solidFill>
                  <a:srgbClr val="0000FF"/>
                </a:solidFill>
                <a:latin typeface="Arial"/>
                <a:ea typeface="ＭＳ 明朝"/>
                <a:hlinkClick r:id="rId4"/>
              </a:rPr>
              <a:t>revised staff procedures as amended</a:t>
            </a:r>
            <a:r>
              <a:rPr lang="sk-SK" dirty="0">
                <a:solidFill>
                  <a:srgbClr val="0000FF"/>
                </a:solidFill>
                <a:latin typeface="Arial"/>
                <a:ea typeface="ＭＳ 明朝"/>
                <a:hlinkClick r:id="rId4"/>
              </a:rPr>
              <a:t>.</a:t>
            </a:r>
          </a:p>
        </p:txBody>
      </p:sp>
    </p:spTree>
    <p:custDataLst>
      <p:tags r:id="rId1"/>
    </p:custDataLst>
    <p:extLst>
      <p:ext uri="{BB962C8B-B14F-4D97-AF65-F5344CB8AC3E}">
        <p14:creationId xmlns:p14="http://schemas.microsoft.com/office/powerpoint/2010/main" val="29319499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a:bodyPr>
          <a:lstStyle/>
          <a:p>
            <a:pPr lvl="0"/>
            <a:r>
              <a:rPr lang="en-US" sz="2800" u="sng" dirty="0">
                <a:hlinkClick r:id="rId3"/>
              </a:rPr>
              <a:t>Review of the Interim Sexual Misconduct Student Procedures (Senate </a:t>
            </a:r>
            <a:r>
              <a:rPr lang="en-US" sz="2800" u="sng" dirty="0" smtClean="0">
                <a:hlinkClick r:id="rId3"/>
              </a:rPr>
              <a:t>Doc</a:t>
            </a:r>
            <a:r>
              <a:rPr lang="en-US" sz="2800" u="sng" dirty="0">
                <a:hlinkClick r:id="rId3"/>
              </a:rPr>
              <a:t>. No. 14-15-16)</a:t>
            </a:r>
            <a:endParaRPr lang="en-US" sz="2800" dirty="0"/>
          </a:p>
          <a:p>
            <a:pPr lvl="1"/>
            <a:r>
              <a:rPr lang="en-US" dirty="0"/>
              <a:t>The Senate approved four amendments as follows in pink:</a:t>
            </a:r>
          </a:p>
        </p:txBody>
      </p:sp>
    </p:spTree>
    <p:custDataLst>
      <p:tags r:id="rId1"/>
    </p:custDataLst>
    <p:extLst>
      <p:ext uri="{BB962C8B-B14F-4D97-AF65-F5344CB8AC3E}">
        <p14:creationId xmlns:p14="http://schemas.microsoft.com/office/powerpoint/2010/main" val="32828323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April </a:t>
            </a:r>
            <a:r>
              <a:rPr lang="en-US" dirty="0" smtClean="0">
                <a:latin typeface="Calibri" charset="0"/>
                <a:ea typeface="ＭＳ Ｐゴシック" charset="0"/>
                <a:cs typeface="ＭＳ Ｐゴシック" charset="0"/>
              </a:rPr>
              <a:t>28, </a:t>
            </a:r>
            <a:r>
              <a:rPr lang="en-US" dirty="0" smtClean="0">
                <a:latin typeface="Calibri" charset="0"/>
                <a:ea typeface="ＭＳ Ｐゴシック" charset="0"/>
                <a:cs typeface="ＭＳ Ｐゴシック" charset="0"/>
              </a:rPr>
              <a:t>2016 Summary</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p:txBody>
          <a:bodyPr vert="horz">
            <a:normAutofit fontScale="92500" lnSpcReduction="20000"/>
          </a:bodyPr>
          <a:lstStyle/>
          <a:p>
            <a:r>
              <a:rPr lang="en-US" sz="2000" dirty="0">
                <a:ea typeface="ＭＳ 明朝"/>
              </a:rPr>
              <a:t>Amendment #1:</a:t>
            </a:r>
          </a:p>
          <a:p>
            <a:pPr marL="0" indent="0">
              <a:buNone/>
            </a:pPr>
            <a:r>
              <a:rPr lang="en-US" sz="2000" b="1" dirty="0">
                <a:solidFill>
                  <a:srgbClr val="000000"/>
                </a:solidFill>
                <a:ea typeface="ＭＳ Ｐゴシック"/>
              </a:rPr>
              <a:t>V. RESOLUTION PROCESSES</a:t>
            </a:r>
            <a:endParaRPr lang="en-US" sz="2000" dirty="0">
              <a:solidFill>
                <a:srgbClr val="000000"/>
              </a:solidFill>
              <a:ea typeface="ＭＳ 明朝"/>
            </a:endParaRPr>
          </a:p>
          <a:p>
            <a:pPr marL="0" indent="0">
              <a:buNone/>
            </a:pPr>
            <a:r>
              <a:rPr lang="en-US" sz="2000" b="1" dirty="0">
                <a:solidFill>
                  <a:srgbClr val="000000"/>
                </a:solidFill>
                <a:ea typeface="ＭＳ Ｐゴシック"/>
              </a:rPr>
              <a:t>Timeframe for Resolution  </a:t>
            </a:r>
            <a:endParaRPr lang="en-US" sz="2000" dirty="0">
              <a:solidFill>
                <a:srgbClr val="000000"/>
              </a:solidFill>
              <a:ea typeface="ＭＳ 明朝"/>
            </a:endParaRPr>
          </a:p>
          <a:p>
            <a:pPr marL="0" indent="0">
              <a:buNone/>
            </a:pPr>
            <a:r>
              <a:rPr lang="en-US" sz="2000" dirty="0">
                <a:solidFill>
                  <a:srgbClr val="000000"/>
                </a:solidFill>
                <a:ea typeface="ＭＳ Ｐゴシック"/>
              </a:rPr>
              <a:t>Consistent with the goal of maximizing educational opportunities, remedying the effects of Prohibited Conduct and promoting campus safety while minimizing the possible disruptive nature of the process, the OCRSM and </a:t>
            </a:r>
            <a:r>
              <a:rPr lang="en-US" sz="2000" b="1" dirty="0">
                <a:solidFill>
                  <a:srgbClr val="0000FF"/>
                </a:solidFill>
                <a:ea typeface="ＭＳ Ｐゴシック"/>
              </a:rPr>
              <a:t>the</a:t>
            </a:r>
            <a:r>
              <a:rPr lang="en-US" sz="2000" dirty="0">
                <a:solidFill>
                  <a:srgbClr val="000000"/>
                </a:solidFill>
                <a:ea typeface="ＭＳ Ｐゴシック"/>
              </a:rPr>
              <a:t> OSC will strive to resolve all complaints within sixty (60) business days of receipt.  In general, the investigation phase may last approximately four to five weeks and the adjudication phase may last approximately another four to five weeks.  Good faith efforts will be made to complete the process in a timely manner by balancing principles of thoroughness and fundamental fairness with the importance of resolving complaints in a timely and expeditious manner.  The Title IX Officer may extend the general time frames for the completion of required actions.  If such an extension occurs, the parties will be notified in writing</a:t>
            </a:r>
            <a:r>
              <a:rPr lang="en-US" sz="2000" b="1" dirty="0">
                <a:solidFill>
                  <a:srgbClr val="FF5DFC"/>
                </a:solidFill>
                <a:ea typeface="ＭＳ Ｐゴシック"/>
              </a:rPr>
              <a:t>,</a:t>
            </a:r>
            <a:r>
              <a:rPr lang="en-US" sz="2000" dirty="0">
                <a:solidFill>
                  <a:srgbClr val="FF5DFC"/>
                </a:solidFill>
                <a:ea typeface="ＭＳ Ｐゴシック"/>
              </a:rPr>
              <a:t> </a:t>
            </a:r>
            <a:r>
              <a:rPr lang="en-US" sz="2000" b="1" dirty="0">
                <a:solidFill>
                  <a:srgbClr val="FF5DFC"/>
                </a:solidFill>
                <a:ea typeface="ＭＳ Ｐゴシック"/>
              </a:rPr>
              <a:t>and given the reason(s) for the extension,</a:t>
            </a:r>
            <a:r>
              <a:rPr lang="en-US" sz="2000" b="1" dirty="0">
                <a:solidFill>
                  <a:srgbClr val="000000"/>
                </a:solidFill>
                <a:ea typeface="ＭＳ Ｐゴシック"/>
              </a:rPr>
              <a:t> </a:t>
            </a:r>
            <a:r>
              <a:rPr lang="en-US" sz="2000" dirty="0">
                <a:solidFill>
                  <a:srgbClr val="000000"/>
                </a:solidFill>
                <a:ea typeface="ＭＳ Ｐゴシック"/>
              </a:rPr>
              <a:t>by the OCRSM or </a:t>
            </a:r>
            <a:r>
              <a:rPr lang="en-US" sz="2000" b="1" dirty="0">
                <a:solidFill>
                  <a:srgbClr val="0000FF"/>
                </a:solidFill>
                <a:ea typeface="ＭＳ Ｐゴシック"/>
              </a:rPr>
              <a:t>the</a:t>
            </a:r>
            <a:r>
              <a:rPr lang="en-US" sz="2000" dirty="0">
                <a:solidFill>
                  <a:srgbClr val="000000"/>
                </a:solidFill>
                <a:ea typeface="ＭＳ Ｐゴシック"/>
              </a:rPr>
              <a:t> OSC.  </a:t>
            </a:r>
            <a:endParaRPr lang="en-US" sz="2000" dirty="0">
              <a:solidFill>
                <a:srgbClr val="000000"/>
              </a:solidFill>
              <a:ea typeface="ＭＳ 明朝"/>
            </a:endParaRPr>
          </a:p>
        </p:txBody>
      </p:sp>
    </p:spTree>
    <p:custDataLst>
      <p:tags r:id="rId1"/>
    </p:custDataLst>
    <p:extLst>
      <p:ext uri="{BB962C8B-B14F-4D97-AF65-F5344CB8AC3E}">
        <p14:creationId xmlns:p14="http://schemas.microsoft.com/office/powerpoint/2010/main" val="31877621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660</TotalTime>
  <Words>1681</Words>
  <Application>Microsoft Macintosh PowerPoint</Application>
  <PresentationFormat>On-screen Show (4:3)</PresentationFormat>
  <Paragraphs>97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Senate Meeting Summary</vt:lpstr>
      <vt:lpstr>April 28, 2016 Summary</vt:lpstr>
      <vt:lpstr>April 28, 2016 Summary</vt:lpstr>
      <vt:lpstr>April 28, 2016 Summary</vt:lpstr>
      <vt:lpstr>April 28, 2016 Summary</vt:lpstr>
      <vt:lpstr>April 28, 2016 Summary</vt:lpstr>
      <vt:lpstr>April 28, 2016 Summary</vt:lpstr>
      <vt:lpstr>April 28, 2016 Summary</vt:lpstr>
      <vt:lpstr>April 28, 2016 Summary</vt:lpstr>
      <vt:lpstr>April 28, 2016 Summary</vt:lpstr>
      <vt:lpstr>April 28, 2016 Summary</vt:lpstr>
      <vt:lpstr>April 28, 2016 Summary</vt:lpstr>
      <vt:lpstr>April 28, 2016 Summary</vt:lpstr>
      <vt:lpstr>April 28, 2016 Summary</vt:lpstr>
      <vt:lpstr>Relevant Links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Reka Montfort</cp:lastModifiedBy>
  <cp:revision>46</cp:revision>
  <dcterms:created xsi:type="dcterms:W3CDTF">2015-04-02T14:28:17Z</dcterms:created>
  <dcterms:modified xsi:type="dcterms:W3CDTF">2016-05-04T00:07:03Z</dcterms:modified>
</cp:coreProperties>
</file>