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7" r:id="rId2"/>
    <p:sldId id="258" r:id="rId3"/>
    <p:sldId id="262" r:id="rId4"/>
    <p:sldId id="275" r:id="rId5"/>
    <p:sldId id="276" r:id="rId6"/>
    <p:sldId id="269" r:id="rId7"/>
    <p:sldId id="263" r:id="rId8"/>
    <p:sldId id="277" r:id="rId9"/>
    <p:sldId id="26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95" autoAdjust="0"/>
    <p:restoredTop sz="94660"/>
  </p:normalViewPr>
  <p:slideViewPr>
    <p:cSldViewPr snapToGrid="0" snapToObjects="1">
      <p:cViewPr>
        <p:scale>
          <a:sx n="73" d="100"/>
          <a:sy n="73" d="100"/>
        </p:scale>
        <p:origin x="-1944" y="-6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8EF38-6B9D-4C41-8E64-83EAEE4C0AF2}" type="datetimeFigureOut">
              <a:rPr lang="en-US" smtClean="0"/>
              <a:t>5/11/16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6B426-3903-2B4C-B6AD-BDF5AFE99FD3}" type="slidenum">
              <a:rPr lang="en-US" smtClean="0"/>
              <a:t>‹#›</a:t>
            </a:fld>
            <a:endParaRPr lang="en-US"/>
          </a:p>
        </p:txBody>
      </p:sp>
    </p:spTree>
    <p:extLst>
      <p:ext uri="{BB962C8B-B14F-4D97-AF65-F5344CB8AC3E}">
        <p14:creationId xmlns:p14="http://schemas.microsoft.com/office/powerpoint/2010/main" val="961957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9</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0E91E31E-6522-B84F-BB6D-707B734A6E82}" type="datetime1">
              <a:rPr lang="en-US"/>
              <a:pPr>
                <a:defRPr/>
              </a:pPr>
              <a:t>5/11/16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4E064BCB-DA44-3540-B007-77DD79CBE65F}" type="slidenum">
              <a:rPr lang="en-US"/>
              <a:pPr>
                <a:defRPr/>
              </a:pPr>
              <a:t>‹#›</a:t>
            </a:fld>
            <a:endParaRPr lang="en-US"/>
          </a:p>
        </p:txBody>
      </p:sp>
    </p:spTree>
    <p:extLst>
      <p:ext uri="{BB962C8B-B14F-4D97-AF65-F5344CB8AC3E}">
        <p14:creationId xmlns:p14="http://schemas.microsoft.com/office/powerpoint/2010/main" val="7982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2E2F72-61E3-F74D-9011-E55554C35A2A}" type="datetime1">
              <a:rPr lang="en-US"/>
              <a:pPr>
                <a:defRPr/>
              </a:pPr>
              <a:t>5/11/16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DD18B75-4EA0-A449-B890-89129544D896}" type="slidenum">
              <a:rPr lang="en-US"/>
              <a:pPr>
                <a:defRPr/>
              </a:pPr>
              <a:t>‹#›</a:t>
            </a:fld>
            <a:endParaRPr lang="en-US"/>
          </a:p>
        </p:txBody>
      </p:sp>
    </p:spTree>
    <p:extLst>
      <p:ext uri="{BB962C8B-B14F-4D97-AF65-F5344CB8AC3E}">
        <p14:creationId xmlns:p14="http://schemas.microsoft.com/office/powerpoint/2010/main" val="219539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F909E8-E9B4-0745-8AC9-C3E37455E5E4}" type="datetime1">
              <a:rPr lang="en-US"/>
              <a:pPr>
                <a:defRPr/>
              </a:pPr>
              <a:t>5/11/16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39866B7-039B-E240-985F-DB5AC309D705}" type="slidenum">
              <a:rPr lang="en-US"/>
              <a:pPr>
                <a:defRPr/>
              </a:pPr>
              <a:t>‹#›</a:t>
            </a:fld>
            <a:endParaRPr lang="en-US"/>
          </a:p>
        </p:txBody>
      </p:sp>
    </p:spTree>
    <p:extLst>
      <p:ext uri="{BB962C8B-B14F-4D97-AF65-F5344CB8AC3E}">
        <p14:creationId xmlns:p14="http://schemas.microsoft.com/office/powerpoint/2010/main" val="3643561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CFC35CA-1EAD-FF4A-AEDB-7A99E2188FF1}" type="datetime1">
              <a:rPr lang="en-US"/>
              <a:pPr>
                <a:defRPr/>
              </a:pPr>
              <a:t>5/11/16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BAA1216-B2CE-F647-83BC-471925339334}" type="slidenum">
              <a:rPr lang="en-US"/>
              <a:pPr>
                <a:defRPr/>
              </a:pPr>
              <a:t>‹#›</a:t>
            </a:fld>
            <a:endParaRPr lang="en-US"/>
          </a:p>
        </p:txBody>
      </p:sp>
    </p:spTree>
    <p:extLst>
      <p:ext uri="{BB962C8B-B14F-4D97-AF65-F5344CB8AC3E}">
        <p14:creationId xmlns:p14="http://schemas.microsoft.com/office/powerpoint/2010/main" val="39279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241DD7A-A051-324F-ABB1-23F593012D82}" type="datetime1">
              <a:rPr lang="en-US"/>
              <a:pPr>
                <a:defRPr/>
              </a:pPr>
              <a:t>5/11/16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74665C3-0023-7241-AA40-D86406098BA2}" type="slidenum">
              <a:rPr lang="en-US"/>
              <a:pPr>
                <a:defRPr/>
              </a:pPr>
              <a:t>‹#›</a:t>
            </a:fld>
            <a:endParaRPr lang="en-US"/>
          </a:p>
        </p:txBody>
      </p:sp>
    </p:spTree>
    <p:extLst>
      <p:ext uri="{BB962C8B-B14F-4D97-AF65-F5344CB8AC3E}">
        <p14:creationId xmlns:p14="http://schemas.microsoft.com/office/powerpoint/2010/main" val="260397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CDC18E41-205F-CC40-B6C7-D2693688B9AE}" type="datetime1">
              <a:rPr lang="en-US"/>
              <a:pPr>
                <a:defRPr/>
              </a:pPr>
              <a:t>5/11/16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560739C9-22F9-D445-BC89-8E7C60587678}" type="slidenum">
              <a:rPr lang="en-US"/>
              <a:pPr>
                <a:defRPr/>
              </a:pPr>
              <a:t>‹#›</a:t>
            </a:fld>
            <a:endParaRPr lang="en-US"/>
          </a:p>
        </p:txBody>
      </p:sp>
    </p:spTree>
    <p:extLst>
      <p:ext uri="{BB962C8B-B14F-4D97-AF65-F5344CB8AC3E}">
        <p14:creationId xmlns:p14="http://schemas.microsoft.com/office/powerpoint/2010/main" val="26833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68CF2AC-E1E6-654C-81D0-E9ED2831B42C}" type="datetime1">
              <a:rPr lang="en-US"/>
              <a:pPr>
                <a:defRPr/>
              </a:pPr>
              <a:t>5/11/16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9E2F0856-2F52-E84D-BF5F-6774D266A45B}" type="slidenum">
              <a:rPr lang="en-US"/>
              <a:pPr>
                <a:defRPr/>
              </a:pPr>
              <a:t>‹#›</a:t>
            </a:fld>
            <a:endParaRPr lang="en-US"/>
          </a:p>
        </p:txBody>
      </p:sp>
    </p:spTree>
    <p:extLst>
      <p:ext uri="{BB962C8B-B14F-4D97-AF65-F5344CB8AC3E}">
        <p14:creationId xmlns:p14="http://schemas.microsoft.com/office/powerpoint/2010/main" val="75211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D9441AE-D48E-0945-AF82-F456A85C1C47}" type="datetime1">
              <a:rPr lang="en-US"/>
              <a:pPr>
                <a:defRPr/>
              </a:pPr>
              <a:t>5/11/16</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pPr>
              <a:defRPr/>
            </a:pPr>
            <a:fld id="{F8AE6E10-7817-9443-9C5D-672EE1648BA2}" type="slidenum">
              <a:rPr lang="en-US"/>
              <a:pPr>
                <a:defRPr/>
              </a:pPr>
              <a:t>‹#›</a:t>
            </a:fld>
            <a:endParaRPr lang="en-US"/>
          </a:p>
        </p:txBody>
      </p:sp>
    </p:spTree>
    <p:extLst>
      <p:ext uri="{BB962C8B-B14F-4D97-AF65-F5344CB8AC3E}">
        <p14:creationId xmlns:p14="http://schemas.microsoft.com/office/powerpoint/2010/main" val="369800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C0404C-AD1F-CA43-9C38-D72EE2976788}" type="datetime1">
              <a:rPr lang="en-US"/>
              <a:pPr>
                <a:defRPr/>
              </a:pPr>
              <a:t>5/11/16</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pPr>
              <a:defRPr/>
            </a:pPr>
            <a:fld id="{B53F5DA0-99E8-E348-864D-F6FA689D6F77}" type="slidenum">
              <a:rPr lang="en-US"/>
              <a:pPr>
                <a:defRPr/>
              </a:pPr>
              <a:t>‹#›</a:t>
            </a:fld>
            <a:endParaRPr lang="en-US"/>
          </a:p>
        </p:txBody>
      </p:sp>
    </p:spTree>
    <p:extLst>
      <p:ext uri="{BB962C8B-B14F-4D97-AF65-F5344CB8AC3E}">
        <p14:creationId xmlns:p14="http://schemas.microsoft.com/office/powerpoint/2010/main" val="252085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64BE65D-1F0C-E244-BC71-59BC2B5AEA94}" type="datetime1">
              <a:rPr lang="en-US"/>
              <a:pPr>
                <a:defRPr/>
              </a:pPr>
              <a:t>5/11/16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pPr>
              <a:defRPr/>
            </a:pPr>
            <a:fld id="{F4DE5D38-F14A-D74A-8995-36EBEB5D273C}" type="slidenum">
              <a:rPr lang="en-US"/>
              <a:pPr>
                <a:defRPr/>
              </a:pPr>
              <a:t>‹#›</a:t>
            </a:fld>
            <a:endParaRPr lang="en-US"/>
          </a:p>
        </p:txBody>
      </p:sp>
    </p:spTree>
    <p:extLst>
      <p:ext uri="{BB962C8B-B14F-4D97-AF65-F5344CB8AC3E}">
        <p14:creationId xmlns:p14="http://schemas.microsoft.com/office/powerpoint/2010/main" val="183977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chor="b">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FF12B1-882B-3F40-A849-4D4717A95330}" type="datetime1">
              <a:rPr lang="en-US"/>
              <a:pPr>
                <a:defRPr/>
              </a:pPr>
              <a:t>5/11/16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1CB8E75A-468F-6046-AC49-426F8A4A5077}" type="slidenum">
              <a:rPr lang="en-US"/>
              <a:pPr>
                <a:defRPr/>
              </a:pPr>
              <a:t>‹#›</a:t>
            </a:fld>
            <a:endParaRPr lang="en-US"/>
          </a:p>
        </p:txBody>
      </p:sp>
    </p:spTree>
    <p:extLst>
      <p:ext uri="{BB962C8B-B14F-4D97-AF65-F5344CB8AC3E}">
        <p14:creationId xmlns:p14="http://schemas.microsoft.com/office/powerpoint/2010/main" val="286982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5"/>
          <p:cNvSpPr>
            <a:spLocks/>
          </p:cNvSpPr>
          <p:nvPr/>
        </p:nvSpPr>
        <p:spPr bwMode="auto">
          <a:xfrm rot="420000" flipV="1">
            <a:off x="3165475" y="1108075"/>
            <a:ext cx="5257800" cy="4114800"/>
          </a:xfrm>
          <a:custGeom>
            <a:avLst/>
            <a:gdLst>
              <a:gd name="T0" fmla="*/ 5257800 w 5257800"/>
              <a:gd name="T1" fmla="*/ 2057400 h 4114800"/>
              <a:gd name="T2" fmla="*/ 2628900 w 5257800"/>
              <a:gd name="T3" fmla="*/ 4114800 h 4114800"/>
              <a:gd name="T4" fmla="*/ 0 w 5257800"/>
              <a:gd name="T5" fmla="*/ 2057400 h 4114800"/>
              <a:gd name="T6" fmla="*/ 2628900 w 5257800"/>
              <a:gd name="T7" fmla="*/ 0 h 4114800"/>
              <a:gd name="T8" fmla="*/ 0 60000 65536"/>
              <a:gd name="T9" fmla="*/ 5898240 60000 65536"/>
              <a:gd name="T10" fmla="*/ 11796480 60000 65536"/>
              <a:gd name="T11" fmla="*/ 17694720 60000 65536"/>
              <a:gd name="T12" fmla="*/ 0 w 5257800"/>
              <a:gd name="T13" fmla="*/ 0 h 4114800"/>
              <a:gd name="T14" fmla="*/ 5182784 w 5257800"/>
              <a:gd name="T15" fmla="*/ 4114800 h 4114800"/>
            </a:gdLst>
            <a:ahLst/>
            <a:cxnLst>
              <a:cxn ang="T8">
                <a:pos x="T0" y="T1"/>
              </a:cxn>
              <a:cxn ang="T9">
                <a:pos x="T2" y="T3"/>
              </a:cxn>
              <a:cxn ang="T10">
                <a:pos x="T4" y="T5"/>
              </a:cxn>
              <a:cxn ang="T11">
                <a:pos x="T6" y="T7"/>
              </a:cxn>
            </a:cxnLst>
            <a:rect l="T12" t="T13" r="T14" b="T15"/>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pPr defTabSz="914400" fontAlgn="base">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6" name="Right Triangle 16"/>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63500" dist="6350" dir="12899787" algn="tl" rotWithShape="0">
              <a:srgbClr val="000000">
                <a:alpha val="46999"/>
              </a:srgbClr>
            </a:outerShdw>
          </a:effectLst>
        </p:spPr>
        <p:txBody>
          <a:bodyPr anchor="ctr"/>
          <a:lstStyle/>
          <a:p>
            <a:pPr algn="ctr" defTabSz="914400" fontAlgn="base">
              <a:spcBef>
                <a:spcPct val="0"/>
              </a:spcBef>
              <a:spcAft>
                <a:spcPct val="0"/>
              </a:spcAft>
              <a:defRPr/>
            </a:pPr>
            <a:endParaRPr lang="en-US">
              <a:solidFill>
                <a:srgbClr val="FFFFFF"/>
              </a:solidFill>
              <a:latin typeface="Constantia" charset="0"/>
              <a:ea typeface="ＭＳ Ｐゴシック" charset="0"/>
              <a:cs typeface="ＭＳ Ｐゴシック"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2" name="Title 1"/>
          <p:cNvSpPr>
            <a:spLocks noGrp="1"/>
          </p:cNvSpPr>
          <p:nvPr>
            <p:ph type="title"/>
          </p:nvPr>
        </p:nvSpPr>
        <p:spPr>
          <a:xfrm>
            <a:off x="609600" y="1176996"/>
            <a:ext cx="2212848" cy="1582621"/>
          </a:xfrm>
        </p:spPr>
        <p:txBody>
          <a:bodyPr lIns="45720" rIns="45720" bIns="45720" anchor="b"/>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05A60C8-8642-7C42-9BFB-9EBA48419B9E}" type="datetime1">
              <a:rPr lang="en-US"/>
              <a:pPr>
                <a:defRPr/>
              </a:pPr>
              <a:t>5/11/16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C684DAC-4133-EE47-8F39-93FED6BD78C3}" type="slidenum">
              <a:rPr lang="en-US"/>
              <a:pPr>
                <a:defRPr/>
              </a:pPr>
              <a:t>‹#›</a:t>
            </a:fld>
            <a:endParaRPr lang="en-US"/>
          </a:p>
        </p:txBody>
      </p:sp>
    </p:spTree>
    <p:extLst>
      <p:ext uri="{BB962C8B-B14F-4D97-AF65-F5344CB8AC3E}">
        <p14:creationId xmlns:p14="http://schemas.microsoft.com/office/powerpoint/2010/main" val="2883956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Freeform 6"/>
          <p:cNvSpPr>
            <a:spLocks/>
          </p:cNvSpPr>
          <p:nvPr/>
        </p:nvSpPr>
        <p:spPr bwMode="auto">
          <a:xfrm>
            <a:off x="-9525" y="-7938"/>
            <a:ext cx="9163050" cy="1041401"/>
          </a:xfrm>
          <a:custGeom>
            <a:avLst/>
            <a:gdLst>
              <a:gd name="T0" fmla="*/ 2147483647 w 5772"/>
              <a:gd name="T1" fmla="*/ 2147483647 h 656"/>
              <a:gd name="T2" fmla="*/ 2147483647 w 5772"/>
              <a:gd name="T3" fmla="*/ 0 h 656"/>
              <a:gd name="T4" fmla="*/ 2147483647 w 5772"/>
              <a:gd name="T5" fmla="*/ 2147483647 h 656"/>
              <a:gd name="T6" fmla="*/ 2147483647 w 5772"/>
              <a:gd name="T7" fmla="*/ 2147483647 h 656"/>
              <a:gd name="T8" fmla="*/ 2147483647 w 5772"/>
              <a:gd name="T9" fmla="*/ 2147483647 h 656"/>
              <a:gd name="T10" fmla="*/ 2147483647 w 5772"/>
              <a:gd name="T11" fmla="*/ 2147483647 h 656"/>
              <a:gd name="T12" fmla="*/ 2147483647 w 5772"/>
              <a:gd name="T13" fmla="*/ 2147483647 h 656"/>
              <a:gd name="T14" fmla="*/ 0 w 5772"/>
              <a:gd name="T15" fmla="*/ 2147483647 h 656"/>
              <a:gd name="T16" fmla="*/ 2147483647 w 5772"/>
              <a:gd name="T17" fmla="*/ 2147483647 h 6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72"/>
              <a:gd name="T28" fmla="*/ 0 h 656"/>
              <a:gd name="T29" fmla="*/ 5772 w 5772"/>
              <a:gd name="T30" fmla="*/ 656 h 6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1">
            <a:gsLst>
              <a:gs pos="0">
                <a:srgbClr val="CD0000"/>
              </a:gs>
              <a:gs pos="100000">
                <a:schemeClr val="tx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4400" fontAlgn="base">
              <a:spcBef>
                <a:spcPct val="0"/>
              </a:spcBef>
              <a:spcAft>
                <a:spcPct val="0"/>
              </a:spcAft>
            </a:pPr>
            <a:endParaRPr lang="en-US" sz="2400">
              <a:solidFill>
                <a:prstClr val="black"/>
              </a:solidFill>
              <a:latin typeface="Arial" charset="0"/>
              <a:ea typeface="ＭＳ Ｐゴシック" charset="0"/>
              <a:cs typeface="ＭＳ Ｐゴシック"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49000">
                <a:srgbClr val="CD0000"/>
              </a:gs>
              <a:gs pos="100000">
                <a:schemeClr val="bg1"/>
              </a:gs>
            </a:gsLst>
            <a:lin ang="0" scaled="1"/>
            <a:tileRect/>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028" name="Title Placeholder 8"/>
          <p:cNvSpPr>
            <a:spLocks noGrp="1"/>
          </p:cNvSpPr>
          <p:nvPr>
            <p:ph type="title"/>
          </p:nvPr>
        </p:nvSpPr>
        <p:spPr bwMode="auto">
          <a:xfrm>
            <a:off x="457200" y="70485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0" numCol="1" anchor="t"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303030"/>
                </a:solidFill>
                <a:latin typeface="Constantia" charset="0"/>
              </a:defRPr>
            </a:lvl1pPr>
          </a:lstStyle>
          <a:p>
            <a:pPr defTabSz="914400" fontAlgn="base">
              <a:spcBef>
                <a:spcPct val="0"/>
              </a:spcBef>
              <a:spcAft>
                <a:spcPct val="0"/>
              </a:spcAft>
              <a:defRPr/>
            </a:pPr>
            <a:fld id="{A16C9DF9-ADC0-694D-9049-6C0C11128152}" type="datetime1">
              <a:rPr lang="en-US">
                <a:ea typeface="ＭＳ Ｐゴシック" charset="0"/>
                <a:cs typeface="ＭＳ Ｐゴシック" charset="0"/>
              </a:rPr>
              <a:pPr defTabSz="914400" fontAlgn="base">
                <a:spcBef>
                  <a:spcPct val="0"/>
                </a:spcBef>
                <a:spcAft>
                  <a:spcPct val="0"/>
                </a:spcAft>
                <a:defRPr/>
              </a:pPr>
              <a:t>5/11/16</a:t>
            </a:fld>
            <a:endParaRPr lang="en-US">
              <a:ea typeface="ＭＳ Ｐゴシック" charset="0"/>
              <a:cs typeface="ＭＳ Ｐゴシック"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defTabSz="914400">
              <a:defRPr/>
            </a:pPr>
            <a:endParaRPr lang="en-US">
              <a:solidFill>
                <a:srgbClr val="333333">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303030"/>
                </a:solidFill>
                <a:latin typeface="Constantia" charset="0"/>
              </a:defRPr>
            </a:lvl1pPr>
          </a:lstStyle>
          <a:p>
            <a:pPr defTabSz="914400" fontAlgn="base">
              <a:spcBef>
                <a:spcPct val="0"/>
              </a:spcBef>
              <a:spcAft>
                <a:spcPct val="0"/>
              </a:spcAft>
              <a:defRPr/>
            </a:pPr>
            <a:fld id="{A6D80497-62C2-6549-B6E2-51DBDDC1A560}" type="slidenum">
              <a:rPr lang="en-US">
                <a:ea typeface="ＭＳ Ｐゴシック" charset="0"/>
                <a:cs typeface="ＭＳ Ｐゴシック" charset="0"/>
              </a:rPr>
              <a:pPr defTabSz="914400" fontAlgn="base">
                <a:spcBef>
                  <a:spcPct val="0"/>
                </a:spcBef>
                <a:spcAft>
                  <a:spcPct val="0"/>
                </a:spcAft>
                <a:defRPr/>
              </a:pPr>
              <a:t>‹#›</a:t>
            </a:fld>
            <a:endParaRPr lang="en-US">
              <a:ea typeface="ＭＳ Ｐゴシック" charset="0"/>
              <a:cs typeface="ＭＳ Ｐゴシック"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grpSp>
      <p:pic>
        <p:nvPicPr>
          <p:cNvPr id="1034"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96200" y="76200"/>
            <a:ext cx="1362075" cy="1214438"/>
          </a:xfrm>
          <a:prstGeom prst="rect">
            <a:avLst/>
          </a:prstGeom>
          <a:noFill/>
          <a:ln w="9525">
            <a:solidFill>
              <a:srgbClr val="C00000"/>
            </a:solidFill>
            <a:miter lim="800000"/>
            <a:headEnd/>
            <a:tailEnd/>
          </a:ln>
          <a:effectLst>
            <a:outerShdw blurRad="63500" dist="38100" dir="16200000" rotWithShape="0">
              <a:srgbClr val="000000">
                <a:alpha val="39998"/>
              </a:srgbClr>
            </a:outerShdw>
          </a:effectLst>
          <a:extLst>
            <a:ext uri="{909E8E84-426E-40dd-AFC4-6F175D3DCCD1}">
              <a14:hiddenFill xmlns:a14="http://schemas.microsoft.com/office/drawing/2010/main">
                <a:solidFill>
                  <a:srgbClr val="FFFFFF"/>
                </a:solidFill>
              </a14:hiddenFill>
            </a:ext>
          </a:extLst>
        </p:spPr>
      </p:pic>
      <p:sp>
        <p:nvSpPr>
          <p:cNvPr id="1035" name="TextBox 14"/>
          <p:cNvSpPr txBox="1">
            <a:spLocks noChangeArrowheads="1"/>
          </p:cNvSpPr>
          <p:nvPr userDrawn="1"/>
        </p:nvSpPr>
        <p:spPr bwMode="auto">
          <a:xfrm>
            <a:off x="0" y="0"/>
            <a:ext cx="1865313" cy="369888"/>
          </a:xfrm>
          <a:prstGeom prst="rect">
            <a:avLst/>
          </a:prstGeom>
          <a:noFill/>
          <a:ln>
            <a:noFill/>
          </a:ln>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fontAlgn="base" hangingPunct="1">
              <a:spcBef>
                <a:spcPct val="0"/>
              </a:spcBef>
              <a:spcAft>
                <a:spcPct val="0"/>
              </a:spcAft>
              <a:defRPr/>
            </a:pPr>
            <a:r>
              <a:rPr lang="en-US" sz="1800" b="1" smtClean="0">
                <a:solidFill>
                  <a:prstClr val="white"/>
                </a:solidFill>
                <a:latin typeface="Calibri" charset="0"/>
              </a:rPr>
              <a:t>University Senate</a:t>
            </a:r>
          </a:p>
        </p:txBody>
      </p:sp>
    </p:spTree>
    <p:extLst>
      <p:ext uri="{BB962C8B-B14F-4D97-AF65-F5344CB8AC3E}">
        <p14:creationId xmlns:p14="http://schemas.microsoft.com/office/powerpoint/2010/main" val="4102461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Calibri" charset="0"/>
          <a:ea typeface="ＭＳ Ｐゴシック" charset="-128"/>
        </a:defRPr>
      </a:lvl6pPr>
      <a:lvl7pPr marL="914400" algn="l" rtl="0" fontAlgn="base">
        <a:spcBef>
          <a:spcPct val="0"/>
        </a:spcBef>
        <a:spcAft>
          <a:spcPct val="0"/>
        </a:spcAft>
        <a:defRPr sz="4400">
          <a:solidFill>
            <a:schemeClr val="tx2"/>
          </a:solidFill>
          <a:latin typeface="Calibri" charset="0"/>
          <a:ea typeface="ＭＳ Ｐゴシック" charset="-128"/>
        </a:defRPr>
      </a:lvl7pPr>
      <a:lvl8pPr marL="1371600" algn="l" rtl="0" fontAlgn="base">
        <a:spcBef>
          <a:spcPct val="0"/>
        </a:spcBef>
        <a:spcAft>
          <a:spcPct val="0"/>
        </a:spcAft>
        <a:defRPr sz="4400">
          <a:solidFill>
            <a:schemeClr val="tx2"/>
          </a:solidFill>
          <a:latin typeface="Calibri" charset="0"/>
          <a:ea typeface="ＭＳ Ｐゴシック" charset="-128"/>
        </a:defRPr>
      </a:lvl8pPr>
      <a:lvl9pPr marL="1828800" algn="l" rtl="0" fontAlgn="base">
        <a:spcBef>
          <a:spcPct val="0"/>
        </a:spcBef>
        <a:spcAft>
          <a:spcPct val="0"/>
        </a:spcAft>
        <a:defRPr sz="4400">
          <a:solidFill>
            <a:schemeClr val="tx2"/>
          </a:solidFill>
          <a:latin typeface="Calibri" charset="0"/>
          <a:ea typeface="ＭＳ Ｐゴシック" charset="-128"/>
        </a:defRPr>
      </a:lvl9pPr>
    </p:titleStyle>
    <p:bodyStyle>
      <a:lvl1pPr marL="273050" indent="-273050" algn="l" rtl="0" eaLnBrk="0" fontAlgn="base" hangingPunct="0">
        <a:spcBef>
          <a:spcPct val="20000"/>
        </a:spcBef>
        <a:spcAft>
          <a:spcPct val="0"/>
        </a:spcAft>
        <a:buClr>
          <a:srgbClr val="000000"/>
        </a:buClr>
        <a:buSzPct val="95000"/>
        <a:buFont typeface="Wingdings 2" charset="0"/>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0"/>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0"/>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00000"/>
        </a:buClr>
        <a:buSzPct val="65000"/>
        <a:buFont typeface="Wingdings 2" charset="0"/>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FFFCFC"/>
        </a:buClr>
        <a:buSzPct val="65000"/>
        <a:buFont typeface="Wingdings 2" charset="0"/>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0.xml"/><Relationship Id="rId3" Type="http://schemas.openxmlformats.org/officeDocument/2006/relationships/hyperlink" Target="http://senate.umd.edu/administration/bios/falvey.cfm" TargetMode="Externa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0.xml"/><Relationship Id="rId3" Type="http://schemas.openxmlformats.org/officeDocument/2006/relationships/hyperlink" Target="http://www.senate.umd.edu/elections/transition.cfm" TargetMode="External"/></Relationships>
</file>

<file path=ppt/slides/_rel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10.xml"/><Relationship Id="rId3" Type="http://schemas.openxmlformats.org/officeDocument/2006/relationships/hyperlink" Target="http://www.senate.umd.edu/meetings/materials/2015to2016/050516/MGIC_EXEC.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senate.umd.edu/meetings/materials/2015to2016/050516/MGIC_EXEC.pdf" TargetMode="External"/><Relationship Id="rId4" Type="http://schemas.openxmlformats.org/officeDocument/2006/relationships/hyperlink" Target="https://senate.umd.edu/sms/index.cfm?event=publicViewBillFile&amp;offId=15-16-30&amp;sId=3&amp;f=Sexual_Misconduct_Policy_Senate_Approved_15-16-30.pdf" TargetMode="External"/><Relationship Id="rId1" Type="http://schemas.openxmlformats.org/officeDocument/2006/relationships/tags" Target="../tags/tag8.xml"/><Relationship Id="rId2"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hyperlink" Target="https://senate.umd.edu/administration/bios/falvey.cfm" TargetMode="External"/><Relationship Id="rId5" Type="http://schemas.openxmlformats.org/officeDocument/2006/relationships/hyperlink" Target="http://www.senate.umd.edu/elections/transition.cfm" TargetMode="External"/><Relationship Id="rId6" Type="http://schemas.openxmlformats.org/officeDocument/2006/relationships/hyperlink" Target="http://www.senate.umd.edu/meetings/materials/2015to2016/050516/MGIC_EXEC.pdf" TargetMode="External"/><Relationship Id="rId1" Type="http://schemas.openxmlformats.org/officeDocument/2006/relationships/tags" Target="../tags/tag9.xml"/><Relationship Id="rId2"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ln>
            <a:miter lim="800000"/>
            <a:headEnd/>
            <a:tailEnd/>
          </a:ln>
          <a:extLst/>
        </p:spPr>
        <p:txBody>
          <a:bodyPr>
            <a:noAutofit/>
          </a:bodyPr>
          <a:lstStyle/>
          <a:p>
            <a:pPr algn="ctr" eaLnBrk="1" fontAlgn="auto" hangingPunct="1">
              <a:spcAft>
                <a:spcPts val="0"/>
              </a:spcAft>
              <a:defRPr/>
            </a:pPr>
            <a:r>
              <a:rPr lang="en-US" sz="5400" dirty="0" smtClean="0">
                <a:solidFill>
                  <a:schemeClr val="tx1"/>
                </a:solidFill>
                <a:effectLst/>
              </a:rPr>
              <a:t>Senate Meeting Summary</a:t>
            </a:r>
            <a:endParaRPr lang="en-US" sz="5400" dirty="0">
              <a:solidFill>
                <a:schemeClr val="tx1"/>
              </a:solidFill>
              <a:effectLst/>
            </a:endParaRPr>
          </a:p>
        </p:txBody>
      </p:sp>
      <p:sp>
        <p:nvSpPr>
          <p:cNvPr id="41986" name="Subtitle 14"/>
          <p:cNvSpPr>
            <a:spLocks noGrp="1"/>
          </p:cNvSpPr>
          <p:nvPr>
            <p:ph type="subTitle" idx="1"/>
          </p:nvPr>
        </p:nvSpPr>
        <p:spPr>
          <a:xfrm>
            <a:off x="533400" y="3228975"/>
            <a:ext cx="7854950" cy="1752600"/>
          </a:xfrm>
        </p:spPr>
        <p:txBody>
          <a:bodyPr/>
          <a:lstStyle/>
          <a:p>
            <a:pPr marR="0" eaLnBrk="1" hangingPunct="1"/>
            <a:r>
              <a:rPr lang="en-US" sz="4400" dirty="0" smtClean="0">
                <a:solidFill>
                  <a:schemeClr val="accent1"/>
                </a:solidFill>
                <a:latin typeface="Constantia" charset="0"/>
                <a:ea typeface="ＭＳ Ｐゴシック" charset="0"/>
                <a:cs typeface="ＭＳ Ｐゴシック" charset="0"/>
              </a:rPr>
              <a:t>May 5, </a:t>
            </a:r>
            <a:r>
              <a:rPr lang="en-US" sz="4400" dirty="0" smtClean="0">
                <a:solidFill>
                  <a:schemeClr val="accent1"/>
                </a:solidFill>
                <a:latin typeface="Constantia" charset="0"/>
                <a:ea typeface="ＭＳ Ｐゴシック" charset="0"/>
                <a:cs typeface="ＭＳ Ｐゴシック" charset="0"/>
              </a:rPr>
              <a:t>2016</a:t>
            </a:r>
            <a:endParaRPr lang="en-US" sz="4400" dirty="0">
              <a:solidFill>
                <a:schemeClr val="accent1"/>
              </a:solidFill>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26573468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May 5,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Election of the Chair-Elect</a:t>
            </a:r>
          </a:p>
          <a:p>
            <a:pPr lvl="1"/>
            <a:r>
              <a:rPr lang="en-US" u="sng" dirty="0">
                <a:hlinkClick r:id="rId3"/>
              </a:rPr>
              <a:t>Daniel Falvey, College of Computer, Mathematical, and Natural Sciences</a:t>
            </a:r>
            <a:r>
              <a:rPr lang="en-US" dirty="0"/>
              <a:t> was elected to be the next Chair-Elect.</a:t>
            </a:r>
          </a:p>
        </p:txBody>
      </p:sp>
    </p:spTree>
    <p:custDataLst>
      <p:tags r:id="rId1"/>
    </p:custDataLst>
    <p:extLst>
      <p:ext uri="{BB962C8B-B14F-4D97-AF65-F5344CB8AC3E}">
        <p14:creationId xmlns:p14="http://schemas.microsoft.com/office/powerpoint/2010/main" val="18913703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May 5,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lnSpcReduction="10000"/>
          </a:bodyPr>
          <a:lstStyle/>
          <a:p>
            <a:pPr lvl="0"/>
            <a:r>
              <a:rPr lang="en-US" sz="2800" dirty="0"/>
              <a:t>Report of the Outgoing Chair, Willie Brown</a:t>
            </a:r>
          </a:p>
          <a:p>
            <a:pPr lvl="1"/>
            <a:r>
              <a:rPr lang="en-US" dirty="0"/>
              <a:t>Brown re-emphasized the improvements to shared governance at the University put in place during his tenure including: communication, inclusiveness, transparency, engagement, awareness, and trust.</a:t>
            </a:r>
          </a:p>
          <a:p>
            <a:pPr lvl="1"/>
            <a:r>
              <a:rPr lang="en-US" dirty="0"/>
              <a:t>Brown noted that we have promoted increased communication between Senators and their constituents, openness with the administration, and communication with the campus community on the issues facing the Senate which has helped us to accomplish many things and continue to improve shared governance on our campus</a:t>
            </a:r>
            <a:r>
              <a:rPr lang="en-US" dirty="0" smtClean="0"/>
              <a:t>.</a:t>
            </a:r>
            <a:endParaRPr lang="en-US" dirty="0"/>
          </a:p>
        </p:txBody>
      </p:sp>
    </p:spTree>
    <p:custDataLst>
      <p:tags r:id="rId1"/>
    </p:custDataLst>
    <p:extLst>
      <p:ext uri="{BB962C8B-B14F-4D97-AF65-F5344CB8AC3E}">
        <p14:creationId xmlns:p14="http://schemas.microsoft.com/office/powerpoint/2010/main" val="36961365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May 5,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Report of the Outgoing Chair, Willie </a:t>
            </a:r>
            <a:r>
              <a:rPr lang="en-US" sz="2800" dirty="0" smtClean="0"/>
              <a:t>Brown (contd.)</a:t>
            </a:r>
            <a:endParaRPr lang="en-US" sz="2800" dirty="0"/>
          </a:p>
          <a:p>
            <a:pPr lvl="1"/>
            <a:r>
              <a:rPr lang="en-US" dirty="0"/>
              <a:t>Brown reviewed the Senate’s work over the past year</a:t>
            </a:r>
            <a:r>
              <a:rPr lang="en-US" dirty="0" smtClean="0"/>
              <a:t>.</a:t>
            </a:r>
          </a:p>
          <a:p>
            <a:pPr lvl="1"/>
            <a:r>
              <a:rPr lang="en-US" dirty="0"/>
              <a:t>Incoming Senate Chair Goodman thanked Brown for his leadership and commitment to shared governance this past year.</a:t>
            </a:r>
          </a:p>
          <a:p>
            <a:pPr marL="393700" lvl="1" indent="0">
              <a:buNone/>
            </a:pPr>
            <a:endParaRPr lang="en-US" dirty="0"/>
          </a:p>
        </p:txBody>
      </p:sp>
    </p:spTree>
    <p:custDataLst>
      <p:tags r:id="rId1"/>
    </p:custDataLst>
    <p:extLst>
      <p:ext uri="{BB962C8B-B14F-4D97-AF65-F5344CB8AC3E}">
        <p14:creationId xmlns:p14="http://schemas.microsoft.com/office/powerpoint/2010/main" val="374532130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May 5,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77500" lnSpcReduction="20000"/>
          </a:bodyPr>
          <a:lstStyle/>
          <a:p>
            <a:pPr lvl="0"/>
            <a:r>
              <a:rPr lang="en-US" sz="2800" dirty="0"/>
              <a:t>Report of the Outgoing Chair, Willie </a:t>
            </a:r>
            <a:r>
              <a:rPr lang="en-US" sz="2800" dirty="0" smtClean="0"/>
              <a:t>Brown (contd.)</a:t>
            </a:r>
            <a:endParaRPr lang="en-US" sz="2800" dirty="0"/>
          </a:p>
          <a:p>
            <a:pPr lvl="1"/>
            <a:r>
              <a:rPr lang="en-US" sz="2600" dirty="0"/>
              <a:t>Goodman noted that he would like to continue that work. We are going to ask a lot of senators and in return we hope to put senators in a better position to provide informed input on major campus issues. We are going to take the “flipped classroom” approach where senators are expected to read the materials ahead of time, discuss it with other senators and their constituents and then come prepared for more interaction at the Senate meeting. In order for it to work it will take a partnership, where the Senate leadership works with the administration to provide senators with more timely information before the meetings and senators actively participate. Our goal is to raise the level of engagement with senators and the Senate, the Senate and the administration, and senators and their constituencies. </a:t>
            </a:r>
          </a:p>
          <a:p>
            <a:pPr lvl="1"/>
            <a:r>
              <a:rPr lang="en-US" sz="2600" dirty="0"/>
              <a:t>Goodman also noted that the Senate leadership would be reviewing platforms for an online discussion forum so that discussions can take place before the meetings</a:t>
            </a:r>
            <a:r>
              <a:rPr lang="en-US" sz="2600" dirty="0" smtClean="0"/>
              <a:t>.</a:t>
            </a:r>
            <a:endParaRPr lang="en-US" sz="2600" dirty="0"/>
          </a:p>
        </p:txBody>
      </p:sp>
    </p:spTree>
    <p:custDataLst>
      <p:tags r:id="rId1"/>
    </p:custDataLst>
    <p:extLst>
      <p:ext uri="{BB962C8B-B14F-4D97-AF65-F5344CB8AC3E}">
        <p14:creationId xmlns:p14="http://schemas.microsoft.com/office/powerpoint/2010/main" val="308337334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May 5,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Special Elections </a:t>
            </a:r>
          </a:p>
          <a:p>
            <a:pPr lvl="1"/>
            <a:r>
              <a:rPr lang="en-US" u="sng" dirty="0">
                <a:hlinkClick r:id="rId3"/>
              </a:rPr>
              <a:t>Transition Meeting Election Results</a:t>
            </a:r>
            <a:endParaRPr lang="en-US" dirty="0"/>
          </a:p>
        </p:txBody>
      </p:sp>
    </p:spTree>
    <p:custDataLst>
      <p:tags r:id="rId1"/>
    </p:custDataLst>
    <p:extLst>
      <p:ext uri="{BB962C8B-B14F-4D97-AF65-F5344CB8AC3E}">
        <p14:creationId xmlns:p14="http://schemas.microsoft.com/office/powerpoint/2010/main" val="21776504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May 5,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92500" lnSpcReduction="20000"/>
          </a:bodyPr>
          <a:lstStyle/>
          <a:p>
            <a:pPr lvl="0"/>
            <a:r>
              <a:rPr lang="en-US" sz="2800" dirty="0"/>
              <a:t>Special Order of the Day</a:t>
            </a:r>
          </a:p>
          <a:p>
            <a:pPr marL="366713" lvl="1" indent="0">
              <a:buNone/>
            </a:pPr>
            <a:r>
              <a:rPr lang="en-US" dirty="0"/>
              <a:t>Mary Ann Rankin</a:t>
            </a:r>
          </a:p>
          <a:p>
            <a:pPr marL="366713" lvl="1" indent="0">
              <a:buNone/>
            </a:pPr>
            <a:r>
              <a:rPr lang="en-US" dirty="0"/>
              <a:t>Senior Vice President and Provost</a:t>
            </a:r>
          </a:p>
          <a:p>
            <a:pPr marL="366713" lvl="1" indent="0">
              <a:buNone/>
            </a:pPr>
            <a:r>
              <a:rPr lang="en-US" i="1" u="sng" dirty="0">
                <a:hlinkClick r:id="rId3"/>
              </a:rPr>
              <a:t>Presentation on Proposed New Cybersecurity Initiative</a:t>
            </a:r>
            <a:endParaRPr lang="en-US" dirty="0"/>
          </a:p>
          <a:p>
            <a:pPr lvl="1"/>
            <a:r>
              <a:rPr lang="en-US" dirty="0"/>
              <a:t>Mike Wertheimer, former NSA employee, was hired a couple of years ago to develop the cybersecurity initiative. He has met with various members of the campus community in developing this plan.</a:t>
            </a:r>
          </a:p>
          <a:p>
            <a:pPr lvl="1"/>
            <a:r>
              <a:rPr lang="en-US" dirty="0"/>
              <a:t>The initiative is broken down into two parts: outward-facing programs, including executive education and corporate partnerships, and inward-facing programs, including academic research and curriculum development.</a:t>
            </a:r>
          </a:p>
          <a:p>
            <a:pPr lvl="1"/>
            <a:r>
              <a:rPr lang="en-US" dirty="0"/>
              <a:t>Executive and corporate programs are revenue generating, which will help develop the academic programs</a:t>
            </a:r>
            <a:r>
              <a:rPr lang="en-US" dirty="0" smtClean="0"/>
              <a:t>.</a:t>
            </a:r>
            <a:endParaRPr lang="en-US" dirty="0"/>
          </a:p>
        </p:txBody>
      </p:sp>
    </p:spTree>
    <p:custDataLst>
      <p:tags r:id="rId1"/>
    </p:custDataLst>
    <p:extLst>
      <p:ext uri="{BB962C8B-B14F-4D97-AF65-F5344CB8AC3E}">
        <p14:creationId xmlns:p14="http://schemas.microsoft.com/office/powerpoint/2010/main" val="4668413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May 5,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92500" lnSpcReduction="10000"/>
          </a:bodyPr>
          <a:lstStyle/>
          <a:p>
            <a:pPr marL="342900" indent="-342900"/>
            <a:r>
              <a:rPr lang="en-US" i="1" u="sng" dirty="0" smtClean="0">
                <a:hlinkClick r:id="rId3"/>
              </a:rPr>
              <a:t>Presentation </a:t>
            </a:r>
            <a:r>
              <a:rPr lang="en-US" i="1" u="sng" dirty="0">
                <a:hlinkClick r:id="rId3"/>
              </a:rPr>
              <a:t>on Proposed New Cybersecurity </a:t>
            </a:r>
            <a:r>
              <a:rPr lang="en-US" i="1" u="sng" dirty="0" smtClean="0">
                <a:hlinkClick r:id="rId3"/>
              </a:rPr>
              <a:t>Initiative</a:t>
            </a:r>
            <a:r>
              <a:rPr lang="en-US" i="1" u="sng" dirty="0" smtClean="0"/>
              <a:t> </a:t>
            </a:r>
            <a:r>
              <a:rPr lang="en-US" dirty="0"/>
              <a:t>(contd.</a:t>
            </a:r>
            <a:r>
              <a:rPr lang="en-US" dirty="0" smtClean="0"/>
              <a:t>)</a:t>
            </a:r>
            <a:endParaRPr lang="en-US" dirty="0"/>
          </a:p>
          <a:p>
            <a:pPr lvl="1"/>
            <a:r>
              <a:rPr lang="en-US" dirty="0"/>
              <a:t>There is a great need for this education. Business and government leaders are looking for these types of programs.</a:t>
            </a:r>
          </a:p>
          <a:p>
            <a:pPr lvl="1"/>
            <a:r>
              <a:rPr lang="en-US" dirty="0"/>
              <a:t>Part of the initiative involves restricted research, which would require a change to current policy.</a:t>
            </a:r>
          </a:p>
          <a:p>
            <a:pPr lvl="1"/>
            <a:r>
              <a:rPr lang="en-US" dirty="0"/>
              <a:t>The new initiative would work with existing programs such as ACES, MC2, and the FFRDC at Shady Grove.</a:t>
            </a:r>
          </a:p>
          <a:p>
            <a:pPr lvl="1"/>
            <a:r>
              <a:rPr lang="en-US" dirty="0"/>
              <a:t>The initiative will be brought to the University Research Council for further consideration. Final recommendations on the initiative will be brought back to the University Senate.</a:t>
            </a:r>
            <a:br>
              <a:rPr lang="en-US" dirty="0"/>
            </a:br>
            <a:endParaRPr lang="en-US" dirty="0">
              <a:solidFill>
                <a:srgbClr val="0000FF"/>
              </a:solidFill>
              <a:ea typeface="ＭＳ 明朝"/>
              <a:hlinkClick r:id="rId4"/>
            </a:endParaRPr>
          </a:p>
        </p:txBody>
      </p:sp>
    </p:spTree>
    <p:custDataLst>
      <p:tags r:id="rId1"/>
    </p:custDataLst>
    <p:extLst>
      <p:ext uri="{BB962C8B-B14F-4D97-AF65-F5344CB8AC3E}">
        <p14:creationId xmlns:p14="http://schemas.microsoft.com/office/powerpoint/2010/main" val="18787134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Relevant Links</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p:txBody>
          <a:bodyPr vert="horz">
            <a:normAutofit/>
          </a:bodyPr>
          <a:lstStyle/>
          <a:p>
            <a:r>
              <a:rPr lang="en-US" dirty="0" smtClean="0"/>
              <a:t>Daniel Falvey, Chair-Elect</a:t>
            </a:r>
          </a:p>
          <a:p>
            <a:pPr marL="366713" lvl="1" indent="0">
              <a:buNone/>
            </a:pPr>
            <a:r>
              <a:rPr lang="en-US" dirty="0" smtClean="0">
                <a:hlinkClick r:id="rId4"/>
              </a:rPr>
              <a:t>http:</a:t>
            </a:r>
            <a:r>
              <a:rPr lang="en-US" dirty="0">
                <a:hlinkClick r:id="rId4"/>
              </a:rPr>
              <a:t>//</a:t>
            </a:r>
            <a:r>
              <a:rPr lang="en-US" dirty="0" err="1">
                <a:hlinkClick r:id="rId4"/>
              </a:rPr>
              <a:t>senate.umd.edu</a:t>
            </a:r>
            <a:r>
              <a:rPr lang="en-US" dirty="0">
                <a:hlinkClick r:id="rId4"/>
              </a:rPr>
              <a:t>/administration/bios/</a:t>
            </a:r>
            <a:r>
              <a:rPr lang="en-US" dirty="0" err="1">
                <a:hlinkClick r:id="rId4"/>
              </a:rPr>
              <a:t>falvey.cfm</a:t>
            </a:r>
            <a:endParaRPr lang="en-US" dirty="0"/>
          </a:p>
          <a:p>
            <a:r>
              <a:rPr lang="en-US" dirty="0"/>
              <a:t>Transition Meeting Election Results </a:t>
            </a:r>
            <a:r>
              <a:rPr lang="en-US" u="sng" dirty="0">
                <a:hlinkClick r:id="rId5"/>
              </a:rPr>
              <a:t>http://www.senate.umd.edu/elections/transition.cfm</a:t>
            </a:r>
            <a:endParaRPr lang="en-US" dirty="0"/>
          </a:p>
          <a:p>
            <a:r>
              <a:rPr lang="en-US" dirty="0"/>
              <a:t>Provost’s Presentation on Proposed New Cybersecurity Initiative </a:t>
            </a:r>
            <a:r>
              <a:rPr lang="en-US" u="sng" dirty="0">
                <a:hlinkClick r:id="rId6"/>
              </a:rPr>
              <a:t>http://www.senate.umd.edu/meetings/materials/2015to2016/050516/</a:t>
            </a:r>
            <a:r>
              <a:rPr lang="en-US" u="sng" dirty="0" smtClean="0">
                <a:hlinkClick r:id="rId6"/>
              </a:rPr>
              <a:t>MGIC_EXEC.pdf</a:t>
            </a:r>
            <a:endParaRPr lang="en-US" sz="3000" dirty="0"/>
          </a:p>
          <a:p>
            <a:pPr eaLnBrk="1" hangingPunct="1"/>
            <a:endParaRPr lang="en-US" sz="3200" dirty="0"/>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88054819"/>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333333"/>
      </a:dk2>
      <a:lt2>
        <a:srgbClr val="CCCCCC"/>
      </a:lt2>
      <a:accent1>
        <a:srgbClr val="B00000"/>
      </a:accent1>
      <a:accent2>
        <a:srgbClr val="000000"/>
      </a:accent2>
      <a:accent3>
        <a:srgbClr val="000000"/>
      </a:accent3>
      <a:accent4>
        <a:srgbClr val="FFFCFC"/>
      </a:accent4>
      <a:accent5>
        <a:srgbClr val="A4A4A4"/>
      </a:accent5>
      <a:accent6>
        <a:srgbClr val="666666"/>
      </a:accent6>
      <a:hlink>
        <a:srgbClr val="D01010"/>
      </a:hlink>
      <a:folHlink>
        <a:srgbClr val="E6E2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666</TotalTime>
  <Words>646</Words>
  <Application>Microsoft Macintosh PowerPoint</Application>
  <PresentationFormat>On-screen Show (4:3)</PresentationFormat>
  <Paragraphs>44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Senate Meeting Summary</vt:lpstr>
      <vt:lpstr>May 5, 2016 Summary</vt:lpstr>
      <vt:lpstr>May 5, 2016 Summary</vt:lpstr>
      <vt:lpstr>May 5, 2016 Summary</vt:lpstr>
      <vt:lpstr>May 5, 2016 Summary</vt:lpstr>
      <vt:lpstr>May 5, 2016 Summary</vt:lpstr>
      <vt:lpstr>May 5, 2016 Summary</vt:lpstr>
      <vt:lpstr>May 5, 2016 Summary</vt:lpstr>
      <vt:lpstr>Relevant Links</vt:lpstr>
    </vt:vector>
  </TitlesOfParts>
  <Company>University of Maryland-Senate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dc:title>
  <dc:creator>Reka Montfort</dc:creator>
  <cp:lastModifiedBy>Reka</cp:lastModifiedBy>
  <cp:revision>48</cp:revision>
  <dcterms:created xsi:type="dcterms:W3CDTF">2015-04-02T14:28:17Z</dcterms:created>
  <dcterms:modified xsi:type="dcterms:W3CDTF">2016-05-11T16:53:57Z</dcterms:modified>
</cp:coreProperties>
</file>