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notesSlides/notesSlide5.xml" ContentType="application/vnd.openxmlformats-officedocument.presentationml.notesSlide+xml"/>
  <Override PartName="/ppt/tags/tag10.xml" ContentType="application/vnd.openxmlformats-officedocument.presentationml.tags+xml"/>
  <Override PartName="/ppt/notesSlides/notesSlide6.xml" ContentType="application/vnd.openxmlformats-officedocument.presentationml.notesSlide+xml"/>
  <Override PartName="/ppt/tags/tag11.xml" ContentType="application/vnd.openxmlformats-officedocument.presentationml.tags+xml"/>
  <Override PartName="/ppt/notesSlides/notesSlide7.xml" ContentType="application/vnd.openxmlformats-officedocument.presentationml.notesSlide+xml"/>
  <Override PartName="/ppt/tags/tag12.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57" r:id="rId2"/>
    <p:sldId id="258" r:id="rId3"/>
    <p:sldId id="262" r:id="rId4"/>
    <p:sldId id="263" r:id="rId5"/>
    <p:sldId id="259" r:id="rId6"/>
    <p:sldId id="260" r:id="rId7"/>
    <p:sldId id="264" r:id="rId8"/>
    <p:sldId id="265" r:id="rId9"/>
    <p:sldId id="266" r:id="rId10"/>
    <p:sldId id="267" r:id="rId11"/>
    <p:sldId id="268" r:id="rId12"/>
    <p:sldId id="261"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95" autoAdjust="0"/>
    <p:restoredTop sz="94660"/>
  </p:normalViewPr>
  <p:slideViewPr>
    <p:cSldViewPr snapToGrid="0" snapToObjects="1">
      <p:cViewPr>
        <p:scale>
          <a:sx n="73" d="100"/>
          <a:sy n="73" d="100"/>
        </p:scale>
        <p:origin x="-2120" y="-7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78EF38-6B9D-4C41-8E64-83EAEE4C0AF2}" type="datetimeFigureOut">
              <a:rPr lang="en-US" smtClean="0"/>
              <a:t>10/8/15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E6B426-3903-2B4C-B6AD-BDF5AFE99FD3}" type="slidenum">
              <a:rPr lang="en-US" smtClean="0"/>
              <a:t>‹#›</a:t>
            </a:fld>
            <a:endParaRPr lang="en-US"/>
          </a:p>
        </p:txBody>
      </p:sp>
    </p:spTree>
    <p:extLst>
      <p:ext uri="{BB962C8B-B14F-4D97-AF65-F5344CB8AC3E}">
        <p14:creationId xmlns:p14="http://schemas.microsoft.com/office/powerpoint/2010/main" val="9619577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5</a:t>
            </a:fld>
            <a:endParaRPr lang="en-US" sz="120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6</a:t>
            </a:fld>
            <a:endParaRPr lang="en-US" sz="1200">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7</a:t>
            </a:fld>
            <a:endParaRPr lang="en-US" sz="1200">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8</a:t>
            </a:fld>
            <a:endParaRPr lang="en-US" sz="1200">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9</a:t>
            </a:fld>
            <a:endParaRPr lang="en-US" sz="1200">
              <a:latin typeface="Calibri"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10</a:t>
            </a:fld>
            <a:endParaRPr lang="en-US" sz="1200">
              <a:latin typeface="Calibri"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11</a:t>
            </a:fld>
            <a:endParaRPr lang="en-US" sz="1200">
              <a:latin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12</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0E91E31E-6522-B84F-BB6D-707B734A6E82}" type="datetime1">
              <a:rPr lang="en-US"/>
              <a:pPr>
                <a:defRPr/>
              </a:pPr>
              <a:t>10/8/15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4E064BCB-DA44-3540-B007-77DD79CBE65F}" type="slidenum">
              <a:rPr lang="en-US"/>
              <a:pPr>
                <a:defRPr/>
              </a:pPr>
              <a:t>‹#›</a:t>
            </a:fld>
            <a:endParaRPr lang="en-US"/>
          </a:p>
        </p:txBody>
      </p:sp>
    </p:spTree>
    <p:extLst>
      <p:ext uri="{BB962C8B-B14F-4D97-AF65-F5344CB8AC3E}">
        <p14:creationId xmlns:p14="http://schemas.microsoft.com/office/powerpoint/2010/main" val="798265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42E2F72-61E3-F74D-9011-E55554C35A2A}" type="datetime1">
              <a:rPr lang="en-US"/>
              <a:pPr>
                <a:defRPr/>
              </a:pPr>
              <a:t>10/8/15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8DD18B75-4EA0-A449-B890-89129544D896}" type="slidenum">
              <a:rPr lang="en-US"/>
              <a:pPr>
                <a:defRPr/>
              </a:pPr>
              <a:t>‹#›</a:t>
            </a:fld>
            <a:endParaRPr lang="en-US"/>
          </a:p>
        </p:txBody>
      </p:sp>
    </p:spTree>
    <p:extLst>
      <p:ext uri="{BB962C8B-B14F-4D97-AF65-F5344CB8AC3E}">
        <p14:creationId xmlns:p14="http://schemas.microsoft.com/office/powerpoint/2010/main" val="219539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9F909E8-E9B4-0745-8AC9-C3E37455E5E4}" type="datetime1">
              <a:rPr lang="en-US"/>
              <a:pPr>
                <a:defRPr/>
              </a:pPr>
              <a:t>10/8/15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F39866B7-039B-E240-985F-DB5AC309D705}" type="slidenum">
              <a:rPr lang="en-US"/>
              <a:pPr>
                <a:defRPr/>
              </a:pPr>
              <a:t>‹#›</a:t>
            </a:fld>
            <a:endParaRPr lang="en-US"/>
          </a:p>
        </p:txBody>
      </p:sp>
    </p:spTree>
    <p:extLst>
      <p:ext uri="{BB962C8B-B14F-4D97-AF65-F5344CB8AC3E}">
        <p14:creationId xmlns:p14="http://schemas.microsoft.com/office/powerpoint/2010/main" val="3643561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CFC35CA-1EAD-FF4A-AEDB-7A99E2188FF1}" type="datetime1">
              <a:rPr lang="en-US"/>
              <a:pPr>
                <a:defRPr/>
              </a:pPr>
              <a:t>10/8/15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8BAA1216-B2CE-F647-83BC-471925339334}" type="slidenum">
              <a:rPr lang="en-US"/>
              <a:pPr>
                <a:defRPr/>
              </a:pPr>
              <a:t>‹#›</a:t>
            </a:fld>
            <a:endParaRPr lang="en-US"/>
          </a:p>
        </p:txBody>
      </p:sp>
    </p:spTree>
    <p:extLst>
      <p:ext uri="{BB962C8B-B14F-4D97-AF65-F5344CB8AC3E}">
        <p14:creationId xmlns:p14="http://schemas.microsoft.com/office/powerpoint/2010/main" val="392794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241DD7A-A051-324F-ABB1-23F593012D82}" type="datetime1">
              <a:rPr lang="en-US"/>
              <a:pPr>
                <a:defRPr/>
              </a:pPr>
              <a:t>10/8/15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F74665C3-0023-7241-AA40-D86406098BA2}" type="slidenum">
              <a:rPr lang="en-US"/>
              <a:pPr>
                <a:defRPr/>
              </a:pPr>
              <a:t>‹#›</a:t>
            </a:fld>
            <a:endParaRPr lang="en-US"/>
          </a:p>
        </p:txBody>
      </p:sp>
    </p:spTree>
    <p:extLst>
      <p:ext uri="{BB962C8B-B14F-4D97-AF65-F5344CB8AC3E}">
        <p14:creationId xmlns:p14="http://schemas.microsoft.com/office/powerpoint/2010/main" val="260397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CDC18E41-205F-CC40-B6C7-D2693688B9AE}" type="datetime1">
              <a:rPr lang="en-US"/>
              <a:pPr>
                <a:defRPr/>
              </a:pPr>
              <a:t>10/8/15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560739C9-22F9-D445-BC89-8E7C60587678}" type="slidenum">
              <a:rPr lang="en-US"/>
              <a:pPr>
                <a:defRPr/>
              </a:pPr>
              <a:t>‹#›</a:t>
            </a:fld>
            <a:endParaRPr lang="en-US"/>
          </a:p>
        </p:txBody>
      </p:sp>
    </p:spTree>
    <p:extLst>
      <p:ext uri="{BB962C8B-B14F-4D97-AF65-F5344CB8AC3E}">
        <p14:creationId xmlns:p14="http://schemas.microsoft.com/office/powerpoint/2010/main" val="2683304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68CF2AC-E1E6-654C-81D0-E9ED2831B42C}" type="datetime1">
              <a:rPr lang="en-US"/>
              <a:pPr>
                <a:defRPr/>
              </a:pPr>
              <a:t>10/8/15</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pPr>
              <a:defRPr/>
            </a:pPr>
            <a:fld id="{9E2F0856-2F52-E84D-BF5F-6774D266A45B}" type="slidenum">
              <a:rPr lang="en-US"/>
              <a:pPr>
                <a:defRPr/>
              </a:pPr>
              <a:t>‹#›</a:t>
            </a:fld>
            <a:endParaRPr lang="en-US"/>
          </a:p>
        </p:txBody>
      </p:sp>
    </p:spTree>
    <p:extLst>
      <p:ext uri="{BB962C8B-B14F-4D97-AF65-F5344CB8AC3E}">
        <p14:creationId xmlns:p14="http://schemas.microsoft.com/office/powerpoint/2010/main" val="752114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nchor="b"/>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2D9441AE-D48E-0945-AF82-F456A85C1C47}" type="datetime1">
              <a:rPr lang="en-US"/>
              <a:pPr>
                <a:defRPr/>
              </a:pPr>
              <a:t>10/8/15</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9" name="Slide Number Placeholder 17"/>
          <p:cNvSpPr>
            <a:spLocks noGrp="1"/>
          </p:cNvSpPr>
          <p:nvPr>
            <p:ph type="sldNum" sz="quarter" idx="12"/>
          </p:nvPr>
        </p:nvSpPr>
        <p:spPr/>
        <p:txBody>
          <a:bodyPr/>
          <a:lstStyle>
            <a:lvl1pPr>
              <a:defRPr/>
            </a:lvl1pPr>
          </a:lstStyle>
          <a:p>
            <a:pPr>
              <a:defRPr/>
            </a:pPr>
            <a:fld id="{F8AE6E10-7817-9443-9C5D-672EE1648BA2}" type="slidenum">
              <a:rPr lang="en-US"/>
              <a:pPr>
                <a:defRPr/>
              </a:pPr>
              <a:t>‹#›</a:t>
            </a:fld>
            <a:endParaRPr lang="en-US"/>
          </a:p>
        </p:txBody>
      </p:sp>
    </p:spTree>
    <p:extLst>
      <p:ext uri="{BB962C8B-B14F-4D97-AF65-F5344CB8AC3E}">
        <p14:creationId xmlns:p14="http://schemas.microsoft.com/office/powerpoint/2010/main" val="3698008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5C0404C-AD1F-CA43-9C38-D72EE2976788}" type="datetime1">
              <a:rPr lang="en-US"/>
              <a:pPr>
                <a:defRPr/>
              </a:pPr>
              <a:t>10/8/15</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5" name="Slide Number Placeholder 17"/>
          <p:cNvSpPr>
            <a:spLocks noGrp="1"/>
          </p:cNvSpPr>
          <p:nvPr>
            <p:ph type="sldNum" sz="quarter" idx="12"/>
          </p:nvPr>
        </p:nvSpPr>
        <p:spPr/>
        <p:txBody>
          <a:bodyPr/>
          <a:lstStyle>
            <a:lvl1pPr>
              <a:defRPr/>
            </a:lvl1pPr>
          </a:lstStyle>
          <a:p>
            <a:pPr>
              <a:defRPr/>
            </a:pPr>
            <a:fld id="{B53F5DA0-99E8-E348-864D-F6FA689D6F77}" type="slidenum">
              <a:rPr lang="en-US"/>
              <a:pPr>
                <a:defRPr/>
              </a:pPr>
              <a:t>‹#›</a:t>
            </a:fld>
            <a:endParaRPr lang="en-US"/>
          </a:p>
        </p:txBody>
      </p:sp>
    </p:spTree>
    <p:extLst>
      <p:ext uri="{BB962C8B-B14F-4D97-AF65-F5344CB8AC3E}">
        <p14:creationId xmlns:p14="http://schemas.microsoft.com/office/powerpoint/2010/main" val="2520856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64BE65D-1F0C-E244-BC71-59BC2B5AEA94}" type="datetime1">
              <a:rPr lang="en-US"/>
              <a:pPr>
                <a:defRPr/>
              </a:pPr>
              <a:t>10/8/15</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4" name="Slide Number Placeholder 17"/>
          <p:cNvSpPr>
            <a:spLocks noGrp="1"/>
          </p:cNvSpPr>
          <p:nvPr>
            <p:ph type="sldNum" sz="quarter" idx="12"/>
          </p:nvPr>
        </p:nvSpPr>
        <p:spPr/>
        <p:txBody>
          <a:bodyPr/>
          <a:lstStyle>
            <a:lvl1pPr>
              <a:defRPr/>
            </a:lvl1pPr>
          </a:lstStyle>
          <a:p>
            <a:pPr>
              <a:defRPr/>
            </a:pPr>
            <a:fld id="{F4DE5D38-F14A-D74A-8995-36EBEB5D273C}" type="slidenum">
              <a:rPr lang="en-US"/>
              <a:pPr>
                <a:defRPr/>
              </a:pPr>
              <a:t>‹#›</a:t>
            </a:fld>
            <a:endParaRPr lang="en-US"/>
          </a:p>
        </p:txBody>
      </p:sp>
    </p:spTree>
    <p:extLst>
      <p:ext uri="{BB962C8B-B14F-4D97-AF65-F5344CB8AC3E}">
        <p14:creationId xmlns:p14="http://schemas.microsoft.com/office/powerpoint/2010/main" val="1839773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chor="b">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3FF12B1-882B-3F40-A849-4D4717A95330}" type="datetime1">
              <a:rPr lang="en-US"/>
              <a:pPr>
                <a:defRPr/>
              </a:pPr>
              <a:t>10/8/15</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pPr>
              <a:defRPr/>
            </a:pPr>
            <a:fld id="{1CB8E75A-468F-6046-AC49-426F8A4A5077}" type="slidenum">
              <a:rPr lang="en-US"/>
              <a:pPr>
                <a:defRPr/>
              </a:pPr>
              <a:t>‹#›</a:t>
            </a:fld>
            <a:endParaRPr lang="en-US"/>
          </a:p>
        </p:txBody>
      </p:sp>
    </p:spTree>
    <p:extLst>
      <p:ext uri="{BB962C8B-B14F-4D97-AF65-F5344CB8AC3E}">
        <p14:creationId xmlns:p14="http://schemas.microsoft.com/office/powerpoint/2010/main" val="2869823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5"/>
          <p:cNvSpPr>
            <a:spLocks/>
          </p:cNvSpPr>
          <p:nvPr/>
        </p:nvSpPr>
        <p:spPr bwMode="auto">
          <a:xfrm rot="420000" flipV="1">
            <a:off x="3165475" y="1108075"/>
            <a:ext cx="5257800" cy="4114800"/>
          </a:xfrm>
          <a:custGeom>
            <a:avLst/>
            <a:gdLst>
              <a:gd name="T0" fmla="*/ 5257800 w 5257800"/>
              <a:gd name="T1" fmla="*/ 2057400 h 4114800"/>
              <a:gd name="T2" fmla="*/ 2628900 w 5257800"/>
              <a:gd name="T3" fmla="*/ 4114800 h 4114800"/>
              <a:gd name="T4" fmla="*/ 0 w 5257800"/>
              <a:gd name="T5" fmla="*/ 2057400 h 4114800"/>
              <a:gd name="T6" fmla="*/ 2628900 w 5257800"/>
              <a:gd name="T7" fmla="*/ 0 h 4114800"/>
              <a:gd name="T8" fmla="*/ 0 60000 65536"/>
              <a:gd name="T9" fmla="*/ 5898240 60000 65536"/>
              <a:gd name="T10" fmla="*/ 11796480 60000 65536"/>
              <a:gd name="T11" fmla="*/ 17694720 60000 65536"/>
              <a:gd name="T12" fmla="*/ 0 w 5257800"/>
              <a:gd name="T13" fmla="*/ 0 h 4114800"/>
              <a:gd name="T14" fmla="*/ 5182784 w 5257800"/>
              <a:gd name="T15" fmla="*/ 4114800 h 4114800"/>
            </a:gdLst>
            <a:ahLst/>
            <a:cxnLst>
              <a:cxn ang="T8">
                <a:pos x="T0" y="T1"/>
              </a:cxn>
              <a:cxn ang="T9">
                <a:pos x="T2" y="T3"/>
              </a:cxn>
              <a:cxn ang="T10">
                <a:pos x="T4" y="T5"/>
              </a:cxn>
              <a:cxn ang="T11">
                <a:pos x="T6" y="T7"/>
              </a:cxn>
            </a:cxnLst>
            <a:rect l="T12" t="T13" r="T14" b="T15"/>
            <a:pathLst>
              <a:path w="5257800" h="4114800">
                <a:moveTo>
                  <a:pt x="0" y="0"/>
                </a:moveTo>
                <a:lnTo>
                  <a:pt x="5107774" y="0"/>
                </a:lnTo>
                <a:lnTo>
                  <a:pt x="5257800" y="150026"/>
                </a:lnTo>
                <a:lnTo>
                  <a:pt x="5257800" y="4114800"/>
                </a:lnTo>
                <a:lnTo>
                  <a:pt x="0" y="4114800"/>
                </a:lnTo>
                <a:lnTo>
                  <a:pt x="0" y="0"/>
                </a:lnTo>
                <a:close/>
              </a:path>
            </a:pathLst>
          </a:custGeom>
          <a:solidFill>
            <a:srgbClr val="FFFFFF"/>
          </a:solidFill>
          <a:ln w="3175" cap="rnd" cmpd="sng">
            <a:solidFill>
              <a:srgbClr val="C0C0C0"/>
            </a:solidFill>
            <a:prstDash val="solid"/>
            <a:round/>
            <a:headEnd/>
            <a:tailEnd/>
          </a:ln>
          <a:effectLst>
            <a:outerShdw blurRad="63500" dist="38500" dir="7500041" sx="98500" sy="100079" kx="99984" algn="tl" rotWithShape="0">
              <a:srgbClr val="000000">
                <a:alpha val="25000"/>
              </a:srgbClr>
            </a:outerShdw>
          </a:effectLst>
        </p:spPr>
        <p:txBody>
          <a:bodyPr anchor="ctr"/>
          <a:lstStyle/>
          <a:p>
            <a:pPr defTabSz="914400" fontAlgn="base">
              <a:spcBef>
                <a:spcPct val="0"/>
              </a:spcBef>
              <a:spcAft>
                <a:spcPct val="0"/>
              </a:spcAft>
              <a:defRPr/>
            </a:pPr>
            <a:endParaRPr lang="en-US" sz="2400">
              <a:solidFill>
                <a:prstClr val="black"/>
              </a:solidFill>
              <a:latin typeface="Arial" charset="0"/>
              <a:ea typeface="ＭＳ Ｐゴシック" charset="0"/>
              <a:cs typeface="ＭＳ Ｐゴシック" charset="0"/>
            </a:endParaRPr>
          </a:p>
        </p:txBody>
      </p:sp>
      <p:sp>
        <p:nvSpPr>
          <p:cNvPr id="6" name="Right Triangle 16"/>
          <p:cNvSpPr>
            <a:spLocks noChangeArrowheads="1"/>
          </p:cNvSpPr>
          <p:nvPr/>
        </p:nvSpPr>
        <p:spPr bwMode="auto">
          <a:xfrm rot="420000" flipV="1">
            <a:off x="8004175" y="5359400"/>
            <a:ext cx="155575" cy="155575"/>
          </a:xfrm>
          <a:prstGeom prst="rtTriangle">
            <a:avLst/>
          </a:prstGeom>
          <a:solidFill>
            <a:srgbClr val="FFFFFF"/>
          </a:solidFill>
          <a:ln w="12700">
            <a:solidFill>
              <a:srgbClr val="FFFFFF"/>
            </a:solidFill>
            <a:bevel/>
            <a:headEnd/>
            <a:tailEnd/>
          </a:ln>
          <a:effectLst>
            <a:outerShdw blurRad="63500" dist="6350" dir="12899787" algn="tl" rotWithShape="0">
              <a:srgbClr val="000000">
                <a:alpha val="46999"/>
              </a:srgbClr>
            </a:outerShdw>
          </a:effectLst>
        </p:spPr>
        <p:txBody>
          <a:bodyPr anchor="ctr"/>
          <a:lstStyle/>
          <a:p>
            <a:pPr algn="ctr" defTabSz="914400" fontAlgn="base">
              <a:spcBef>
                <a:spcPct val="0"/>
              </a:spcBef>
              <a:spcAft>
                <a:spcPct val="0"/>
              </a:spcAft>
              <a:defRPr/>
            </a:pPr>
            <a:endParaRPr lang="en-US">
              <a:solidFill>
                <a:srgbClr val="FFFFFF"/>
              </a:solidFill>
              <a:latin typeface="Constantia" charset="0"/>
              <a:ea typeface="ＭＳ Ｐゴシック" charset="0"/>
              <a:cs typeface="ＭＳ Ｐゴシック" charset="0"/>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2" name="Title 1"/>
          <p:cNvSpPr>
            <a:spLocks noGrp="1"/>
          </p:cNvSpPr>
          <p:nvPr>
            <p:ph type="title"/>
          </p:nvPr>
        </p:nvSpPr>
        <p:spPr>
          <a:xfrm>
            <a:off x="609600" y="1176996"/>
            <a:ext cx="2212848" cy="1582621"/>
          </a:xfrm>
        </p:spPr>
        <p:txBody>
          <a:bodyPr lIns="45720" rIns="45720" bIns="45720" anchor="b"/>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805A60C8-8642-7C42-9BFB-9EBA48419B9E}" type="datetime1">
              <a:rPr lang="en-US"/>
              <a:pPr>
                <a:defRPr/>
              </a:pPr>
              <a:t>10/8/15</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9C684DAC-4133-EE47-8F39-93FED6BD78C3}" type="slidenum">
              <a:rPr lang="en-US"/>
              <a:pPr>
                <a:defRPr/>
              </a:pPr>
              <a:t>‹#›</a:t>
            </a:fld>
            <a:endParaRPr lang="en-US"/>
          </a:p>
        </p:txBody>
      </p:sp>
    </p:spTree>
    <p:extLst>
      <p:ext uri="{BB962C8B-B14F-4D97-AF65-F5344CB8AC3E}">
        <p14:creationId xmlns:p14="http://schemas.microsoft.com/office/powerpoint/2010/main" val="28839561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Freeform 6"/>
          <p:cNvSpPr>
            <a:spLocks/>
          </p:cNvSpPr>
          <p:nvPr/>
        </p:nvSpPr>
        <p:spPr bwMode="auto">
          <a:xfrm>
            <a:off x="-9525" y="-7938"/>
            <a:ext cx="9163050" cy="1041401"/>
          </a:xfrm>
          <a:custGeom>
            <a:avLst/>
            <a:gdLst>
              <a:gd name="T0" fmla="*/ 2147483647 w 5772"/>
              <a:gd name="T1" fmla="*/ 2147483647 h 656"/>
              <a:gd name="T2" fmla="*/ 2147483647 w 5772"/>
              <a:gd name="T3" fmla="*/ 0 h 656"/>
              <a:gd name="T4" fmla="*/ 2147483647 w 5772"/>
              <a:gd name="T5" fmla="*/ 2147483647 h 656"/>
              <a:gd name="T6" fmla="*/ 2147483647 w 5772"/>
              <a:gd name="T7" fmla="*/ 2147483647 h 656"/>
              <a:gd name="T8" fmla="*/ 2147483647 w 5772"/>
              <a:gd name="T9" fmla="*/ 2147483647 h 656"/>
              <a:gd name="T10" fmla="*/ 2147483647 w 5772"/>
              <a:gd name="T11" fmla="*/ 2147483647 h 656"/>
              <a:gd name="T12" fmla="*/ 2147483647 w 5772"/>
              <a:gd name="T13" fmla="*/ 2147483647 h 656"/>
              <a:gd name="T14" fmla="*/ 0 w 5772"/>
              <a:gd name="T15" fmla="*/ 2147483647 h 656"/>
              <a:gd name="T16" fmla="*/ 2147483647 w 5772"/>
              <a:gd name="T17" fmla="*/ 2147483647 h 6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72"/>
              <a:gd name="T28" fmla="*/ 0 h 656"/>
              <a:gd name="T29" fmla="*/ 5772 w 5772"/>
              <a:gd name="T30" fmla="*/ 656 h 6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1">
            <a:gsLst>
              <a:gs pos="0">
                <a:srgbClr val="CD0000"/>
              </a:gs>
              <a:gs pos="100000">
                <a:schemeClr val="tx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4400" fontAlgn="base">
              <a:spcBef>
                <a:spcPct val="0"/>
              </a:spcBef>
              <a:spcAft>
                <a:spcPct val="0"/>
              </a:spcAft>
            </a:pPr>
            <a:endParaRPr lang="en-US" sz="2400">
              <a:solidFill>
                <a:prstClr val="black"/>
              </a:solidFill>
              <a:latin typeface="Arial" charset="0"/>
              <a:ea typeface="ＭＳ Ｐゴシック" charset="0"/>
              <a:cs typeface="ＭＳ Ｐゴシック"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flip="none" rotWithShape="1">
            <a:gsLst>
              <a:gs pos="49000">
                <a:srgbClr val="CD0000"/>
              </a:gs>
              <a:gs pos="100000">
                <a:schemeClr val="bg1"/>
              </a:gs>
            </a:gsLst>
            <a:lin ang="0" scaled="1"/>
            <a:tileRect/>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1028" name="Title Placeholder 8"/>
          <p:cNvSpPr>
            <a:spLocks noGrp="1"/>
          </p:cNvSpPr>
          <p:nvPr>
            <p:ph type="title"/>
          </p:nvPr>
        </p:nvSpPr>
        <p:spPr bwMode="auto">
          <a:xfrm>
            <a:off x="457200" y="704850"/>
            <a:ext cx="716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45720" rIns="0" bIns="0" numCol="1" anchor="t"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303030"/>
                </a:solidFill>
                <a:latin typeface="Constantia" charset="0"/>
              </a:defRPr>
            </a:lvl1pPr>
          </a:lstStyle>
          <a:p>
            <a:pPr defTabSz="914400" fontAlgn="base">
              <a:spcBef>
                <a:spcPct val="0"/>
              </a:spcBef>
              <a:spcAft>
                <a:spcPct val="0"/>
              </a:spcAft>
              <a:defRPr/>
            </a:pPr>
            <a:fld id="{A16C9DF9-ADC0-694D-9049-6C0C11128152}" type="datetime1">
              <a:rPr lang="en-US">
                <a:ea typeface="ＭＳ Ｐゴシック" charset="0"/>
                <a:cs typeface="ＭＳ Ｐゴシック" charset="0"/>
              </a:rPr>
              <a:pPr defTabSz="914400" fontAlgn="base">
                <a:spcBef>
                  <a:spcPct val="0"/>
                </a:spcBef>
                <a:spcAft>
                  <a:spcPct val="0"/>
                </a:spcAft>
                <a:defRPr/>
              </a:pPr>
              <a:t>10/8/15</a:t>
            </a:fld>
            <a:endParaRPr lang="en-US">
              <a:ea typeface="ＭＳ Ｐゴシック" charset="0"/>
              <a:cs typeface="ＭＳ Ｐゴシック"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cs typeface="+mn-cs"/>
              </a:defRPr>
            </a:lvl1pPr>
          </a:lstStyle>
          <a:p>
            <a:pPr defTabSz="914400">
              <a:defRPr/>
            </a:pPr>
            <a:endParaRPr lang="en-US">
              <a:solidFill>
                <a:srgbClr val="333333">
                  <a:shade val="90000"/>
                </a:srgbClr>
              </a:solidFill>
              <a:latin typeface="Constantia"/>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303030"/>
                </a:solidFill>
                <a:latin typeface="Constantia" charset="0"/>
              </a:defRPr>
            </a:lvl1pPr>
          </a:lstStyle>
          <a:p>
            <a:pPr defTabSz="914400" fontAlgn="base">
              <a:spcBef>
                <a:spcPct val="0"/>
              </a:spcBef>
              <a:spcAft>
                <a:spcPct val="0"/>
              </a:spcAft>
              <a:defRPr/>
            </a:pPr>
            <a:fld id="{A6D80497-62C2-6549-B6E2-51DBDDC1A560}" type="slidenum">
              <a:rPr lang="en-US">
                <a:ea typeface="ＭＳ Ｐゴシック" charset="0"/>
                <a:cs typeface="ＭＳ Ｐゴシック" charset="0"/>
              </a:rPr>
              <a:pPr defTabSz="914400" fontAlgn="base">
                <a:spcBef>
                  <a:spcPct val="0"/>
                </a:spcBef>
                <a:spcAft>
                  <a:spcPct val="0"/>
                </a:spcAft>
                <a:defRPr/>
              </a:pPr>
              <a:t>‹#›</a:t>
            </a:fld>
            <a:endParaRPr lang="en-US">
              <a:ea typeface="ＭＳ Ｐゴシック" charset="0"/>
              <a:cs typeface="ＭＳ Ｐゴシック"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grpSp>
      <p:pic>
        <p:nvPicPr>
          <p:cNvPr id="1034" name="Picture 3"/>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96200" y="76200"/>
            <a:ext cx="1362075" cy="1214438"/>
          </a:xfrm>
          <a:prstGeom prst="rect">
            <a:avLst/>
          </a:prstGeom>
          <a:noFill/>
          <a:ln w="9525">
            <a:solidFill>
              <a:srgbClr val="C00000"/>
            </a:solidFill>
            <a:miter lim="800000"/>
            <a:headEnd/>
            <a:tailEnd/>
          </a:ln>
          <a:effectLst>
            <a:outerShdw blurRad="63500" dist="38100" dir="16200000" rotWithShape="0">
              <a:srgbClr val="000000">
                <a:alpha val="39998"/>
              </a:srgbClr>
            </a:outerShdw>
          </a:effectLst>
          <a:extLst>
            <a:ext uri="{909E8E84-426E-40dd-AFC4-6F175D3DCCD1}">
              <a14:hiddenFill xmlns:a14="http://schemas.microsoft.com/office/drawing/2010/main">
                <a:solidFill>
                  <a:srgbClr val="FFFFFF"/>
                </a:solidFill>
              </a14:hiddenFill>
            </a:ext>
          </a:extLst>
        </p:spPr>
      </p:pic>
      <p:sp>
        <p:nvSpPr>
          <p:cNvPr id="1035" name="TextBox 14"/>
          <p:cNvSpPr txBox="1">
            <a:spLocks noChangeArrowheads="1"/>
          </p:cNvSpPr>
          <p:nvPr userDrawn="1"/>
        </p:nvSpPr>
        <p:spPr bwMode="auto">
          <a:xfrm>
            <a:off x="0" y="0"/>
            <a:ext cx="1865313" cy="369888"/>
          </a:xfrm>
          <a:prstGeom prst="rect">
            <a:avLst/>
          </a:prstGeom>
          <a:noFill/>
          <a:ln>
            <a:noFill/>
          </a:ln>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914400" eaLnBrk="1" fontAlgn="base" hangingPunct="1">
              <a:spcBef>
                <a:spcPct val="0"/>
              </a:spcBef>
              <a:spcAft>
                <a:spcPct val="0"/>
              </a:spcAft>
              <a:defRPr/>
            </a:pPr>
            <a:r>
              <a:rPr lang="en-US" sz="1800" b="1" smtClean="0">
                <a:solidFill>
                  <a:prstClr val="white"/>
                </a:solidFill>
                <a:latin typeface="Calibri" charset="0"/>
              </a:rPr>
              <a:t>University Senate</a:t>
            </a:r>
          </a:p>
        </p:txBody>
      </p:sp>
    </p:spTree>
    <p:extLst>
      <p:ext uri="{BB962C8B-B14F-4D97-AF65-F5344CB8AC3E}">
        <p14:creationId xmlns:p14="http://schemas.microsoft.com/office/powerpoint/2010/main" val="41024614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4400" kern="12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2pPr>
      <a:lvl3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3pPr>
      <a:lvl4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4pPr>
      <a:lvl5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5pPr>
      <a:lvl6pPr marL="457200" algn="l" rtl="0" fontAlgn="base">
        <a:spcBef>
          <a:spcPct val="0"/>
        </a:spcBef>
        <a:spcAft>
          <a:spcPct val="0"/>
        </a:spcAft>
        <a:defRPr sz="4400">
          <a:solidFill>
            <a:schemeClr val="tx2"/>
          </a:solidFill>
          <a:latin typeface="Calibri" charset="0"/>
          <a:ea typeface="ＭＳ Ｐゴシック" charset="-128"/>
        </a:defRPr>
      </a:lvl6pPr>
      <a:lvl7pPr marL="914400" algn="l" rtl="0" fontAlgn="base">
        <a:spcBef>
          <a:spcPct val="0"/>
        </a:spcBef>
        <a:spcAft>
          <a:spcPct val="0"/>
        </a:spcAft>
        <a:defRPr sz="4400">
          <a:solidFill>
            <a:schemeClr val="tx2"/>
          </a:solidFill>
          <a:latin typeface="Calibri" charset="0"/>
          <a:ea typeface="ＭＳ Ｐゴシック" charset="-128"/>
        </a:defRPr>
      </a:lvl7pPr>
      <a:lvl8pPr marL="1371600" algn="l" rtl="0" fontAlgn="base">
        <a:spcBef>
          <a:spcPct val="0"/>
        </a:spcBef>
        <a:spcAft>
          <a:spcPct val="0"/>
        </a:spcAft>
        <a:defRPr sz="4400">
          <a:solidFill>
            <a:schemeClr val="tx2"/>
          </a:solidFill>
          <a:latin typeface="Calibri" charset="0"/>
          <a:ea typeface="ＭＳ Ｐゴシック" charset="-128"/>
        </a:defRPr>
      </a:lvl8pPr>
      <a:lvl9pPr marL="1828800" algn="l" rtl="0" fontAlgn="base">
        <a:spcBef>
          <a:spcPct val="0"/>
        </a:spcBef>
        <a:spcAft>
          <a:spcPct val="0"/>
        </a:spcAft>
        <a:defRPr sz="4400">
          <a:solidFill>
            <a:schemeClr val="tx2"/>
          </a:solidFill>
          <a:latin typeface="Calibri" charset="0"/>
          <a:ea typeface="ＭＳ Ｐゴシック" charset="-128"/>
        </a:defRPr>
      </a:lvl9pPr>
    </p:titleStyle>
    <p:bodyStyle>
      <a:lvl1pPr marL="273050" indent="-273050" algn="l" rtl="0" eaLnBrk="0" fontAlgn="base" hangingPunct="0">
        <a:spcBef>
          <a:spcPct val="20000"/>
        </a:spcBef>
        <a:spcAft>
          <a:spcPct val="0"/>
        </a:spcAft>
        <a:buClr>
          <a:srgbClr val="000000"/>
        </a:buClr>
        <a:buSzPct val="95000"/>
        <a:buFont typeface="Wingdings 2" charset="0"/>
        <a:buChar char=""/>
        <a:defRPr sz="2600" kern="1200">
          <a:solidFill>
            <a:schemeClr val="tx1"/>
          </a:solidFill>
          <a:latin typeface="+mn-lt"/>
          <a:ea typeface="ＭＳ Ｐゴシック" charset="-128"/>
          <a:cs typeface="ＭＳ Ｐゴシック" charset="-128"/>
        </a:defRPr>
      </a:lvl1pPr>
      <a:lvl2pPr marL="639763" indent="-246063" algn="l" rtl="0" eaLnBrk="0" fontAlgn="base" hangingPunct="0">
        <a:spcBef>
          <a:spcPct val="20000"/>
        </a:spcBef>
        <a:spcAft>
          <a:spcPct val="0"/>
        </a:spcAft>
        <a:buClr>
          <a:schemeClr val="accent1"/>
        </a:buClr>
        <a:buSzPct val="85000"/>
        <a:buFont typeface="Wingdings 2" charset="0"/>
        <a:buChar char=""/>
        <a:defRPr sz="2400" kern="1200">
          <a:solidFill>
            <a:schemeClr val="tx1"/>
          </a:solidFill>
          <a:latin typeface="+mn-lt"/>
          <a:ea typeface="ＭＳ Ｐゴシック" charset="-128"/>
          <a:cs typeface="+mn-cs"/>
        </a:defRPr>
      </a:lvl2pPr>
      <a:lvl3pPr marL="914400" indent="-246063" algn="l" rtl="0" eaLnBrk="0" fontAlgn="base" hangingPunct="0">
        <a:spcBef>
          <a:spcPct val="20000"/>
        </a:spcBef>
        <a:spcAft>
          <a:spcPct val="0"/>
        </a:spcAft>
        <a:buClr>
          <a:schemeClr val="accent2"/>
        </a:buClr>
        <a:buSzPct val="70000"/>
        <a:buFont typeface="Wingdings 2" charset="0"/>
        <a:buChar char=""/>
        <a:defRPr sz="2100" kern="1200">
          <a:solidFill>
            <a:schemeClr val="tx1"/>
          </a:solidFill>
          <a:latin typeface="+mn-lt"/>
          <a:ea typeface="ＭＳ Ｐゴシック" charset="-128"/>
          <a:cs typeface="+mn-cs"/>
        </a:defRPr>
      </a:lvl3pPr>
      <a:lvl4pPr marL="1187450" indent="-209550" algn="l" rtl="0" eaLnBrk="0" fontAlgn="base" hangingPunct="0">
        <a:spcBef>
          <a:spcPct val="20000"/>
        </a:spcBef>
        <a:spcAft>
          <a:spcPct val="0"/>
        </a:spcAft>
        <a:buClr>
          <a:srgbClr val="000000"/>
        </a:buClr>
        <a:buSzPct val="65000"/>
        <a:buFont typeface="Wingdings 2" charset="0"/>
        <a:buChar char=""/>
        <a:defRPr sz="2000" kern="1200">
          <a:solidFill>
            <a:schemeClr val="tx1"/>
          </a:solidFill>
          <a:latin typeface="+mn-lt"/>
          <a:ea typeface="ＭＳ Ｐゴシック" charset="-128"/>
          <a:cs typeface="+mn-cs"/>
        </a:defRPr>
      </a:lvl4pPr>
      <a:lvl5pPr marL="1462088" indent="-209550" algn="l" rtl="0" eaLnBrk="0" fontAlgn="base" hangingPunct="0">
        <a:spcBef>
          <a:spcPct val="20000"/>
        </a:spcBef>
        <a:spcAft>
          <a:spcPct val="0"/>
        </a:spcAft>
        <a:buClr>
          <a:srgbClr val="FFFCFC"/>
        </a:buClr>
        <a:buSzPct val="65000"/>
        <a:buFont typeface="Wingdings 2" charset="0"/>
        <a:buChar char=""/>
        <a:defRPr sz="2000" kern="1200">
          <a:solidFill>
            <a:schemeClr val="tx1"/>
          </a:solidFill>
          <a:latin typeface="+mn-lt"/>
          <a:ea typeface="ＭＳ Ｐゴシック"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hyperlink" Target="mailto:senate-admin@umd.edu" TargetMode="External"/><Relationship Id="rId1" Type="http://schemas.openxmlformats.org/officeDocument/2006/relationships/tags" Target="../tags/tag10.xml"/><Relationship Id="rId2"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tags" Target="../tags/tag11.xml"/><Relationship Id="rId2" Type="http://schemas.openxmlformats.org/officeDocument/2006/relationships/slideLayout" Target="../slideLayouts/slideLayout10.xml"/><Relationship Id="rId3"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hyperlink" Target="http://senate.umd.edu/sms/index.cfm?event=publicViewBill&amp;billId=529&amp;context=c" TargetMode="External"/><Relationship Id="rId5" Type="http://schemas.openxmlformats.org/officeDocument/2006/relationships/hyperlink" Target="http://senate.umd.edu/sms/index.cfm?event=publicViewBill&amp;billId=530&amp;context=c" TargetMode="External"/><Relationship Id="rId6" Type="http://schemas.openxmlformats.org/officeDocument/2006/relationships/hyperlink" Target="http://senate.umd.edu/meetings/materials/2015to2016/100715/Intellectual_Property_Policy_10-11-36.pdf" TargetMode="External"/><Relationship Id="rId1" Type="http://schemas.openxmlformats.org/officeDocument/2006/relationships/tags" Target="../tags/tag12.xml"/><Relationship Id="rId2"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hyperlink" Target="mailto:senate-admin@umd.edu" TargetMode="External"/><Relationship Id="rId1" Type="http://schemas.openxmlformats.org/officeDocument/2006/relationships/tags" Target="../tags/tag5.xml"/><Relationship Id="rId2"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10.xml"/><Relationship Id="rId3"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hyperlink" Target="http://senate.umd.edu/sms/index.cfm?event=publicViewBill&amp;billId=529&amp;context=c" TargetMode="External"/><Relationship Id="rId1" Type="http://schemas.openxmlformats.org/officeDocument/2006/relationships/tags" Target="../tags/tag7.xml"/><Relationship Id="rId2"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hyperlink" Target="https://senate.umd.edu/meetings/materials/2015to2016/100715/PCC_BSOS_Area_of_Concentration_International_Relations_15-16-06.pdf" TargetMode="External"/><Relationship Id="rId1" Type="http://schemas.openxmlformats.org/officeDocument/2006/relationships/tags" Target="../tags/tag8.xml"/><Relationship Id="rId2"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hyperlink" Target="https://senate.umd.edu/meetings/materials/2015to2016/100715/Intellectual_Property_Policy_10-11-36.pdf" TargetMode="External"/><Relationship Id="rId1" Type="http://schemas.openxmlformats.org/officeDocument/2006/relationships/tags" Target="../tags/tag9.xml"/><Relationship Id="rId2"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ln>
            <a:miter lim="800000"/>
            <a:headEnd/>
            <a:tailEnd/>
          </a:ln>
          <a:extLst/>
        </p:spPr>
        <p:txBody>
          <a:bodyPr>
            <a:noAutofit/>
          </a:bodyPr>
          <a:lstStyle/>
          <a:p>
            <a:pPr algn="ctr" eaLnBrk="1" fontAlgn="auto" hangingPunct="1">
              <a:spcAft>
                <a:spcPts val="0"/>
              </a:spcAft>
              <a:defRPr/>
            </a:pPr>
            <a:r>
              <a:rPr lang="en-US" sz="5400" dirty="0" smtClean="0">
                <a:solidFill>
                  <a:schemeClr val="tx1"/>
                </a:solidFill>
                <a:effectLst/>
              </a:rPr>
              <a:t>Senate Meeting Summary</a:t>
            </a:r>
            <a:endParaRPr lang="en-US" sz="5400" dirty="0">
              <a:solidFill>
                <a:schemeClr val="tx1"/>
              </a:solidFill>
              <a:effectLst/>
            </a:endParaRPr>
          </a:p>
        </p:txBody>
      </p:sp>
      <p:sp>
        <p:nvSpPr>
          <p:cNvPr id="41986" name="Subtitle 14"/>
          <p:cNvSpPr>
            <a:spLocks noGrp="1"/>
          </p:cNvSpPr>
          <p:nvPr>
            <p:ph type="subTitle" idx="1"/>
          </p:nvPr>
        </p:nvSpPr>
        <p:spPr>
          <a:xfrm>
            <a:off x="533400" y="3228975"/>
            <a:ext cx="7854950" cy="1752600"/>
          </a:xfrm>
        </p:spPr>
        <p:txBody>
          <a:bodyPr/>
          <a:lstStyle/>
          <a:p>
            <a:pPr marR="0" eaLnBrk="1" hangingPunct="1"/>
            <a:r>
              <a:rPr lang="en-US" sz="4400" dirty="0" smtClean="0">
                <a:solidFill>
                  <a:schemeClr val="accent1"/>
                </a:solidFill>
                <a:latin typeface="Constantia" charset="0"/>
                <a:ea typeface="ＭＳ Ｐゴシック" charset="0"/>
                <a:cs typeface="ＭＳ Ｐゴシック" charset="0"/>
              </a:rPr>
              <a:t>October 7, 2015</a:t>
            </a:r>
            <a:endParaRPr lang="en-US" sz="4400" dirty="0">
              <a:solidFill>
                <a:schemeClr val="accent1"/>
              </a:solidFill>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126573468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October 7, </a:t>
            </a:r>
            <a:r>
              <a:rPr lang="en-US" dirty="0">
                <a:latin typeface="Calibri" charset="0"/>
                <a:ea typeface="ＭＳ Ｐゴシック" charset="0"/>
                <a:cs typeface="ＭＳ Ｐゴシック" charset="0"/>
              </a:rPr>
              <a:t>2015 Summary</a:t>
            </a:r>
          </a:p>
        </p:txBody>
      </p:sp>
      <p:sp>
        <p:nvSpPr>
          <p:cNvPr id="44034" name="Vertical Text Placeholder 5"/>
          <p:cNvSpPr>
            <a:spLocks noGrp="1"/>
          </p:cNvSpPr>
          <p:nvPr>
            <p:ph type="body" orient="vert" idx="1"/>
          </p:nvPr>
        </p:nvSpPr>
        <p:spPr/>
        <p:txBody>
          <a:bodyPr vert="horz">
            <a:normAutofit/>
          </a:bodyPr>
          <a:lstStyle/>
          <a:p>
            <a:pPr lvl="1"/>
            <a:r>
              <a:rPr lang="en-US" dirty="0"/>
              <a:t>Senators approved a motion to recommit the revised policy back to the IP Policy Subcommittee for further consideration and feedback from relevant constituencies. </a:t>
            </a:r>
          </a:p>
          <a:p>
            <a:pPr lvl="1"/>
            <a:r>
              <a:rPr lang="en-US" dirty="0"/>
              <a:t>Senators who did not have an opportunity to provide feedback at the meeting can email feedback to </a:t>
            </a:r>
            <a:r>
              <a:rPr lang="en-US" u="sng" dirty="0">
                <a:hlinkClick r:id="rId4"/>
              </a:rPr>
              <a:t>senate-admin@umd.edu</a:t>
            </a:r>
            <a:r>
              <a:rPr lang="en-US" dirty="0"/>
              <a:t> so that it can be compiled and submitted to the IP Policy Subcommittee. </a:t>
            </a:r>
            <a:endParaRPr lang="en-US" sz="94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382333110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October 7, </a:t>
            </a:r>
            <a:r>
              <a:rPr lang="en-US" dirty="0">
                <a:latin typeface="Calibri" charset="0"/>
                <a:ea typeface="ＭＳ Ｐゴシック" charset="0"/>
                <a:cs typeface="ＭＳ Ｐゴシック" charset="0"/>
              </a:rPr>
              <a:t>2015 Summary</a:t>
            </a:r>
          </a:p>
        </p:txBody>
      </p:sp>
      <p:sp>
        <p:nvSpPr>
          <p:cNvPr id="44034" name="Vertical Text Placeholder 5"/>
          <p:cNvSpPr>
            <a:spLocks noGrp="1"/>
          </p:cNvSpPr>
          <p:nvPr>
            <p:ph type="body" orient="vert" idx="1"/>
          </p:nvPr>
        </p:nvSpPr>
        <p:spPr/>
        <p:txBody>
          <a:bodyPr vert="horz">
            <a:normAutofit fontScale="85000" lnSpcReduction="10000"/>
          </a:bodyPr>
          <a:lstStyle/>
          <a:p>
            <a:r>
              <a:rPr lang="en-US" dirty="0" smtClean="0"/>
              <a:t>Jordan </a:t>
            </a:r>
            <a:r>
              <a:rPr lang="en-US" dirty="0"/>
              <a:t>Goodman, Chair-Elect of the Senate, made a motion to charge the SEC with reviewing the recommendations for shared governance outlined in the Chair’s Report from September 10, 2015, and report back to the Senate on their findings no later than the April 2016 Senate meeting. Specifically, the SEC should be charged with determining: Is there is improved engagement with the President and Provost? Is there is improved opportunity to provide informed input and feedback for substantive issues that impact faculty, staff, and students? Is there is an improvement in awareness and communication within the campus, colleges, schools, and units regarding the activities of the Senate? Has this led to increased engagement?</a:t>
            </a:r>
          </a:p>
          <a:p>
            <a:pPr lvl="1"/>
            <a:r>
              <a:rPr lang="en-US" dirty="0"/>
              <a:t>Senators voted to approve the motion to charge the SEC with this review</a:t>
            </a:r>
            <a:r>
              <a:rPr lang="en-US" dirty="0" smtClean="0"/>
              <a:t>.</a:t>
            </a:r>
            <a:endParaRPr lang="en-US" sz="94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206374627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Relevant Links</a:t>
            </a:r>
            <a:endParaRPr lang="en-US"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p:txBody>
          <a:bodyPr vert="horz">
            <a:normAutofit/>
          </a:bodyPr>
          <a:lstStyle/>
          <a:p>
            <a:r>
              <a:rPr lang="en-US" sz="2800" u="sng" dirty="0" smtClean="0">
                <a:hlinkClick r:id="rId4"/>
              </a:rPr>
              <a:t>http</a:t>
            </a:r>
            <a:r>
              <a:rPr lang="en-US" sz="2800" u="sng" dirty="0">
                <a:hlinkClick r:id="rId4"/>
              </a:rPr>
              <a:t>://senate.umd.edu/sms/index.cfm?event=publicViewBill&amp;billId=529&amp;context=c</a:t>
            </a:r>
            <a:endParaRPr lang="en-US" sz="2800" dirty="0"/>
          </a:p>
          <a:p>
            <a:r>
              <a:rPr lang="en-US" sz="2800" u="sng" dirty="0" smtClean="0">
                <a:hlinkClick r:id="rId5"/>
              </a:rPr>
              <a:t>http</a:t>
            </a:r>
            <a:r>
              <a:rPr lang="en-US" sz="2800" u="sng" dirty="0">
                <a:hlinkClick r:id="rId5"/>
              </a:rPr>
              <a:t>://senate.umd.edu/sms/index.cfm?event=publicViewBill&amp;billId=530&amp;context=c</a:t>
            </a:r>
            <a:endParaRPr lang="en-US" sz="2800" dirty="0"/>
          </a:p>
          <a:p>
            <a:r>
              <a:rPr lang="en-US" sz="2800" u="sng" dirty="0" smtClean="0">
                <a:hlinkClick r:id="rId6"/>
              </a:rPr>
              <a:t>http</a:t>
            </a:r>
            <a:r>
              <a:rPr lang="en-US" sz="2800" u="sng" dirty="0">
                <a:hlinkClick r:id="rId6"/>
              </a:rPr>
              <a:t>://senate.umd.edu/meetings/materials/2015to2016/100715/Intellectual_Property_Policy_10-11-36.pdf</a:t>
            </a:r>
            <a:endParaRPr lang="en-US" sz="2800" dirty="0"/>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18805481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October 7, 2015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lstStyle/>
          <a:p>
            <a:pPr lvl="0"/>
            <a:r>
              <a:rPr lang="en-US" sz="2800" dirty="0"/>
              <a:t>Presidential Briefing</a:t>
            </a:r>
          </a:p>
          <a:p>
            <a:pPr lvl="1"/>
            <a:r>
              <a:rPr lang="en-US" sz="2800" dirty="0"/>
              <a:t>President Loh provided a briefing on two suggested topics provided by senators</a:t>
            </a:r>
            <a:r>
              <a:rPr lang="en-US" sz="2800" dirty="0" smtClean="0"/>
              <a:t>.</a:t>
            </a:r>
          </a:p>
          <a:p>
            <a:pPr lvl="2"/>
            <a:r>
              <a:rPr lang="en-US" sz="2800" i="1" dirty="0"/>
              <a:t>The Administration’s view of the role of the Senate on campus</a:t>
            </a:r>
            <a:r>
              <a:rPr lang="en-US" sz="2800" i="1" dirty="0" smtClean="0"/>
              <a:t>.</a:t>
            </a:r>
          </a:p>
          <a:p>
            <a:pPr lvl="2"/>
            <a:r>
              <a:rPr lang="en-US" sz="2800" i="1" dirty="0"/>
              <a:t>The concern that adding sports to the primary mission of research and education is inappropriate</a:t>
            </a:r>
            <a:r>
              <a:rPr lang="en-US" sz="2800" i="1" dirty="0" smtClean="0"/>
              <a:t>.</a:t>
            </a:r>
            <a:endParaRPr lang="en-US" sz="2800" dirty="0"/>
          </a:p>
          <a:p>
            <a:pPr lvl="2"/>
            <a:endParaRPr lang="en-US" sz="2500" dirty="0"/>
          </a:p>
        </p:txBody>
      </p:sp>
    </p:spTree>
    <p:custDataLst>
      <p:tags r:id="rId1"/>
    </p:custDataLst>
    <p:extLst>
      <p:ext uri="{BB962C8B-B14F-4D97-AF65-F5344CB8AC3E}">
        <p14:creationId xmlns:p14="http://schemas.microsoft.com/office/powerpoint/2010/main" val="18913703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October 7, 2015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lstStyle/>
          <a:p>
            <a:r>
              <a:rPr lang="en-US" sz="2900" i="1" dirty="0"/>
              <a:t>The Administration’s view of the role of the Senate on campus.</a:t>
            </a:r>
            <a:endParaRPr lang="en-US" sz="2900" dirty="0"/>
          </a:p>
          <a:p>
            <a:pPr lvl="1"/>
            <a:r>
              <a:rPr lang="en-US" dirty="0"/>
              <a:t>President Loh stated that shared governance is academic democracy. He said that the administration is committed to a vibrant and strong shared governance model at our university. He encouraged senators to improve shared governance by enhancing social capital such as communication, trust, and respect and through education. He noted that shared governance is working together in the governance of the university but is not equal decision making authority</a:t>
            </a:r>
            <a:r>
              <a:rPr lang="en-US" dirty="0" smtClean="0"/>
              <a:t>.</a:t>
            </a:r>
            <a:endParaRPr lang="en-US" dirty="0"/>
          </a:p>
        </p:txBody>
      </p:sp>
    </p:spTree>
    <p:custDataLst>
      <p:tags r:id="rId1"/>
    </p:custDataLst>
    <p:extLst>
      <p:ext uri="{BB962C8B-B14F-4D97-AF65-F5344CB8AC3E}">
        <p14:creationId xmlns:p14="http://schemas.microsoft.com/office/powerpoint/2010/main" val="302150253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October 7, 2015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lstStyle/>
          <a:p>
            <a:r>
              <a:rPr lang="en-US" sz="2800" i="1" dirty="0"/>
              <a:t>The concern that adding sports to the primary mission of research and education is inappropriate.</a:t>
            </a:r>
            <a:endParaRPr lang="en-US" sz="2800" dirty="0"/>
          </a:p>
          <a:p>
            <a:pPr lvl="1"/>
            <a:r>
              <a:rPr lang="en-US" sz="2800" dirty="0"/>
              <a:t>President Loh noted that Athletics is not part of the mission of the University but is the most visible part of the University. He suggested that it was the “front porch” to the University, serving as a starting point for conversations that lead to donations in the academic arena.</a:t>
            </a:r>
            <a:br>
              <a:rPr lang="en-US" sz="2800" dirty="0"/>
            </a:br>
            <a:endParaRPr lang="en-US" sz="28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15740651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October 7, 2015 Summary</a:t>
            </a:r>
            <a:endParaRPr lang="en-US"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p:txBody>
          <a:bodyPr vert="horz">
            <a:normAutofit lnSpcReduction="10000"/>
          </a:bodyPr>
          <a:lstStyle/>
          <a:p>
            <a:pPr lvl="0"/>
            <a:r>
              <a:rPr lang="en-US" sz="2800" dirty="0"/>
              <a:t>Senate Chair’s Report</a:t>
            </a:r>
          </a:p>
          <a:p>
            <a:pPr lvl="1"/>
            <a:r>
              <a:rPr lang="en-US" dirty="0"/>
              <a:t>Nominations Committee: Outgoing senators with a term year of 2016 received an email message from the Senate Office requesting volunteers for the Nominations Committee. This important committee is charged with soliciting nominations from the membership of the Senate for the Executive Committee, Chair-Elect, the Committee on Committees, and other University-wide committees and councils up for election at the annual transition of the Senate in May.  Senators interested in serving can send an email to </a:t>
            </a:r>
            <a:r>
              <a:rPr lang="en-US" u="sng" dirty="0">
                <a:hlinkClick r:id="rId4"/>
              </a:rPr>
              <a:t>senate-admin@umd.edu</a:t>
            </a:r>
            <a:r>
              <a:rPr lang="en-US" dirty="0"/>
              <a:t>. </a:t>
            </a:r>
          </a:p>
        </p:txBody>
      </p:sp>
    </p:spTree>
    <p:custDataLst>
      <p:tags r:id="rId1"/>
    </p:custDataLst>
    <p:extLst>
      <p:ext uri="{BB962C8B-B14F-4D97-AF65-F5344CB8AC3E}">
        <p14:creationId xmlns:p14="http://schemas.microsoft.com/office/powerpoint/2010/main" val="417908338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October 7, </a:t>
            </a:r>
            <a:r>
              <a:rPr lang="en-US" dirty="0">
                <a:latin typeface="Calibri" charset="0"/>
                <a:ea typeface="ＭＳ Ｐゴシック" charset="0"/>
                <a:cs typeface="ＭＳ Ｐゴシック" charset="0"/>
              </a:rPr>
              <a:t>2015 Summary</a:t>
            </a:r>
          </a:p>
        </p:txBody>
      </p:sp>
      <p:sp>
        <p:nvSpPr>
          <p:cNvPr id="44034" name="Vertical Text Placeholder 5"/>
          <p:cNvSpPr>
            <a:spLocks noGrp="1"/>
          </p:cNvSpPr>
          <p:nvPr>
            <p:ph type="body" orient="vert" idx="1"/>
          </p:nvPr>
        </p:nvSpPr>
        <p:spPr/>
        <p:txBody>
          <a:bodyPr vert="horz">
            <a:normAutofit/>
          </a:bodyPr>
          <a:lstStyle/>
          <a:p>
            <a:pPr lvl="1"/>
            <a:r>
              <a:rPr lang="en-US" dirty="0"/>
              <a:t>Next Meeting: President Loh will present his State of the Campus Address at the next Senate meeting on Tuesday, November 10, 2015. This meeting will be held in the Colony Ballroom of the Union to accommodate a larger audience</a:t>
            </a:r>
            <a:r>
              <a:rPr lang="en-US" dirty="0" smtClean="0"/>
              <a:t>.</a:t>
            </a:r>
            <a:endParaRPr lang="en-US" dirty="0"/>
          </a:p>
        </p:txBody>
      </p:sp>
    </p:spTree>
    <p:custDataLst>
      <p:tags r:id="rId1"/>
    </p:custDataLst>
    <p:extLst>
      <p:ext uri="{BB962C8B-B14F-4D97-AF65-F5344CB8AC3E}">
        <p14:creationId xmlns:p14="http://schemas.microsoft.com/office/powerpoint/2010/main" val="2065563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October 7, </a:t>
            </a:r>
            <a:r>
              <a:rPr lang="en-US" dirty="0">
                <a:latin typeface="Calibri" charset="0"/>
                <a:ea typeface="ＭＳ Ｐゴシック" charset="0"/>
                <a:cs typeface="ＭＳ Ｐゴシック" charset="0"/>
              </a:rPr>
              <a:t>2015 Summary</a:t>
            </a:r>
          </a:p>
        </p:txBody>
      </p:sp>
      <p:sp>
        <p:nvSpPr>
          <p:cNvPr id="44034" name="Vertical Text Placeholder 5"/>
          <p:cNvSpPr>
            <a:spLocks noGrp="1"/>
          </p:cNvSpPr>
          <p:nvPr>
            <p:ph type="body" orient="vert" idx="1"/>
          </p:nvPr>
        </p:nvSpPr>
        <p:spPr/>
        <p:txBody>
          <a:bodyPr vert="horz">
            <a:normAutofit/>
          </a:bodyPr>
          <a:lstStyle/>
          <a:p>
            <a:pPr lvl="1"/>
            <a:r>
              <a:rPr lang="en-US" dirty="0"/>
              <a:t>Senate Legislation: The SEC charged the ERG Committee with considering whether a representative of the Division of IT should be added to the University Library Council - </a:t>
            </a:r>
            <a:r>
              <a:rPr lang="en-US" u="sng" dirty="0">
                <a:hlinkClick r:id="rId4"/>
              </a:rPr>
              <a:t>Modify the Membership of the University Library Council to Include a Representative of the Division of Information Technology (Senate Doc. No. 15-16-05)</a:t>
            </a:r>
            <a:r>
              <a:rPr lang="en-US" dirty="0"/>
              <a:t> </a:t>
            </a:r>
            <a:endParaRPr lang="en-US" sz="58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25230371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October 7, </a:t>
            </a:r>
            <a:r>
              <a:rPr lang="en-US" dirty="0">
                <a:latin typeface="Calibri" charset="0"/>
                <a:ea typeface="ＭＳ Ｐゴシック" charset="0"/>
                <a:cs typeface="ＭＳ Ｐゴシック" charset="0"/>
              </a:rPr>
              <a:t>2015 Summary</a:t>
            </a:r>
          </a:p>
        </p:txBody>
      </p:sp>
      <p:sp>
        <p:nvSpPr>
          <p:cNvPr id="44034" name="Vertical Text Placeholder 5"/>
          <p:cNvSpPr>
            <a:spLocks noGrp="1"/>
          </p:cNvSpPr>
          <p:nvPr>
            <p:ph type="body" orient="vert" idx="1"/>
          </p:nvPr>
        </p:nvSpPr>
        <p:spPr/>
        <p:txBody>
          <a:bodyPr vert="horz">
            <a:normAutofit/>
          </a:bodyPr>
          <a:lstStyle/>
          <a:p>
            <a:pPr lvl="0"/>
            <a:r>
              <a:rPr lang="en-US" sz="2800" u="sng" dirty="0">
                <a:hlinkClick r:id="rId4"/>
              </a:rPr>
              <a:t>PCC Proposal to Establish a New Area of Concentration in International Relations for the Bachelor of Arts in Government and Politics (Senate Doc. No. 15-16-06)</a:t>
            </a:r>
            <a:endParaRPr lang="en-US" sz="2800" dirty="0"/>
          </a:p>
          <a:p>
            <a:pPr lvl="1"/>
            <a:r>
              <a:rPr lang="en-US" dirty="0"/>
              <a:t>The Senate voted to approve the new area of concentration. </a:t>
            </a:r>
            <a:endParaRPr lang="en-US" sz="94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36703641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October 7, </a:t>
            </a:r>
            <a:r>
              <a:rPr lang="en-US" dirty="0">
                <a:latin typeface="Calibri" charset="0"/>
                <a:ea typeface="ＭＳ Ｐゴシック" charset="0"/>
                <a:cs typeface="ＭＳ Ｐゴシック" charset="0"/>
              </a:rPr>
              <a:t>2015 Summary</a:t>
            </a:r>
          </a:p>
        </p:txBody>
      </p:sp>
      <p:sp>
        <p:nvSpPr>
          <p:cNvPr id="44034" name="Vertical Text Placeholder 5"/>
          <p:cNvSpPr>
            <a:spLocks noGrp="1"/>
          </p:cNvSpPr>
          <p:nvPr>
            <p:ph type="body" orient="vert" idx="1"/>
          </p:nvPr>
        </p:nvSpPr>
        <p:spPr/>
        <p:txBody>
          <a:bodyPr vert="horz">
            <a:normAutofit/>
          </a:bodyPr>
          <a:lstStyle/>
          <a:p>
            <a:pPr lvl="0"/>
            <a:r>
              <a:rPr lang="en-US" sz="2800" u="sng" dirty="0" smtClean="0">
                <a:hlinkClick r:id="rId4"/>
              </a:rPr>
              <a:t>Review of the Policy on Intellectual Property (Senate Doc. No. 10-11-36)</a:t>
            </a:r>
            <a:endParaRPr lang="en-US" sz="2800" dirty="0" smtClean="0"/>
          </a:p>
          <a:p>
            <a:pPr lvl="1"/>
            <a:r>
              <a:rPr lang="en-US" dirty="0" smtClean="0"/>
              <a:t>Senators raised concerns about several areas of the policy including the treatment of software, the onerous nature of the waiver process for graduate students, and the revenue sharing model. Senators also suggested that more time was necessary to consider the impact of policy revisions on specific disciplines.</a:t>
            </a:r>
            <a:endParaRPr lang="en-US" dirty="0"/>
          </a:p>
        </p:txBody>
      </p:sp>
    </p:spTree>
    <p:custDataLst>
      <p:tags r:id="rId1"/>
    </p:custDataLst>
    <p:extLst>
      <p:ext uri="{BB962C8B-B14F-4D97-AF65-F5344CB8AC3E}">
        <p14:creationId xmlns:p14="http://schemas.microsoft.com/office/powerpoint/2010/main" val="1092397804"/>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3">
      <a:dk1>
        <a:sysClr val="windowText" lastClr="000000"/>
      </a:dk1>
      <a:lt1>
        <a:sysClr val="window" lastClr="FFFFFF"/>
      </a:lt1>
      <a:dk2>
        <a:srgbClr val="333333"/>
      </a:dk2>
      <a:lt2>
        <a:srgbClr val="CCCCCC"/>
      </a:lt2>
      <a:accent1>
        <a:srgbClr val="B00000"/>
      </a:accent1>
      <a:accent2>
        <a:srgbClr val="000000"/>
      </a:accent2>
      <a:accent3>
        <a:srgbClr val="000000"/>
      </a:accent3>
      <a:accent4>
        <a:srgbClr val="FFFCFC"/>
      </a:accent4>
      <a:accent5>
        <a:srgbClr val="A4A4A4"/>
      </a:accent5>
      <a:accent6>
        <a:srgbClr val="666666"/>
      </a:accent6>
      <a:hlink>
        <a:srgbClr val="D01010"/>
      </a:hlink>
      <a:folHlink>
        <a:srgbClr val="E6E2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589</TotalTime>
  <Words>827</Words>
  <Application>Microsoft Macintosh PowerPoint</Application>
  <PresentationFormat>On-screen Show (4:3)</PresentationFormat>
  <Paragraphs>47</Paragraphs>
  <Slides>12</Slides>
  <Notes>8</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Senate Meeting Summary</vt:lpstr>
      <vt:lpstr>October 7, 2015 Summary</vt:lpstr>
      <vt:lpstr>October 7, 2015 Summary</vt:lpstr>
      <vt:lpstr>October 7, 2015 Summary</vt:lpstr>
      <vt:lpstr>October 7, 2015 Summary</vt:lpstr>
      <vt:lpstr>October 7, 2015 Summary</vt:lpstr>
      <vt:lpstr>October 7, 2015 Summary</vt:lpstr>
      <vt:lpstr>October 7, 2015 Summary</vt:lpstr>
      <vt:lpstr>October 7, 2015 Summary</vt:lpstr>
      <vt:lpstr>October 7, 2015 Summary</vt:lpstr>
      <vt:lpstr>October 7, 2015 Summary</vt:lpstr>
      <vt:lpstr>Relevant Links</vt:lpstr>
    </vt:vector>
  </TitlesOfParts>
  <Company>University of Maryland-Senate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Senate Meeting</dc:title>
  <dc:creator>Reka Montfort</dc:creator>
  <cp:lastModifiedBy>Reka</cp:lastModifiedBy>
  <cp:revision>31</cp:revision>
  <dcterms:created xsi:type="dcterms:W3CDTF">2015-04-02T14:28:17Z</dcterms:created>
  <dcterms:modified xsi:type="dcterms:W3CDTF">2015-10-08T20:06:49Z</dcterms:modified>
</cp:coreProperties>
</file>