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7" r:id="rId2"/>
    <p:sldId id="258" r:id="rId3"/>
    <p:sldId id="262" r:id="rId4"/>
    <p:sldId id="263" r:id="rId5"/>
    <p:sldId id="259" r:id="rId6"/>
    <p:sldId id="260" r:id="rId7"/>
    <p:sldId id="264" r:id="rId8"/>
    <p:sldId id="269" r:id="rId9"/>
    <p:sldId id="265" r:id="rId10"/>
    <p:sldId id="266" r:id="rId11"/>
    <p:sldId id="267" r:id="rId12"/>
    <p:sldId id="268" r:id="rId13"/>
    <p:sldId id="270" r:id="rId14"/>
    <p:sldId id="271" r:id="rId15"/>
    <p:sldId id="26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5" autoAdjust="0"/>
    <p:restoredTop sz="94660"/>
  </p:normalViewPr>
  <p:slideViewPr>
    <p:cSldViewPr snapToGrid="0" snapToObjects="1">
      <p:cViewPr>
        <p:scale>
          <a:sx n="73" d="100"/>
          <a:sy n="73" d="100"/>
        </p:scale>
        <p:origin x="-648" y="-3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12/16/15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5</a:t>
            </a:fld>
            <a:endParaRPr lang="en-US"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14</a:t>
            </a:fld>
            <a:endParaRPr lang="en-US"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15</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6</a:t>
            </a:fld>
            <a:endParaRPr lang="en-US"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7</a:t>
            </a:fld>
            <a:endParaRPr lang="en-US"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8</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9</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10</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11</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12</a:t>
            </a:fld>
            <a:endParaRPr lang="en-US"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12/16/15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12/16/15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12/16/15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12/16/15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12/16/15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12/16/15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12/16/15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12/16/15</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12/16/15</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12/16/15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12/16/15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12/16/15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12/16/15</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hyperlink" Target="https://www.senate.umd.edu/meetings/materials/2015to2016/120915/PCC_Rename_Master_Library_Science_15-16-13.pdf" TargetMode="External"/><Relationship Id="rId1" Type="http://schemas.openxmlformats.org/officeDocument/2006/relationships/tags" Target="../tags/tag10.xml"/><Relationship Id="rId2"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hyperlink" Target="https://www.senate.umd.edu/meetings/materials/2015to2016/120915/PCC_Establish_PostBac_Certificate_Digital_Studies_Arts_Humanities_15-16-12.pdf" TargetMode="External"/><Relationship Id="rId1" Type="http://schemas.openxmlformats.org/officeDocument/2006/relationships/tags" Target="../tags/tag11.xml"/><Relationship Id="rId2"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hyperlink" Target="https://www.senate.umd.edu/meetings/materials/2015to2016/120915/ERG_Visiting_Faculty_15-16-15.pdf" TargetMode="External"/><Relationship Id="rId1" Type="http://schemas.openxmlformats.org/officeDocument/2006/relationships/tags" Target="../tags/tag12.xml"/><Relationship Id="rId2"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hyperlink" Target="https://www.senate.umd.edu/meetings/materials/2015to2016/120915/Ed_Affairs_Undergrad_Grievance_Procedure_14-15-22.pdf" TargetMode="External"/><Relationship Id="rId5" Type="http://schemas.openxmlformats.org/officeDocument/2006/relationships/hyperlink" Target="mailto:senate-admin@umd.edu" TargetMode="External"/><Relationship Id="rId1" Type="http://schemas.openxmlformats.org/officeDocument/2006/relationships/tags" Target="../tags/tag13.xml"/><Relationship Id="rId2"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10.xml"/><Relationship Id="rId3"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hyperlink" Target="http://www.senate.umd.edu/meetings/materials/2015to2016/120915/NomComm_Slate_15-16-14.pdf" TargetMode="External"/><Relationship Id="rId5" Type="http://schemas.openxmlformats.org/officeDocument/2006/relationships/hyperlink" Target="http://www.senate.umd.edu/meetings/materials/2015to2016/120915/PCC_Rename_Master_Library_Science_15-16-13.pdf" TargetMode="External"/><Relationship Id="rId6" Type="http://schemas.openxmlformats.org/officeDocument/2006/relationships/hyperlink" Target="http://www.senate.umd.edu/meetings/materials/2015to2016/120915/PCC_Establish_PostBac_Certificate_Digital_Studies_Arts_Humanities_15-16-12.pdf" TargetMode="External"/><Relationship Id="rId7" Type="http://schemas.openxmlformats.org/officeDocument/2006/relationships/hyperlink" Target="http://www.senate.umd.edu/meetings/materials/2015to2016/120915/ERG_Visiting_Faculty_15-16-15.pdf" TargetMode="External"/><Relationship Id="rId8" Type="http://schemas.openxmlformats.org/officeDocument/2006/relationships/hyperlink" Target="http://www.senate.umd.edu/meetings/materials/2015to2016/120915/Ed_Affairs_Undergrad_Grievance_Procedure_14-15-22.pdf" TargetMode="External"/><Relationship Id="rId1" Type="http://schemas.openxmlformats.org/officeDocument/2006/relationships/tags" Target="../tags/tag15.xml"/><Relationship Id="rId2"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0.xml"/><Relationship Id="rId3"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0.xml"/><Relationship Id="rId3"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0.xml"/><Relationship Id="rId3"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10.xml"/><Relationship Id="rId3"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hyperlink" Target="https://www.senate.umd.edu/meetings/materials/2015to2016/120915/NomComm_Slate_15-16-14.pdf" TargetMode="External"/><Relationship Id="rId1" Type="http://schemas.openxmlformats.org/officeDocument/2006/relationships/tags" Target="../tags/tag9.xml"/><Relationship Id="rId2"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Autofit/>
          </a:bodyPr>
          <a:lstStyle/>
          <a:p>
            <a:pPr algn="ctr" eaLnBrk="1" fontAlgn="auto" hangingPunct="1">
              <a:spcAft>
                <a:spcPts val="0"/>
              </a:spcAft>
              <a:defRPr/>
            </a:pPr>
            <a:r>
              <a:rPr lang="en-US" sz="5400" dirty="0" smtClean="0">
                <a:solidFill>
                  <a:schemeClr val="tx1"/>
                </a:solidFill>
                <a:effectLst/>
              </a:rPr>
              <a:t>Senate Meeting Summary</a:t>
            </a:r>
            <a:endParaRPr lang="en-US" sz="5400" dirty="0">
              <a:solidFill>
                <a:schemeClr val="tx1"/>
              </a:solidFill>
              <a:effectLst/>
            </a:endParaRPr>
          </a:p>
        </p:txBody>
      </p:sp>
      <p:sp>
        <p:nvSpPr>
          <p:cNvPr id="41986" name="Subtitle 14"/>
          <p:cNvSpPr>
            <a:spLocks noGrp="1"/>
          </p:cNvSpPr>
          <p:nvPr>
            <p:ph type="subTitle" idx="1"/>
          </p:nvPr>
        </p:nvSpPr>
        <p:spPr>
          <a:xfrm>
            <a:off x="533400" y="3228975"/>
            <a:ext cx="7854950" cy="1752600"/>
          </a:xfrm>
        </p:spPr>
        <p:txBody>
          <a:bodyPr/>
          <a:lstStyle/>
          <a:p>
            <a:pPr marR="0" eaLnBrk="1" hangingPunct="1"/>
            <a:r>
              <a:rPr lang="en-US" sz="4400" dirty="0" smtClean="0">
                <a:solidFill>
                  <a:schemeClr val="accent1"/>
                </a:solidFill>
                <a:latin typeface="Constantia" charset="0"/>
                <a:ea typeface="ＭＳ Ｐゴシック" charset="0"/>
                <a:cs typeface="ＭＳ Ｐゴシック" charset="0"/>
              </a:rPr>
              <a:t>December 9, 2015</a:t>
            </a:r>
            <a:endParaRPr lang="en-US" sz="4400" dirty="0">
              <a:solidFill>
                <a:schemeClr val="accent1"/>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r>
              <a:rPr lang="en-US" sz="2800" u="sng" dirty="0">
                <a:hlinkClick r:id="rId4"/>
              </a:rPr>
              <a:t>PCC Proposal to Rename the "Master of Library Science" to the "Master of Library and Information Science" (Senate Doc. No. 15-16-13) </a:t>
            </a:r>
            <a:endParaRPr lang="en-US" sz="1800" dirty="0"/>
          </a:p>
          <a:p>
            <a:pPr lvl="1"/>
            <a:r>
              <a:rPr lang="en-US" dirty="0"/>
              <a:t>The Senate voted to approve the proposal.</a:t>
            </a:r>
            <a:endParaRPr lang="en-US" sz="1600" dirty="0"/>
          </a:p>
        </p:txBody>
      </p:sp>
    </p:spTree>
    <p:custDataLst>
      <p:tags r:id="rId1"/>
    </p:custDataLst>
    <p:extLst>
      <p:ext uri="{BB962C8B-B14F-4D97-AF65-F5344CB8AC3E}">
        <p14:creationId xmlns:p14="http://schemas.microsoft.com/office/powerpoint/2010/main" val="1092397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r>
              <a:rPr lang="en-US" sz="2800" u="sng" dirty="0">
                <a:hlinkClick r:id="rId4"/>
              </a:rPr>
              <a:t>PCC Proposal to Establish a Post-Baccalaureate Certificate in Digital Studies in the Arts and Humanities (Senate Doc. No. 15-16-12) </a:t>
            </a:r>
            <a:endParaRPr lang="en-US" sz="1800" dirty="0"/>
          </a:p>
          <a:p>
            <a:pPr lvl="1"/>
            <a:r>
              <a:rPr lang="en-US" dirty="0"/>
              <a:t>The Senate voted to approve the proposal.</a:t>
            </a:r>
            <a:endParaRPr lang="en-US" sz="1600" dirty="0"/>
          </a:p>
        </p:txBody>
      </p:sp>
    </p:spTree>
    <p:custDataLst>
      <p:tags r:id="rId1"/>
    </p:custDataLst>
    <p:extLst>
      <p:ext uri="{BB962C8B-B14F-4D97-AF65-F5344CB8AC3E}">
        <p14:creationId xmlns:p14="http://schemas.microsoft.com/office/powerpoint/2010/main" val="38233311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r>
              <a:rPr lang="en-US" sz="2800" u="sng" dirty="0">
                <a:hlinkClick r:id="rId4"/>
              </a:rPr>
              <a:t>Revision to the Senate Bylaws to add Visiting Faculty to the Part-Time Professional Track Faculty Single Member Constituency (Senate Doc. No. 15-16-15) </a:t>
            </a:r>
            <a:endParaRPr lang="en-US" sz="1800" dirty="0"/>
          </a:p>
          <a:p>
            <a:pPr lvl="1"/>
            <a:r>
              <a:rPr lang="en-US" dirty="0"/>
              <a:t>The Senate voted to approve the revision to the Senate Bylaws.</a:t>
            </a:r>
            <a:endParaRPr lang="en-US" sz="1600" dirty="0"/>
          </a:p>
        </p:txBody>
      </p:sp>
    </p:spTree>
    <p:custDataLst>
      <p:tags r:id="rId1"/>
    </p:custDataLst>
    <p:extLst>
      <p:ext uri="{BB962C8B-B14F-4D97-AF65-F5344CB8AC3E}">
        <p14:creationId xmlns:p14="http://schemas.microsoft.com/office/powerpoint/2010/main" val="20637462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lnSpc>
                <a:spcPct val="110000"/>
              </a:lnSpc>
            </a:pPr>
            <a:r>
              <a:rPr lang="en-US" sz="2200" u="sng" dirty="0">
                <a:hlinkClick r:id="rId4"/>
              </a:rPr>
              <a:t>Revision of the University of Maryland Undergraduate Student Grievance Procedure (Senate Doc. No. 14-15-22) </a:t>
            </a:r>
            <a:endParaRPr lang="en-US" sz="2200" dirty="0"/>
          </a:p>
          <a:p>
            <a:pPr lvl="1">
              <a:lnSpc>
                <a:spcPct val="110000"/>
              </a:lnSpc>
            </a:pPr>
            <a:r>
              <a:rPr lang="en-US" sz="2000" dirty="0"/>
              <a:t>Senators raised concerns about the language regarding Reading Day and the impact on faculty and courses.</a:t>
            </a:r>
          </a:p>
          <a:p>
            <a:pPr lvl="1">
              <a:lnSpc>
                <a:spcPct val="110000"/>
              </a:lnSpc>
            </a:pPr>
            <a:r>
              <a:rPr lang="en-US" sz="2000" dirty="0"/>
              <a:t>Senators raised concerns about language related to privacy and its relationship to intellectual property rights.</a:t>
            </a:r>
          </a:p>
          <a:p>
            <a:pPr lvl="1">
              <a:lnSpc>
                <a:spcPct val="110000"/>
              </a:lnSpc>
            </a:pPr>
            <a:r>
              <a:rPr lang="en-US" sz="2000" dirty="0"/>
              <a:t>Following extensive discussion, the Senate voted to recommit the report back to the Educational Affairs Committee for further consideration of the concerns raised at the meeting.</a:t>
            </a:r>
          </a:p>
          <a:p>
            <a:pPr lvl="1">
              <a:lnSpc>
                <a:spcPct val="110000"/>
              </a:lnSpc>
            </a:pPr>
            <a:r>
              <a:rPr lang="en-US" sz="2000" dirty="0"/>
              <a:t>Senators were encouraged to send their comments for the committee to </a:t>
            </a:r>
            <a:r>
              <a:rPr lang="en-US" sz="2000" u="sng" dirty="0">
                <a:hlinkClick r:id="rId5"/>
              </a:rPr>
              <a:t>senate-admin@umd.edu</a:t>
            </a:r>
            <a:r>
              <a:rPr lang="en-US" sz="2000" dirty="0"/>
              <a:t>. </a:t>
            </a:r>
          </a:p>
        </p:txBody>
      </p:sp>
    </p:spTree>
    <p:custDataLst>
      <p:tags r:id="rId1"/>
    </p:custDataLst>
    <p:extLst>
      <p:ext uri="{BB962C8B-B14F-4D97-AF65-F5344CB8AC3E}">
        <p14:creationId xmlns:p14="http://schemas.microsoft.com/office/powerpoint/2010/main" val="17488279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r>
              <a:rPr lang="en-US" sz="2800" dirty="0"/>
              <a:t>New Business</a:t>
            </a:r>
          </a:p>
          <a:p>
            <a:pPr lvl="1"/>
            <a:r>
              <a:rPr lang="en-US" dirty="0"/>
              <a:t>Senator Stanley, undergraduate student, College of Behavioral &amp; Social Sciences noted that he planned to submit a proposal regarding in-person training for sexual assault for Senate consideration.</a:t>
            </a:r>
          </a:p>
        </p:txBody>
      </p:sp>
    </p:spTree>
    <p:custDataLst>
      <p:tags r:id="rId1"/>
    </p:custDataLst>
    <p:extLst>
      <p:ext uri="{BB962C8B-B14F-4D97-AF65-F5344CB8AC3E}">
        <p14:creationId xmlns:p14="http://schemas.microsoft.com/office/powerpoint/2010/main" val="260577658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Relevant Links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fontScale="70000" lnSpcReduction="20000"/>
          </a:bodyPr>
          <a:lstStyle/>
          <a:p>
            <a:pPr eaLnBrk="1" hangingPunct="1"/>
            <a:r>
              <a:rPr lang="en-US" sz="3100" u="sng" dirty="0">
                <a:hlinkClick r:id="rId4"/>
              </a:rPr>
              <a:t>http://www.senate.umd.edu/meetings/materials/2015to2016/120915/NomComm_Slate_15-16-14.pdf</a:t>
            </a:r>
            <a:endParaRPr lang="en-US" sz="3100" dirty="0"/>
          </a:p>
          <a:p>
            <a:pPr eaLnBrk="1" hangingPunct="1"/>
            <a:r>
              <a:rPr lang="en-US" sz="3100" u="sng" dirty="0">
                <a:hlinkClick r:id="rId5"/>
              </a:rPr>
              <a:t>http://www.senate.umd.edu/meetings/materials/2015to2016/120915/PCC_Rename_Master_Library_Science_15-16-13.pdf</a:t>
            </a:r>
            <a:endParaRPr lang="en-US" sz="3100" dirty="0"/>
          </a:p>
          <a:p>
            <a:pPr eaLnBrk="1" hangingPunct="1"/>
            <a:r>
              <a:rPr lang="en-US" sz="3100" u="sng" dirty="0">
                <a:hlinkClick r:id="rId6"/>
              </a:rPr>
              <a:t>http://www.senate.umd.edu/meetings/materials/2015to2016/120915/PCC_Establish_PostBac_Certificate_Digital_Studies_Arts_Humanities_15-16-12.</a:t>
            </a:r>
            <a:r>
              <a:rPr lang="en-US" sz="3100" u="sng" dirty="0" smtClean="0">
                <a:hlinkClick r:id="rId6"/>
              </a:rPr>
              <a:t>pdf</a:t>
            </a:r>
            <a:endParaRPr lang="en-US" sz="3100" u="sng" dirty="0" smtClean="0"/>
          </a:p>
          <a:p>
            <a:pPr eaLnBrk="1" hangingPunct="1"/>
            <a:r>
              <a:rPr lang="en-US" sz="3100" u="sng" dirty="0">
                <a:hlinkClick r:id="rId7"/>
              </a:rPr>
              <a:t>http://www.senate.umd.edu/meetings/materials/2015to2016/120915/ERG_Visiting_Faculty_15-16-15.</a:t>
            </a:r>
            <a:r>
              <a:rPr lang="en-US" sz="3100" u="sng" dirty="0" smtClean="0">
                <a:hlinkClick r:id="rId7"/>
              </a:rPr>
              <a:t>pdf</a:t>
            </a:r>
            <a:endParaRPr lang="en-US" sz="3100" u="sng" dirty="0" smtClean="0"/>
          </a:p>
          <a:p>
            <a:pPr eaLnBrk="1" hangingPunct="1"/>
            <a:r>
              <a:rPr lang="en-US" sz="3100" u="sng" dirty="0">
                <a:hlinkClick r:id="rId8"/>
              </a:rPr>
              <a:t>http://www.senate.umd.edu/meetings/materials/2015to2016/120915/Ed_Affairs_Undergrad_Grievance_Procedure_14-15-22.pdf</a:t>
            </a:r>
            <a:endParaRPr lang="en-US" sz="3100" dirty="0"/>
          </a:p>
          <a:p>
            <a:pPr eaLnBrk="1" hangingPunct="1"/>
            <a:endParaRPr lang="en-US" sz="2800" dirty="0"/>
          </a:p>
          <a:p>
            <a:pPr eaLnBrk="1" hangingPunct="1"/>
            <a:endParaRPr lang="en-US" sz="3200" dirty="0"/>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880548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lstStyle/>
          <a:p>
            <a:pPr lvl="0"/>
            <a:r>
              <a:rPr lang="en-US" sz="2800" dirty="0"/>
              <a:t>Presidential Briefing</a:t>
            </a:r>
          </a:p>
          <a:p>
            <a:pPr lvl="1"/>
            <a:r>
              <a:rPr lang="en-US" sz="2800" dirty="0"/>
              <a:t>President Loh provided a briefing on two suggested </a:t>
            </a:r>
            <a:r>
              <a:rPr lang="en-US" sz="2800" dirty="0" smtClean="0"/>
              <a:t>topics.</a:t>
            </a:r>
          </a:p>
          <a:p>
            <a:pPr lvl="2"/>
            <a:r>
              <a:rPr lang="en-US" sz="2800" i="1" dirty="0"/>
              <a:t>The importance of affirmative action and diversity at </a:t>
            </a:r>
            <a:r>
              <a:rPr lang="en-US" sz="2800" i="1" dirty="0" smtClean="0"/>
              <a:t>universities.</a:t>
            </a:r>
            <a:endParaRPr lang="en-US" sz="2800" i="1" dirty="0"/>
          </a:p>
          <a:p>
            <a:pPr lvl="2"/>
            <a:r>
              <a:rPr lang="en-US" sz="2800" i="1" dirty="0"/>
              <a:t>Overview of the upcoming legislative </a:t>
            </a:r>
            <a:r>
              <a:rPr lang="en-US" sz="2800" i="1" dirty="0" smtClean="0"/>
              <a:t>session</a:t>
            </a:r>
            <a:endParaRPr lang="en-US" sz="2800" i="1" dirty="0"/>
          </a:p>
          <a:p>
            <a:pPr marL="668337" lvl="2" indent="0">
              <a:buNone/>
            </a:pPr>
            <a:endParaRPr lang="en-US" sz="2500" dirty="0"/>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85000" lnSpcReduction="10000"/>
          </a:bodyPr>
          <a:lstStyle/>
          <a:p>
            <a:r>
              <a:rPr lang="en-US" i="1" dirty="0"/>
              <a:t>The importance of affirmative action and diversity at universities</a:t>
            </a:r>
            <a:endParaRPr lang="en-US" dirty="0"/>
          </a:p>
          <a:p>
            <a:pPr lvl="1">
              <a:lnSpc>
                <a:spcPct val="110000"/>
              </a:lnSpc>
            </a:pPr>
            <a:r>
              <a:rPr lang="en-US" sz="2700" dirty="0"/>
              <a:t>President Loh noted the importance of the </a:t>
            </a:r>
            <a:r>
              <a:rPr lang="en-US" sz="2700" i="1" dirty="0"/>
              <a:t>Fisher v. University of Texas </a:t>
            </a:r>
            <a:r>
              <a:rPr lang="en-US" sz="2700" dirty="0"/>
              <a:t>before the Supreme Court and its impact on race-based affirmative action at universities across the country. He stated that affirmative action is not about erasing past wrongs but rather to understand different viewpoints. He commented that the recommendation to rename Byrd Stadium is important but symbolic. President Loh noted that the upcoming campus dialogues would help advance our commitment to diversity and inclusion. </a:t>
            </a:r>
          </a:p>
        </p:txBody>
      </p:sp>
    </p:spTree>
    <p:custDataLst>
      <p:tags r:id="rId1"/>
    </p:custDataLst>
    <p:extLst>
      <p:ext uri="{BB962C8B-B14F-4D97-AF65-F5344CB8AC3E}">
        <p14:creationId xmlns:p14="http://schemas.microsoft.com/office/powerpoint/2010/main" val="302150253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2015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lnSpcReduction="10000"/>
          </a:bodyPr>
          <a:lstStyle/>
          <a:p>
            <a:r>
              <a:rPr lang="en-US" i="1" dirty="0"/>
              <a:t>Overview of the upcoming legislative session</a:t>
            </a:r>
            <a:endParaRPr lang="en-US" dirty="0"/>
          </a:p>
          <a:p>
            <a:pPr lvl="1"/>
            <a:r>
              <a:rPr lang="en-US" sz="2700" dirty="0"/>
              <a:t>President Loh stated that the upcoming legislative session begins in less than a month. He explained that the priorities of the Governor were focused on job creation and economic development, efficiency and effectiveness, and fiscal stewardship. He noted that the State has agreed to absorb the cost of </a:t>
            </a:r>
            <a:r>
              <a:rPr lang="en-US" sz="2700" smtClean="0"/>
              <a:t>Obamacare</a:t>
            </a:r>
            <a:r>
              <a:rPr lang="en-US" sz="2700" dirty="0" smtClean="0"/>
              <a:t> </a:t>
            </a:r>
            <a:r>
              <a:rPr lang="en-US" sz="2700" dirty="0"/>
              <a:t>but that there would be no salary increases for any state employees because of the State’s structural budget cut.</a:t>
            </a:r>
          </a:p>
        </p:txBody>
      </p:sp>
    </p:spTree>
    <p:custDataLst>
      <p:tags r:id="rId1"/>
    </p:custDataLst>
    <p:extLst>
      <p:ext uri="{BB962C8B-B14F-4D97-AF65-F5344CB8AC3E}">
        <p14:creationId xmlns:p14="http://schemas.microsoft.com/office/powerpoint/2010/main" val="157406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2015 Summary</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lnSpcReduction="10000"/>
          </a:bodyPr>
          <a:lstStyle/>
          <a:p>
            <a:r>
              <a:rPr lang="en-US" i="1" dirty="0"/>
              <a:t>Overview of the upcoming legislative session</a:t>
            </a:r>
            <a:endParaRPr lang="en-US" dirty="0"/>
          </a:p>
          <a:p>
            <a:pPr lvl="1"/>
            <a:r>
              <a:rPr lang="en-US" sz="2700" dirty="0"/>
              <a:t>President Loh stated that the upcoming legislative session begins in less than a month. He explained that the priorities of the Governor were focused on job creation and economic development, efficiency and effectiveness, and fiscal stewardship. He noted that the State has agreed to absorb the cost of Obama Care but that there would be no salary increases for any state employees because of the State’s structural budget cut.</a:t>
            </a:r>
          </a:p>
        </p:txBody>
      </p:sp>
    </p:spTree>
    <p:custDataLst>
      <p:tags r:id="rId1"/>
    </p:custDataLst>
    <p:extLst>
      <p:ext uri="{BB962C8B-B14F-4D97-AF65-F5344CB8AC3E}">
        <p14:creationId xmlns:p14="http://schemas.microsoft.com/office/powerpoint/2010/main" val="41790833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fontScale="85000" lnSpcReduction="10000"/>
          </a:bodyPr>
          <a:lstStyle/>
          <a:p>
            <a:pPr lvl="1">
              <a:lnSpc>
                <a:spcPct val="110000"/>
              </a:lnSpc>
            </a:pPr>
            <a:r>
              <a:rPr lang="en-US" dirty="0"/>
              <a:t>Senate Elections:  The Senate Office will begin the candidacy/election process for all staff, student, and single-member constituency senators for 2016-2017 on January 19, 2016. This will include implementation of the new senate structure approved in the Plan of Organization for Shared Governance last year. This new structure includes the apportionment of professional track faculty at the college level, changes to the staff constituencies to exempt and nonexempt staff in Colleges and Divisions, and new groupings for the single member constituencies. Colleges and Schools have been contacted about their specific apportionment and guidelines for conducting elections for tenured/tenure track and professional track faculty senators. We encourage you and your colleagues to run to be senators. You can find more details about the timeline and process under the “Elections” tab on the Senate website.</a:t>
            </a:r>
          </a:p>
        </p:txBody>
      </p:sp>
    </p:spTree>
    <p:custDataLst>
      <p:tags r:id="rId1"/>
    </p:custDataLst>
    <p:extLst>
      <p:ext uri="{BB962C8B-B14F-4D97-AF65-F5344CB8AC3E}">
        <p14:creationId xmlns:p14="http://schemas.microsoft.com/office/powerpoint/2010/main" val="2065563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fontScale="92500"/>
          </a:bodyPr>
          <a:lstStyle/>
          <a:p>
            <a:pPr lvl="1">
              <a:lnSpc>
                <a:spcPct val="110000"/>
              </a:lnSpc>
            </a:pPr>
            <a:r>
              <a:rPr lang="en-US" dirty="0"/>
              <a:t>SEC Update:  Over the last several weeks, the Senate Executive Committee met a couple times to discuss the racial climate crisis on campuses nationwide and here at College Park. One of my takeaways from these discussions is as follows: As elected and appointed members of the University Senate, we represent all faculty, staff, students, administrators, and those who visit our campus. It is our responsibility and duty to ensure that each interaction we have with anyone, regardless of race, creed, religion, gender, political affiliation, or any other label we humans put on one another, that we will treat each other in a civil manner.  </a:t>
            </a:r>
          </a:p>
        </p:txBody>
      </p:sp>
    </p:spTree>
    <p:custDataLst>
      <p:tags r:id="rId1"/>
    </p:custDataLst>
    <p:extLst>
      <p:ext uri="{BB962C8B-B14F-4D97-AF65-F5344CB8AC3E}">
        <p14:creationId xmlns:p14="http://schemas.microsoft.com/office/powerpoint/2010/main" val="2523037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1">
              <a:lnSpc>
                <a:spcPct val="110000"/>
              </a:lnSpc>
            </a:pPr>
            <a:r>
              <a:rPr lang="en-US" sz="2000" dirty="0"/>
              <a:t>It is our responsibility to promote inclusiveness and an atmosphere that we are all members of the University of Maryland, and equal members of the human race</a:t>
            </a:r>
            <a:r>
              <a:rPr lang="en-US" sz="2000" dirty="0" smtClean="0"/>
              <a:t>. As </a:t>
            </a:r>
            <a:r>
              <a:rPr lang="en-US" sz="2000" dirty="0"/>
              <a:t>an institution of higher learning, this is the place to have discussions about the problems in our society, and feel safe to do so. </a:t>
            </a:r>
            <a:r>
              <a:rPr lang="en-US" sz="2000" dirty="0" smtClean="0"/>
              <a:t>We </a:t>
            </a:r>
            <a:r>
              <a:rPr lang="en-US" sz="2000" dirty="0"/>
              <a:t>may not always agree, but that too is part of our rights as members of society and of this university</a:t>
            </a:r>
            <a:r>
              <a:rPr lang="en-US" sz="2000" dirty="0" smtClean="0"/>
              <a:t>. </a:t>
            </a:r>
            <a:r>
              <a:rPr lang="en-US" sz="2000" dirty="0"/>
              <a:t>Our conversations also included discussion regarding the renaming of Byrd Stadium. </a:t>
            </a:r>
            <a:r>
              <a:rPr lang="en-US" sz="2000" dirty="0" smtClean="0"/>
              <a:t>After </a:t>
            </a:r>
            <a:r>
              <a:rPr lang="en-US" sz="2000" dirty="0"/>
              <a:t>some discussion of the different perspectives related to the issue and without any knowledge of what the President would recommend, on Friday, December 4</a:t>
            </a:r>
            <a:r>
              <a:rPr lang="en-US" sz="2000" baseline="30000" dirty="0"/>
              <a:t>th</a:t>
            </a:r>
            <a:r>
              <a:rPr lang="en-US" sz="2000" dirty="0"/>
              <a:t> 2015, the Senate Executive Committee voted on a motion to support the renaming of Byrd Stadium.</a:t>
            </a:r>
          </a:p>
        </p:txBody>
      </p:sp>
    </p:spTree>
    <p:custDataLst>
      <p:tags r:id="rId1"/>
    </p:custDataLst>
    <p:extLst>
      <p:ext uri="{BB962C8B-B14F-4D97-AF65-F5344CB8AC3E}">
        <p14:creationId xmlns:p14="http://schemas.microsoft.com/office/powerpoint/2010/main" val="33025368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December 9, </a:t>
            </a:r>
            <a:r>
              <a:rPr lang="en-US" dirty="0">
                <a:latin typeface="Calibri" charset="0"/>
                <a:ea typeface="ＭＳ Ｐゴシック" charset="0"/>
                <a:cs typeface="ＭＳ Ｐゴシック" charset="0"/>
              </a:rPr>
              <a:t>2015 Summary</a:t>
            </a:r>
          </a:p>
        </p:txBody>
      </p:sp>
      <p:sp>
        <p:nvSpPr>
          <p:cNvPr id="44034" name="Vertical Text Placeholder 5"/>
          <p:cNvSpPr>
            <a:spLocks noGrp="1"/>
          </p:cNvSpPr>
          <p:nvPr>
            <p:ph type="body" orient="vert" idx="1"/>
          </p:nvPr>
        </p:nvSpPr>
        <p:spPr/>
        <p:txBody>
          <a:bodyPr vert="horz">
            <a:normAutofit/>
          </a:bodyPr>
          <a:lstStyle/>
          <a:p>
            <a:pPr lvl="0"/>
            <a:r>
              <a:rPr lang="en-US" sz="2800" u="sng" dirty="0">
                <a:hlinkClick r:id="rId4"/>
              </a:rPr>
              <a:t>Nominations Committee Slate 2015-2016 (Senate Doc. No. 15-16-14) </a:t>
            </a:r>
            <a:endParaRPr lang="en-US" sz="1800" dirty="0"/>
          </a:p>
          <a:p>
            <a:pPr lvl="1"/>
            <a:r>
              <a:rPr lang="en-US" dirty="0"/>
              <a:t>The Senate voted to approve the slate.</a:t>
            </a:r>
            <a:endParaRPr lang="en-US" sz="1600" dirty="0"/>
          </a:p>
        </p:txBody>
      </p:sp>
    </p:spTree>
    <p:custDataLst>
      <p:tags r:id="rId1"/>
    </p:custDataLst>
    <p:extLst>
      <p:ext uri="{BB962C8B-B14F-4D97-AF65-F5344CB8AC3E}">
        <p14:creationId xmlns:p14="http://schemas.microsoft.com/office/powerpoint/2010/main" val="3670364173"/>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604</TotalTime>
  <Words>1163</Words>
  <Application>Microsoft Macintosh PowerPoint</Application>
  <PresentationFormat>On-screen Show (4:3)</PresentationFormat>
  <Paragraphs>65</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Senate Meeting Summary</vt:lpstr>
      <vt:lpstr>December 9, 2015 Summary</vt:lpstr>
      <vt:lpstr>December 9, 2015 Summary</vt:lpstr>
      <vt:lpstr>December 9, 2015 Summary</vt:lpstr>
      <vt:lpstr>December 9, 2015 Summary</vt:lpstr>
      <vt:lpstr>December 9, 2015 Summary</vt:lpstr>
      <vt:lpstr>December 9, 2015 Summary</vt:lpstr>
      <vt:lpstr>December 9, 2015 Summary</vt:lpstr>
      <vt:lpstr>December 9, 2015 Summary</vt:lpstr>
      <vt:lpstr>December 9, 2015 Summary</vt:lpstr>
      <vt:lpstr>December 9, 2015 Summary</vt:lpstr>
      <vt:lpstr>December 9, 2015 Summary</vt:lpstr>
      <vt:lpstr>December 9, 2015 Summary</vt:lpstr>
      <vt:lpstr>December 9, 2015 Summary</vt:lpstr>
      <vt:lpstr>Relevant Links</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Reka Montfort</cp:lastModifiedBy>
  <cp:revision>35</cp:revision>
  <dcterms:created xsi:type="dcterms:W3CDTF">2015-04-02T14:28:17Z</dcterms:created>
  <dcterms:modified xsi:type="dcterms:W3CDTF">2015-12-16T15:51:17Z</dcterms:modified>
</cp:coreProperties>
</file>