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theme/theme3.xml" ContentType="application/vnd.openxmlformats-officedocument.theme+xml"/>
  <Override PartName="/ppt/slideLayouts/slideLayout15.xml" ContentType="application/vnd.openxmlformats-officedocument.presentationml.slideLayout+xml"/>
  <Override PartName="/ppt/theme/theme4.xml" ContentType="application/vnd.openxmlformats-officedocument.theme+xml"/>
  <Override PartName="/ppt/slideLayouts/slideLayout16.xml" ContentType="application/vnd.openxmlformats-officedocument.presentationml.slideLayout+xml"/>
  <Override PartName="/ppt/theme/theme5.xml" ContentType="application/vnd.openxmlformats-officedocument.theme+xml"/>
  <Override PartName="/ppt/slideLayouts/slideLayout17.xml" ContentType="application/vnd.openxmlformats-officedocument.presentationml.slideLayout+xml"/>
  <Override PartName="/ppt/theme/theme6.xml" ContentType="application/vnd.openxmlformats-officedocument.theme+xml"/>
  <Override PartName="/ppt/slideLayouts/slideLayout18.xml" ContentType="application/vnd.openxmlformats-officedocument.presentationml.slideLayout+xml"/>
  <Override PartName="/ppt/theme/theme7.xml" ContentType="application/vnd.openxmlformats-officedocument.theme+xml"/>
  <Override PartName="/ppt/slideLayouts/slideLayout19.xml" ContentType="application/vnd.openxmlformats-officedocument.presentationml.slideLayout+xml"/>
  <Override PartName="/ppt/theme/theme8.xml" ContentType="application/vnd.openxmlformats-officedocument.theme+xml"/>
  <Override PartName="/ppt/slideLayouts/slideLayout20.xml" ContentType="application/vnd.openxmlformats-officedocument.presentationml.slideLayout+xml"/>
  <Override PartName="/ppt/theme/theme9.xml" ContentType="application/vnd.openxmlformats-officedocument.theme+xml"/>
  <Override PartName="/ppt/slideLayouts/slideLayout21.xml" ContentType="application/vnd.openxmlformats-officedocument.presentationml.slideLayout+xml"/>
  <Override PartName="/ppt/theme/theme10.xml" ContentType="application/vnd.openxmlformats-officedocument.theme+xml"/>
  <Override PartName="/ppt/slideLayouts/slideLayout22.xml" ContentType="application/vnd.openxmlformats-officedocument.presentationml.slideLayout+xml"/>
  <Override PartName="/ppt/theme/theme11.xml" ContentType="application/vnd.openxmlformats-officedocument.theme+xml"/>
  <Override PartName="/ppt/slideLayouts/slideLayout23.xml" ContentType="application/vnd.openxmlformats-officedocument.presentationml.slideLayout+xml"/>
  <Override PartName="/ppt/theme/theme12.xml" ContentType="application/vnd.openxmlformats-officedocument.theme+xml"/>
  <Override PartName="/ppt/slideLayouts/slideLayout24.xml" ContentType="application/vnd.openxmlformats-officedocument.presentationml.slideLayout+xml"/>
  <Override PartName="/ppt/theme/theme13.xml" ContentType="application/vnd.openxmlformats-officedocument.theme+xml"/>
  <Override PartName="/ppt/slideLayouts/slideLayout25.xml" ContentType="application/vnd.openxmlformats-officedocument.presentationml.slideLayout+xml"/>
  <Override PartName="/ppt/theme/theme14.xml" ContentType="application/vnd.openxmlformats-officedocument.theme+xml"/>
  <Override PartName="/ppt/slideLayouts/slideLayout26.xml" ContentType="application/vnd.openxmlformats-officedocument.presentationml.slideLayout+xml"/>
  <Override PartName="/ppt/theme/theme15.xml" ContentType="application/vnd.openxmlformats-officedocument.theme+xml"/>
  <Override PartName="/ppt/theme/theme16.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1"/>
    <p:sldMasterId id="2147483702" r:id="rId2"/>
    <p:sldMasterId id="2147483704" r:id="rId3"/>
    <p:sldMasterId id="2147483706" r:id="rId4"/>
    <p:sldMasterId id="2147483708" r:id="rId5"/>
    <p:sldMasterId id="2147483710" r:id="rId6"/>
    <p:sldMasterId id="2147483712" r:id="rId7"/>
    <p:sldMasterId id="2147483714" r:id="rId8"/>
    <p:sldMasterId id="2147483717" r:id="rId9"/>
    <p:sldMasterId id="2147483719" r:id="rId10"/>
    <p:sldMasterId id="2147483721" r:id="rId11"/>
    <p:sldMasterId id="2147483723" r:id="rId12"/>
    <p:sldMasterId id="2147483725" r:id="rId13"/>
    <p:sldMasterId id="2147483727" r:id="rId14"/>
    <p:sldMasterId id="2147483729" r:id="rId15"/>
  </p:sldMasterIdLst>
  <p:notesMasterIdLst>
    <p:notesMasterId r:id="rId24"/>
  </p:notesMasterIdLst>
  <p:sldIdLst>
    <p:sldId id="321" r:id="rId16"/>
    <p:sldId id="347" r:id="rId17"/>
    <p:sldId id="348" r:id="rId18"/>
    <p:sldId id="353" r:id="rId19"/>
    <p:sldId id="355" r:id="rId20"/>
    <p:sldId id="350" r:id="rId21"/>
    <p:sldId id="354" r:id="rId22"/>
    <p:sldId id="340" r:id="rId23"/>
  </p:sldIdLst>
  <p:sldSz cx="12192000" cy="6858000"/>
  <p:notesSz cx="6858000" cy="9144000"/>
  <p:custDataLst>
    <p:tags r:id="rId25"/>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B20E17"/>
    <a:srgbClr val="E4C53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616" autoAdjust="0"/>
    <p:restoredTop sz="94660"/>
  </p:normalViewPr>
  <p:slideViewPr>
    <p:cSldViewPr snapToGrid="0">
      <p:cViewPr varScale="1">
        <p:scale>
          <a:sx n="63" d="100"/>
          <a:sy n="63" d="100"/>
        </p:scale>
        <p:origin x="78" y="1524"/>
      </p:cViewPr>
      <p:guideLst>
        <p:guide orient="horz" pos="2160"/>
        <p:guide pos="3840"/>
      </p:guideLst>
    </p:cSldViewPr>
  </p:slideViewPr>
  <p:notesTextViewPr>
    <p:cViewPr>
      <p:scale>
        <a:sx n="1" d="1"/>
        <a:sy n="1" d="1"/>
      </p:scale>
      <p:origin x="0" y="0"/>
    </p:cViewPr>
  </p:notesTextViewPr>
  <p:sorterViewPr>
    <p:cViewPr>
      <p:scale>
        <a:sx n="100" d="100"/>
        <a:sy n="100" d="100"/>
      </p:scale>
      <p:origin x="0" y="-969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 Target="slides/slide3.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6.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2.xml"/><Relationship Id="rId25"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slide" Target="slides/slide1.xml"/><Relationship Id="rId20" Type="http://schemas.openxmlformats.org/officeDocument/2006/relationships/slide" Target="slides/slide5.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8.xml"/><Relationship Id="rId28" Type="http://schemas.openxmlformats.org/officeDocument/2006/relationships/theme" Target="theme/theme1.xml"/><Relationship Id="rId10" Type="http://schemas.openxmlformats.org/officeDocument/2006/relationships/slideMaster" Target="slideMasters/slideMaster10.xml"/><Relationship Id="rId19" Type="http://schemas.openxmlformats.org/officeDocument/2006/relationships/slide" Target="slides/slide4.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7.xml"/><Relationship Id="rId27" Type="http://schemas.openxmlformats.org/officeDocument/2006/relationships/viewProps" Target="viewProps.xml"/><Relationship Id="rId100" Type="http://schemas.microsoft.com/office/2015/10/relationships/revisionInfo" Target="revisionInfo.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0"/>
    </c:view3D>
    <c:floor>
      <c:thickness val="0"/>
    </c:floor>
    <c:sideWall>
      <c:thickness val="0"/>
    </c:sideWall>
    <c:backWall>
      <c:thickness val="0"/>
    </c:backWall>
    <c:plotArea>
      <c:layout/>
      <c:bar3DChart>
        <c:barDir val="col"/>
        <c:grouping val="standar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xmlns:c16r2="http://schemas.microsoft.com/office/drawing/2015/06/chart">
            <c:ext xmlns:c16="http://schemas.microsoft.com/office/drawing/2014/chart" uri="{C3380CC4-5D6E-409C-BE32-E72D297353CC}">
              <c16:uniqueId val="{00000000-E00A-44BA-A2CE-9DFAFE6A14CF}"/>
            </c:ext>
          </c:extLst>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xmlns:c16r2="http://schemas.microsoft.com/office/drawing/2015/06/chart">
            <c:ext xmlns:c16="http://schemas.microsoft.com/office/drawing/2014/chart" uri="{C3380CC4-5D6E-409C-BE32-E72D297353CC}">
              <c16:uniqueId val="{00000001-E00A-44BA-A2CE-9DFAFE6A14CF}"/>
            </c:ext>
          </c:extLst>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xmlns:c16r2="http://schemas.microsoft.com/office/drawing/2015/06/chart">
            <c:ext xmlns:c16="http://schemas.microsoft.com/office/drawing/2014/chart" uri="{C3380CC4-5D6E-409C-BE32-E72D297353CC}">
              <c16:uniqueId val="{00000002-E00A-44BA-A2CE-9DFAFE6A14CF}"/>
            </c:ext>
          </c:extLst>
        </c:ser>
        <c:dLbls>
          <c:showLegendKey val="0"/>
          <c:showVal val="0"/>
          <c:showCatName val="0"/>
          <c:showSerName val="0"/>
          <c:showPercent val="0"/>
          <c:showBubbleSize val="0"/>
        </c:dLbls>
        <c:gapWidth val="150"/>
        <c:shape val="box"/>
        <c:axId val="176580928"/>
        <c:axId val="176581488"/>
        <c:axId val="130917056"/>
      </c:bar3DChart>
      <c:catAx>
        <c:axId val="176580928"/>
        <c:scaling>
          <c:orientation val="minMax"/>
        </c:scaling>
        <c:delete val="0"/>
        <c:axPos val="b"/>
        <c:numFmt formatCode="General" sourceLinked="1"/>
        <c:majorTickMark val="out"/>
        <c:minorTickMark val="none"/>
        <c:tickLblPos val="nextTo"/>
        <c:crossAx val="176581488"/>
        <c:crosses val="autoZero"/>
        <c:auto val="1"/>
        <c:lblAlgn val="ctr"/>
        <c:lblOffset val="100"/>
        <c:noMultiLvlLbl val="0"/>
      </c:catAx>
      <c:valAx>
        <c:axId val="176581488"/>
        <c:scaling>
          <c:orientation val="minMax"/>
        </c:scaling>
        <c:delete val="0"/>
        <c:axPos val="l"/>
        <c:majorGridlines/>
        <c:numFmt formatCode="General" sourceLinked="1"/>
        <c:majorTickMark val="out"/>
        <c:minorTickMark val="none"/>
        <c:tickLblPos val="nextTo"/>
        <c:crossAx val="176580928"/>
        <c:crosses val="autoZero"/>
        <c:crossBetween val="between"/>
      </c:valAx>
      <c:serAx>
        <c:axId val="130917056"/>
        <c:scaling>
          <c:orientation val="minMax"/>
        </c:scaling>
        <c:delete val="0"/>
        <c:axPos val="b"/>
        <c:majorTickMark val="out"/>
        <c:minorTickMark val="none"/>
        <c:tickLblPos val="nextTo"/>
        <c:crossAx val="176581488"/>
        <c:crosses val="autoZero"/>
      </c:ser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0"/>
    </c:view3D>
    <c:floor>
      <c:thickness val="0"/>
    </c:floor>
    <c:sideWall>
      <c:thickness val="0"/>
    </c:sideWall>
    <c:backWall>
      <c:thickness val="0"/>
    </c:backWall>
    <c:plotArea>
      <c:layout/>
      <c:bar3DChart>
        <c:barDir val="col"/>
        <c:grouping val="standar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xmlns:c16r2="http://schemas.microsoft.com/office/drawing/2015/06/chart">
            <c:ext xmlns:c16="http://schemas.microsoft.com/office/drawing/2014/chart" uri="{C3380CC4-5D6E-409C-BE32-E72D297353CC}">
              <c16:uniqueId val="{00000000-E00A-44BA-A2CE-9DFAFE6A14CF}"/>
            </c:ext>
          </c:extLst>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xmlns:c16r2="http://schemas.microsoft.com/office/drawing/2015/06/chart">
            <c:ext xmlns:c16="http://schemas.microsoft.com/office/drawing/2014/chart" uri="{C3380CC4-5D6E-409C-BE32-E72D297353CC}">
              <c16:uniqueId val="{00000001-E00A-44BA-A2CE-9DFAFE6A14CF}"/>
            </c:ext>
          </c:extLst>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xmlns:c16r2="http://schemas.microsoft.com/office/drawing/2015/06/chart">
            <c:ext xmlns:c16="http://schemas.microsoft.com/office/drawing/2014/chart" uri="{C3380CC4-5D6E-409C-BE32-E72D297353CC}">
              <c16:uniqueId val="{00000002-E00A-44BA-A2CE-9DFAFE6A14CF}"/>
            </c:ext>
          </c:extLst>
        </c:ser>
        <c:dLbls>
          <c:showLegendKey val="0"/>
          <c:showVal val="0"/>
          <c:showCatName val="0"/>
          <c:showSerName val="0"/>
          <c:showPercent val="0"/>
          <c:showBubbleSize val="0"/>
        </c:dLbls>
        <c:gapWidth val="150"/>
        <c:shape val="box"/>
        <c:axId val="176407200"/>
        <c:axId val="176407760"/>
        <c:axId val="178246336"/>
      </c:bar3DChart>
      <c:catAx>
        <c:axId val="176407200"/>
        <c:scaling>
          <c:orientation val="minMax"/>
        </c:scaling>
        <c:delete val="0"/>
        <c:axPos val="b"/>
        <c:numFmt formatCode="General" sourceLinked="1"/>
        <c:majorTickMark val="out"/>
        <c:minorTickMark val="none"/>
        <c:tickLblPos val="nextTo"/>
        <c:crossAx val="176407760"/>
        <c:crosses val="autoZero"/>
        <c:auto val="1"/>
        <c:lblAlgn val="ctr"/>
        <c:lblOffset val="100"/>
        <c:noMultiLvlLbl val="0"/>
      </c:catAx>
      <c:valAx>
        <c:axId val="176407760"/>
        <c:scaling>
          <c:orientation val="minMax"/>
        </c:scaling>
        <c:delete val="0"/>
        <c:axPos val="l"/>
        <c:majorGridlines/>
        <c:numFmt formatCode="General" sourceLinked="1"/>
        <c:majorTickMark val="out"/>
        <c:minorTickMark val="none"/>
        <c:tickLblPos val="nextTo"/>
        <c:crossAx val="176407200"/>
        <c:crosses val="autoZero"/>
        <c:crossBetween val="between"/>
      </c:valAx>
      <c:serAx>
        <c:axId val="178246336"/>
        <c:scaling>
          <c:orientation val="minMax"/>
        </c:scaling>
        <c:delete val="0"/>
        <c:axPos val="b"/>
        <c:majorTickMark val="out"/>
        <c:minorTickMark val="none"/>
        <c:tickLblPos val="nextTo"/>
        <c:crossAx val="176407760"/>
        <c:crosses val="autoZero"/>
      </c:ser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1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FF1D7F-6098-F943-A299-FF519F3916C0}" type="datetimeFigureOut">
              <a:rPr lang="en-US" smtClean="0"/>
              <a:t>5/14/2019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FD5BD3-A954-1545-A124-E1B25878CF5E}" type="slidenum">
              <a:rPr lang="en-US" smtClean="0"/>
              <a:t>‹#›</a:t>
            </a:fld>
            <a:endParaRPr lang="en-US" dirty="0"/>
          </a:p>
        </p:txBody>
      </p:sp>
    </p:spTree>
    <p:extLst>
      <p:ext uri="{BB962C8B-B14F-4D97-AF65-F5344CB8AC3E}">
        <p14:creationId xmlns:p14="http://schemas.microsoft.com/office/powerpoint/2010/main" val="18207902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FD5BD3-A954-1545-A124-E1B25878CF5E}" type="slidenum">
              <a:rPr lang="en-US" smtClean="0"/>
              <a:t>8</a:t>
            </a:fld>
            <a:endParaRPr lang="en-US" dirty="0"/>
          </a:p>
        </p:txBody>
      </p:sp>
    </p:spTree>
    <p:extLst>
      <p:ext uri="{BB962C8B-B14F-4D97-AF65-F5344CB8AC3E}">
        <p14:creationId xmlns:p14="http://schemas.microsoft.com/office/powerpoint/2010/main" val="14053770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4985360-EFBB-43F0-89C6-6A465E09648E}" type="datetimeFigureOut">
              <a:rPr lang="en-US" smtClean="0"/>
              <a:t>5/14/2019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D263AE-BCF7-4C68-9F6F-5308AEC2684A}" type="slidenum">
              <a:rPr lang="en-US" smtClean="0"/>
              <a:t>‹#›</a:t>
            </a:fld>
            <a:endParaRPr lang="en-US" dirty="0"/>
          </a:p>
        </p:txBody>
      </p:sp>
    </p:spTree>
    <p:extLst>
      <p:ext uri="{BB962C8B-B14F-4D97-AF65-F5344CB8AC3E}">
        <p14:creationId xmlns:p14="http://schemas.microsoft.com/office/powerpoint/2010/main" val="4205297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985360-EFBB-43F0-89C6-6A465E09648E}" type="datetimeFigureOut">
              <a:rPr lang="en-US" smtClean="0"/>
              <a:t>5/14/2019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D263AE-BCF7-4C68-9F6F-5308AEC2684A}" type="slidenum">
              <a:rPr lang="en-US" smtClean="0"/>
              <a:t>‹#›</a:t>
            </a:fld>
            <a:endParaRPr lang="en-US" dirty="0"/>
          </a:p>
        </p:txBody>
      </p:sp>
    </p:spTree>
    <p:extLst>
      <p:ext uri="{BB962C8B-B14F-4D97-AF65-F5344CB8AC3E}">
        <p14:creationId xmlns:p14="http://schemas.microsoft.com/office/powerpoint/2010/main" val="3064902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985360-EFBB-43F0-89C6-6A465E09648E}" type="datetimeFigureOut">
              <a:rPr lang="en-US" smtClean="0"/>
              <a:t>5/14/2019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D263AE-BCF7-4C68-9F6F-5308AEC2684A}" type="slidenum">
              <a:rPr lang="en-US" smtClean="0"/>
              <a:t>‹#›</a:t>
            </a:fld>
            <a:endParaRPr lang="en-US" dirty="0"/>
          </a:p>
        </p:txBody>
      </p:sp>
    </p:spTree>
    <p:extLst>
      <p:ext uri="{BB962C8B-B14F-4D97-AF65-F5344CB8AC3E}">
        <p14:creationId xmlns:p14="http://schemas.microsoft.com/office/powerpoint/2010/main" val="16793395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cSld name="TPOnTheFly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985360-EFBB-43F0-89C6-6A465E09648E}" type="datetimeFigureOut">
              <a:rPr lang="en-US" smtClean="0"/>
              <a:t>5/14/2019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D263AE-BCF7-4C68-9F6F-5308AEC2684A}" type="slidenum">
              <a:rPr lang="en-US" smtClean="0"/>
              <a:t>‹#›</a:t>
            </a:fld>
            <a:endParaRPr lang="en-US" dirty="0"/>
          </a:p>
        </p:txBody>
      </p:sp>
      <p:graphicFrame>
        <p:nvGraphicFramePr>
          <p:cNvPr id="6" name="TPChart" hidden="1"/>
          <p:cNvGraphicFramePr/>
          <p:nvPr>
            <p:extLst>
              <p:ext uri="{D42A27DB-BD31-4B8C-83A1-F6EECF244321}">
                <p14:modId xmlns:p14="http://schemas.microsoft.com/office/powerpoint/2010/main" val="2996115174"/>
              </p:ext>
            </p:extLst>
          </p:nvPr>
        </p:nvGraphicFramePr>
        <p:xfrm>
          <a:off x="6350000" y="1600200"/>
          <a:ext cx="2540000" cy="254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TPChart" hidden="1"/>
          <p:cNvGraphicFramePr/>
          <p:nvPr userDrawn="1">
            <p:extLst>
              <p:ext uri="{D42A27DB-BD31-4B8C-83A1-F6EECF244321}">
                <p14:modId xmlns:p14="http://schemas.microsoft.com/office/powerpoint/2010/main" val="3715248169"/>
              </p:ext>
            </p:extLst>
          </p:nvPr>
        </p:nvGraphicFramePr>
        <p:xfrm>
          <a:off x="6350000" y="1600200"/>
          <a:ext cx="2540000" cy="2540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578873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5/14/2019</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dirty="0"/>
          </a:p>
        </p:txBody>
      </p:sp>
    </p:spTree>
    <p:extLst>
      <p:ext uri="{BB962C8B-B14F-4D97-AF65-F5344CB8AC3E}">
        <p14:creationId xmlns:p14="http://schemas.microsoft.com/office/powerpoint/2010/main" val="36894457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5/14/2019</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dirty="0"/>
          </a:p>
        </p:txBody>
      </p:sp>
    </p:spTree>
    <p:extLst>
      <p:ext uri="{BB962C8B-B14F-4D97-AF65-F5344CB8AC3E}">
        <p14:creationId xmlns:p14="http://schemas.microsoft.com/office/powerpoint/2010/main" val="32054769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5/14/2019</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dirty="0"/>
          </a:p>
        </p:txBody>
      </p:sp>
    </p:spTree>
    <p:extLst>
      <p:ext uri="{BB962C8B-B14F-4D97-AF65-F5344CB8AC3E}">
        <p14:creationId xmlns:p14="http://schemas.microsoft.com/office/powerpoint/2010/main" val="27011547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5/14/2019</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dirty="0"/>
          </a:p>
        </p:txBody>
      </p:sp>
    </p:spTree>
    <p:extLst>
      <p:ext uri="{BB962C8B-B14F-4D97-AF65-F5344CB8AC3E}">
        <p14:creationId xmlns:p14="http://schemas.microsoft.com/office/powerpoint/2010/main" val="20835261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5/14/2019</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dirty="0"/>
          </a:p>
        </p:txBody>
      </p:sp>
    </p:spTree>
    <p:extLst>
      <p:ext uri="{BB962C8B-B14F-4D97-AF65-F5344CB8AC3E}">
        <p14:creationId xmlns:p14="http://schemas.microsoft.com/office/powerpoint/2010/main" val="14025198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5/14/2019</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dirty="0"/>
          </a:p>
        </p:txBody>
      </p:sp>
    </p:spTree>
    <p:extLst>
      <p:ext uri="{BB962C8B-B14F-4D97-AF65-F5344CB8AC3E}">
        <p14:creationId xmlns:p14="http://schemas.microsoft.com/office/powerpoint/2010/main" val="16916847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5/14/2019</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dirty="0"/>
          </a:p>
        </p:txBody>
      </p:sp>
    </p:spTree>
    <p:extLst>
      <p:ext uri="{BB962C8B-B14F-4D97-AF65-F5344CB8AC3E}">
        <p14:creationId xmlns:p14="http://schemas.microsoft.com/office/powerpoint/2010/main" val="649190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985360-EFBB-43F0-89C6-6A465E09648E}" type="datetimeFigureOut">
              <a:rPr lang="en-US" smtClean="0"/>
              <a:t>5/14/2019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D263AE-BCF7-4C68-9F6F-5308AEC2684A}" type="slidenum">
              <a:rPr lang="en-US" smtClean="0"/>
              <a:t>‹#›</a:t>
            </a:fld>
            <a:endParaRPr lang="en-US" dirty="0"/>
          </a:p>
        </p:txBody>
      </p:sp>
    </p:spTree>
    <p:extLst>
      <p:ext uri="{BB962C8B-B14F-4D97-AF65-F5344CB8AC3E}">
        <p14:creationId xmlns:p14="http://schemas.microsoft.com/office/powerpoint/2010/main" val="33242175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5/14/2019</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dirty="0"/>
          </a:p>
        </p:txBody>
      </p:sp>
    </p:spTree>
    <p:extLst>
      <p:ext uri="{BB962C8B-B14F-4D97-AF65-F5344CB8AC3E}">
        <p14:creationId xmlns:p14="http://schemas.microsoft.com/office/powerpoint/2010/main" val="7197776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5/14/2019</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dirty="0"/>
          </a:p>
        </p:txBody>
      </p:sp>
    </p:spTree>
    <p:extLst>
      <p:ext uri="{BB962C8B-B14F-4D97-AF65-F5344CB8AC3E}">
        <p14:creationId xmlns:p14="http://schemas.microsoft.com/office/powerpoint/2010/main" val="12823544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5/14/2019</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dirty="0"/>
          </a:p>
        </p:txBody>
      </p:sp>
    </p:spTree>
    <p:extLst>
      <p:ext uri="{BB962C8B-B14F-4D97-AF65-F5344CB8AC3E}">
        <p14:creationId xmlns:p14="http://schemas.microsoft.com/office/powerpoint/2010/main" val="198298822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5/14/2019</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dirty="0"/>
          </a:p>
        </p:txBody>
      </p:sp>
    </p:spTree>
    <p:extLst>
      <p:ext uri="{BB962C8B-B14F-4D97-AF65-F5344CB8AC3E}">
        <p14:creationId xmlns:p14="http://schemas.microsoft.com/office/powerpoint/2010/main" val="91434152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5/14/2019</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dirty="0"/>
          </a:p>
        </p:txBody>
      </p:sp>
    </p:spTree>
    <p:extLst>
      <p:ext uri="{BB962C8B-B14F-4D97-AF65-F5344CB8AC3E}">
        <p14:creationId xmlns:p14="http://schemas.microsoft.com/office/powerpoint/2010/main" val="123088077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5/14/2019</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dirty="0"/>
          </a:p>
        </p:txBody>
      </p:sp>
    </p:spTree>
    <p:extLst>
      <p:ext uri="{BB962C8B-B14F-4D97-AF65-F5344CB8AC3E}">
        <p14:creationId xmlns:p14="http://schemas.microsoft.com/office/powerpoint/2010/main" val="129640568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5/14/2019</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dirty="0"/>
          </a:p>
        </p:txBody>
      </p:sp>
    </p:spTree>
    <p:extLst>
      <p:ext uri="{BB962C8B-B14F-4D97-AF65-F5344CB8AC3E}">
        <p14:creationId xmlns:p14="http://schemas.microsoft.com/office/powerpoint/2010/main" val="118916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4985360-EFBB-43F0-89C6-6A465E09648E}" type="datetimeFigureOut">
              <a:rPr lang="en-US" smtClean="0"/>
              <a:t>5/14/2019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D263AE-BCF7-4C68-9F6F-5308AEC2684A}" type="slidenum">
              <a:rPr lang="en-US" smtClean="0"/>
              <a:t>‹#›</a:t>
            </a:fld>
            <a:endParaRPr lang="en-US" dirty="0"/>
          </a:p>
        </p:txBody>
      </p:sp>
    </p:spTree>
    <p:extLst>
      <p:ext uri="{BB962C8B-B14F-4D97-AF65-F5344CB8AC3E}">
        <p14:creationId xmlns:p14="http://schemas.microsoft.com/office/powerpoint/2010/main" val="2902405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4985360-EFBB-43F0-89C6-6A465E09648E}" type="datetimeFigureOut">
              <a:rPr lang="en-US" smtClean="0"/>
              <a:t>5/14/2019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D263AE-BCF7-4C68-9F6F-5308AEC2684A}" type="slidenum">
              <a:rPr lang="en-US" smtClean="0"/>
              <a:t>‹#›</a:t>
            </a:fld>
            <a:endParaRPr lang="en-US" dirty="0"/>
          </a:p>
        </p:txBody>
      </p:sp>
    </p:spTree>
    <p:extLst>
      <p:ext uri="{BB962C8B-B14F-4D97-AF65-F5344CB8AC3E}">
        <p14:creationId xmlns:p14="http://schemas.microsoft.com/office/powerpoint/2010/main" val="876557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4985360-EFBB-43F0-89C6-6A465E09648E}" type="datetimeFigureOut">
              <a:rPr lang="en-US" smtClean="0"/>
              <a:t>5/14/2019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D263AE-BCF7-4C68-9F6F-5308AEC2684A}" type="slidenum">
              <a:rPr lang="en-US" smtClean="0"/>
              <a:t>‹#›</a:t>
            </a:fld>
            <a:endParaRPr lang="en-US" dirty="0"/>
          </a:p>
        </p:txBody>
      </p:sp>
    </p:spTree>
    <p:extLst>
      <p:ext uri="{BB962C8B-B14F-4D97-AF65-F5344CB8AC3E}">
        <p14:creationId xmlns:p14="http://schemas.microsoft.com/office/powerpoint/2010/main" val="305903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4985360-EFBB-43F0-89C6-6A465E09648E}" type="datetimeFigureOut">
              <a:rPr lang="en-US" smtClean="0"/>
              <a:t>5/14/2019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D263AE-BCF7-4C68-9F6F-5308AEC2684A}" type="slidenum">
              <a:rPr lang="en-US" smtClean="0"/>
              <a:t>‹#›</a:t>
            </a:fld>
            <a:endParaRPr lang="en-US" dirty="0"/>
          </a:p>
        </p:txBody>
      </p:sp>
    </p:spTree>
    <p:extLst>
      <p:ext uri="{BB962C8B-B14F-4D97-AF65-F5344CB8AC3E}">
        <p14:creationId xmlns:p14="http://schemas.microsoft.com/office/powerpoint/2010/main" val="3134329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985360-EFBB-43F0-89C6-6A465E09648E}" type="datetimeFigureOut">
              <a:rPr lang="en-US" smtClean="0"/>
              <a:t>5/14/2019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D263AE-BCF7-4C68-9F6F-5308AEC2684A}" type="slidenum">
              <a:rPr lang="en-US" smtClean="0"/>
              <a:t>‹#›</a:t>
            </a:fld>
            <a:endParaRPr lang="en-US" dirty="0"/>
          </a:p>
        </p:txBody>
      </p:sp>
    </p:spTree>
    <p:extLst>
      <p:ext uri="{BB962C8B-B14F-4D97-AF65-F5344CB8AC3E}">
        <p14:creationId xmlns:p14="http://schemas.microsoft.com/office/powerpoint/2010/main" val="1906122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4985360-EFBB-43F0-89C6-6A465E09648E}" type="datetimeFigureOut">
              <a:rPr lang="en-US" smtClean="0"/>
              <a:t>5/14/2019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D263AE-BCF7-4C68-9F6F-5308AEC2684A}" type="slidenum">
              <a:rPr lang="en-US" smtClean="0"/>
              <a:t>‹#›</a:t>
            </a:fld>
            <a:endParaRPr lang="en-US" dirty="0"/>
          </a:p>
        </p:txBody>
      </p:sp>
    </p:spTree>
    <p:extLst>
      <p:ext uri="{BB962C8B-B14F-4D97-AF65-F5344CB8AC3E}">
        <p14:creationId xmlns:p14="http://schemas.microsoft.com/office/powerpoint/2010/main" val="2066381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4985360-EFBB-43F0-89C6-6A465E09648E}" type="datetimeFigureOut">
              <a:rPr lang="en-US" smtClean="0"/>
              <a:t>5/14/2019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D263AE-BCF7-4C68-9F6F-5308AEC2684A}" type="slidenum">
              <a:rPr lang="en-US" smtClean="0"/>
              <a:t>‹#›</a:t>
            </a:fld>
            <a:endParaRPr lang="en-US" dirty="0"/>
          </a:p>
        </p:txBody>
      </p:sp>
    </p:spTree>
    <p:extLst>
      <p:ext uri="{BB962C8B-B14F-4D97-AF65-F5344CB8AC3E}">
        <p14:creationId xmlns:p14="http://schemas.microsoft.com/office/powerpoint/2010/main" val="1846191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2" Type="http://schemas.openxmlformats.org/officeDocument/2006/relationships/theme" Target="../theme/theme10.xml"/><Relationship Id="rId1" Type="http://schemas.openxmlformats.org/officeDocument/2006/relationships/slideLayout" Target="../slideLayouts/slideLayout21.xml"/></Relationships>
</file>

<file path=ppt/slideMasters/_rels/slideMaster11.xml.rels><?xml version="1.0" encoding="UTF-8" standalone="yes"?>
<Relationships xmlns="http://schemas.openxmlformats.org/package/2006/relationships"><Relationship Id="rId2" Type="http://schemas.openxmlformats.org/officeDocument/2006/relationships/theme" Target="../theme/theme11.xml"/><Relationship Id="rId1" Type="http://schemas.openxmlformats.org/officeDocument/2006/relationships/slideLayout" Target="../slideLayouts/slideLayout22.xml"/></Relationships>
</file>

<file path=ppt/slideMasters/_rels/slideMaster12.xml.rels><?xml version="1.0" encoding="UTF-8" standalone="yes"?>
<Relationships xmlns="http://schemas.openxmlformats.org/package/2006/relationships"><Relationship Id="rId2" Type="http://schemas.openxmlformats.org/officeDocument/2006/relationships/theme" Target="../theme/theme12.xml"/><Relationship Id="rId1" Type="http://schemas.openxmlformats.org/officeDocument/2006/relationships/slideLayout" Target="../slideLayouts/slideLayout23.xml"/></Relationships>
</file>

<file path=ppt/slideMasters/_rels/slideMaster13.xml.rels><?xml version="1.0" encoding="UTF-8" standalone="yes"?>
<Relationships xmlns="http://schemas.openxmlformats.org/package/2006/relationships"><Relationship Id="rId2" Type="http://schemas.openxmlformats.org/officeDocument/2006/relationships/theme" Target="../theme/theme13.xml"/><Relationship Id="rId1" Type="http://schemas.openxmlformats.org/officeDocument/2006/relationships/slideLayout" Target="../slideLayouts/slideLayout24.xml"/></Relationships>
</file>

<file path=ppt/slideMasters/_rels/slideMaster14.xml.rels><?xml version="1.0" encoding="UTF-8" standalone="yes"?>
<Relationships xmlns="http://schemas.openxmlformats.org/package/2006/relationships"><Relationship Id="rId2" Type="http://schemas.openxmlformats.org/officeDocument/2006/relationships/theme" Target="../theme/theme14.xml"/><Relationship Id="rId1" Type="http://schemas.openxmlformats.org/officeDocument/2006/relationships/slideLayout" Target="../slideLayouts/slideLayout25.xml"/></Relationships>
</file>

<file path=ppt/slideMasters/_rels/slideMaster15.xml.rels><?xml version="1.0" encoding="UTF-8" standalone="yes"?>
<Relationships xmlns="http://schemas.openxmlformats.org/package/2006/relationships"><Relationship Id="rId2" Type="http://schemas.openxmlformats.org/officeDocument/2006/relationships/theme" Target="../theme/theme15.xml"/><Relationship Id="rId1" Type="http://schemas.openxmlformats.org/officeDocument/2006/relationships/slideLayout" Target="../slideLayouts/slideLayout26.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4.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5.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16.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17.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18.xml"/></Relationships>
</file>

<file path=ppt/slideMasters/_rels/slideMaster8.xml.rels><?xml version="1.0" encoding="UTF-8" standalone="yes"?>
<Relationships xmlns="http://schemas.openxmlformats.org/package/2006/relationships"><Relationship Id="rId2" Type="http://schemas.openxmlformats.org/officeDocument/2006/relationships/theme" Target="../theme/theme8.xml"/><Relationship Id="rId1" Type="http://schemas.openxmlformats.org/officeDocument/2006/relationships/slideLayout" Target="../slideLayouts/slideLayout19.xml"/></Relationships>
</file>

<file path=ppt/slideMasters/_rels/slideMaster9.xml.rels><?xml version="1.0" encoding="UTF-8" standalone="yes"?>
<Relationships xmlns="http://schemas.openxmlformats.org/package/2006/relationships"><Relationship Id="rId2" Type="http://schemas.openxmlformats.org/officeDocument/2006/relationships/theme" Target="../theme/theme9.xml"/><Relationship Id="rId1"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985360-EFBB-43F0-89C6-6A465E09648E}" type="datetimeFigureOut">
              <a:rPr lang="en-US" smtClean="0"/>
              <a:t>5/14/2019</a:t>
            </a:fld>
            <a:endParaRPr lang="en-US" dirty="0"/>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D263AE-BCF7-4C68-9F6F-5308AEC2684A}" type="slidenum">
              <a:rPr lang="en-US" smtClean="0"/>
              <a:t>‹#›</a:t>
            </a:fld>
            <a:endParaRPr lang="en-US" dirty="0"/>
          </a:p>
        </p:txBody>
      </p:sp>
    </p:spTree>
    <p:extLst>
      <p:ext uri="{BB962C8B-B14F-4D97-AF65-F5344CB8AC3E}">
        <p14:creationId xmlns:p14="http://schemas.microsoft.com/office/powerpoint/2010/main" val="745116782"/>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5/14/2019</a:t>
            </a:fld>
            <a:endParaRPr lang="en-US" alt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dirty="0"/>
          </a:p>
        </p:txBody>
      </p:sp>
    </p:spTree>
    <p:extLst>
      <p:ext uri="{BB962C8B-B14F-4D97-AF65-F5344CB8AC3E}">
        <p14:creationId xmlns:p14="http://schemas.microsoft.com/office/powerpoint/2010/main" val="199263265"/>
      </p:ext>
    </p:extLst>
  </p:cSld>
  <p:clrMap bg1="lt1" tx1="dk1" bg2="lt2" tx2="dk2" accent1="accent1" accent2="accent2" accent3="accent3" accent4="accent4" accent5="accent5" accent6="accent6" hlink="hlink" folHlink="folHlink"/>
  <p:sldLayoutIdLst>
    <p:sldLayoutId id="2147483720"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5/14/2019</a:t>
            </a:fld>
            <a:endParaRPr lang="en-US" alt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dirty="0"/>
          </a:p>
        </p:txBody>
      </p:sp>
    </p:spTree>
    <p:extLst>
      <p:ext uri="{BB962C8B-B14F-4D97-AF65-F5344CB8AC3E}">
        <p14:creationId xmlns:p14="http://schemas.microsoft.com/office/powerpoint/2010/main" val="3485669312"/>
      </p:ext>
    </p:extLst>
  </p:cSld>
  <p:clrMap bg1="lt1" tx1="dk1" bg2="lt2" tx2="dk2" accent1="accent1" accent2="accent2" accent3="accent3" accent4="accent4" accent5="accent5" accent6="accent6" hlink="hlink" folHlink="folHlink"/>
  <p:sldLayoutIdLst>
    <p:sldLayoutId id="2147483722"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5/14/2019</a:t>
            </a:fld>
            <a:endParaRPr lang="en-US" alt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dirty="0"/>
          </a:p>
        </p:txBody>
      </p:sp>
    </p:spTree>
    <p:extLst>
      <p:ext uri="{BB962C8B-B14F-4D97-AF65-F5344CB8AC3E}">
        <p14:creationId xmlns:p14="http://schemas.microsoft.com/office/powerpoint/2010/main" val="698163801"/>
      </p:ext>
    </p:extLst>
  </p:cSld>
  <p:clrMap bg1="lt1" tx1="dk1" bg2="lt2" tx2="dk2" accent1="accent1" accent2="accent2" accent3="accent3" accent4="accent4" accent5="accent5" accent6="accent6" hlink="hlink" folHlink="folHlink"/>
  <p:sldLayoutIdLst>
    <p:sldLayoutId id="2147483724"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5/14/2019</a:t>
            </a:fld>
            <a:endParaRPr lang="en-US" alt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dirty="0"/>
          </a:p>
        </p:txBody>
      </p:sp>
    </p:spTree>
    <p:extLst>
      <p:ext uri="{BB962C8B-B14F-4D97-AF65-F5344CB8AC3E}">
        <p14:creationId xmlns:p14="http://schemas.microsoft.com/office/powerpoint/2010/main" val="2611326902"/>
      </p:ext>
    </p:extLst>
  </p:cSld>
  <p:clrMap bg1="lt1" tx1="dk1" bg2="lt2" tx2="dk2" accent1="accent1" accent2="accent2" accent3="accent3" accent4="accent4" accent5="accent5" accent6="accent6" hlink="hlink" folHlink="folHlink"/>
  <p:sldLayoutIdLst>
    <p:sldLayoutId id="2147483726"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5/14/2019</a:t>
            </a:fld>
            <a:endParaRPr lang="en-US" alt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dirty="0"/>
          </a:p>
        </p:txBody>
      </p:sp>
    </p:spTree>
    <p:extLst>
      <p:ext uri="{BB962C8B-B14F-4D97-AF65-F5344CB8AC3E}">
        <p14:creationId xmlns:p14="http://schemas.microsoft.com/office/powerpoint/2010/main" val="186767760"/>
      </p:ext>
    </p:extLst>
  </p:cSld>
  <p:clrMap bg1="lt1" tx1="dk1" bg2="lt2" tx2="dk2" accent1="accent1" accent2="accent2" accent3="accent3" accent4="accent4" accent5="accent5" accent6="accent6" hlink="hlink" folHlink="folHlink"/>
  <p:sldLayoutIdLst>
    <p:sldLayoutId id="2147483728"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5/14/2019</a:t>
            </a:fld>
            <a:endParaRPr lang="en-US" alt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dirty="0"/>
          </a:p>
        </p:txBody>
      </p:sp>
    </p:spTree>
    <p:extLst>
      <p:ext uri="{BB962C8B-B14F-4D97-AF65-F5344CB8AC3E}">
        <p14:creationId xmlns:p14="http://schemas.microsoft.com/office/powerpoint/2010/main" val="1541331077"/>
      </p:ext>
    </p:extLst>
  </p:cSld>
  <p:clrMap bg1="lt1" tx1="dk1" bg2="lt2" tx2="dk2" accent1="accent1" accent2="accent2" accent3="accent3" accent4="accent4" accent5="accent5" accent6="accent6" hlink="hlink" folHlink="folHlink"/>
  <p:sldLayoutIdLst>
    <p:sldLayoutId id="2147483730"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5/14/2019</a:t>
            </a:fld>
            <a:endParaRPr lang="en-US" alt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dirty="0"/>
          </a:p>
        </p:txBody>
      </p:sp>
    </p:spTree>
    <p:extLst>
      <p:ext uri="{BB962C8B-B14F-4D97-AF65-F5344CB8AC3E}">
        <p14:creationId xmlns:p14="http://schemas.microsoft.com/office/powerpoint/2010/main" val="342720781"/>
      </p:ext>
    </p:extLst>
  </p:cSld>
  <p:clrMap bg1="lt1" tx1="dk1" bg2="lt2" tx2="dk2" accent1="accent1" accent2="accent2" accent3="accent3" accent4="accent4" accent5="accent5" accent6="accent6" hlink="hlink" folHlink="folHlink"/>
  <p:sldLayoutIdLst>
    <p:sldLayoutId id="2147483703"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5/14/2019</a:t>
            </a:fld>
            <a:endParaRPr lang="en-US" alt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dirty="0"/>
          </a:p>
        </p:txBody>
      </p:sp>
    </p:spTree>
    <p:extLst>
      <p:ext uri="{BB962C8B-B14F-4D97-AF65-F5344CB8AC3E}">
        <p14:creationId xmlns:p14="http://schemas.microsoft.com/office/powerpoint/2010/main" val="3654330335"/>
      </p:ext>
    </p:extLst>
  </p:cSld>
  <p:clrMap bg1="lt1" tx1="dk1" bg2="lt2" tx2="dk2" accent1="accent1" accent2="accent2" accent3="accent3" accent4="accent4" accent5="accent5" accent6="accent6" hlink="hlink" folHlink="folHlink"/>
  <p:sldLayoutIdLst>
    <p:sldLayoutId id="2147483705"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5/14/2019</a:t>
            </a:fld>
            <a:endParaRPr lang="en-US" alt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dirty="0"/>
          </a:p>
        </p:txBody>
      </p:sp>
    </p:spTree>
    <p:extLst>
      <p:ext uri="{BB962C8B-B14F-4D97-AF65-F5344CB8AC3E}">
        <p14:creationId xmlns:p14="http://schemas.microsoft.com/office/powerpoint/2010/main" val="2081737783"/>
      </p:ext>
    </p:extLst>
  </p:cSld>
  <p:clrMap bg1="lt1" tx1="dk1" bg2="lt2" tx2="dk2" accent1="accent1" accent2="accent2" accent3="accent3" accent4="accent4" accent5="accent5" accent6="accent6" hlink="hlink" folHlink="folHlink"/>
  <p:sldLayoutIdLst>
    <p:sldLayoutId id="2147483707"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5/14/2019</a:t>
            </a:fld>
            <a:endParaRPr lang="en-US" alt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dirty="0"/>
          </a:p>
        </p:txBody>
      </p:sp>
    </p:spTree>
    <p:extLst>
      <p:ext uri="{BB962C8B-B14F-4D97-AF65-F5344CB8AC3E}">
        <p14:creationId xmlns:p14="http://schemas.microsoft.com/office/powerpoint/2010/main" val="410763779"/>
      </p:ext>
    </p:extLst>
  </p:cSld>
  <p:clrMap bg1="lt1" tx1="dk1" bg2="lt2" tx2="dk2" accent1="accent1" accent2="accent2" accent3="accent3" accent4="accent4" accent5="accent5" accent6="accent6" hlink="hlink" folHlink="folHlink"/>
  <p:sldLayoutIdLst>
    <p:sldLayoutId id="2147483709"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5/14/2019</a:t>
            </a:fld>
            <a:endParaRPr lang="en-US" alt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dirty="0"/>
          </a:p>
        </p:txBody>
      </p:sp>
    </p:spTree>
    <p:extLst>
      <p:ext uri="{BB962C8B-B14F-4D97-AF65-F5344CB8AC3E}">
        <p14:creationId xmlns:p14="http://schemas.microsoft.com/office/powerpoint/2010/main" val="376576246"/>
      </p:ext>
    </p:extLst>
  </p:cSld>
  <p:clrMap bg1="lt1" tx1="dk1" bg2="lt2" tx2="dk2" accent1="accent1" accent2="accent2" accent3="accent3" accent4="accent4" accent5="accent5" accent6="accent6" hlink="hlink" folHlink="folHlink"/>
  <p:sldLayoutIdLst>
    <p:sldLayoutId id="2147483711"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5/14/2019</a:t>
            </a:fld>
            <a:endParaRPr lang="en-US" alt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dirty="0"/>
          </a:p>
        </p:txBody>
      </p:sp>
    </p:spTree>
    <p:extLst>
      <p:ext uri="{BB962C8B-B14F-4D97-AF65-F5344CB8AC3E}">
        <p14:creationId xmlns:p14="http://schemas.microsoft.com/office/powerpoint/2010/main" val="3463574195"/>
      </p:ext>
    </p:extLst>
  </p:cSld>
  <p:clrMap bg1="lt1" tx1="dk1" bg2="lt2" tx2="dk2" accent1="accent1" accent2="accent2" accent3="accent3" accent4="accent4" accent5="accent5" accent6="accent6" hlink="hlink" folHlink="folHlink"/>
  <p:sldLayoutIdLst>
    <p:sldLayoutId id="2147483713"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5/14/2019</a:t>
            </a:fld>
            <a:endParaRPr lang="en-US" alt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dirty="0"/>
          </a:p>
        </p:txBody>
      </p:sp>
    </p:spTree>
    <p:extLst>
      <p:ext uri="{BB962C8B-B14F-4D97-AF65-F5344CB8AC3E}">
        <p14:creationId xmlns:p14="http://schemas.microsoft.com/office/powerpoint/2010/main" val="2174375880"/>
      </p:ext>
    </p:extLst>
  </p:cSld>
  <p:clrMap bg1="lt1" tx1="dk1" bg2="lt2" tx2="dk2" accent1="accent1" accent2="accent2" accent3="accent3" accent4="accent4" accent5="accent5" accent6="accent6" hlink="hlink" folHlink="folHlink"/>
  <p:sldLayoutIdLst>
    <p:sldLayoutId id="2147483715"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5/14/2019</a:t>
            </a:fld>
            <a:endParaRPr lang="en-US" alt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dirty="0"/>
          </a:p>
        </p:txBody>
      </p:sp>
    </p:spTree>
    <p:extLst>
      <p:ext uri="{BB962C8B-B14F-4D97-AF65-F5344CB8AC3E}">
        <p14:creationId xmlns:p14="http://schemas.microsoft.com/office/powerpoint/2010/main" val="4152020542"/>
      </p:ext>
    </p:extLst>
  </p:cSld>
  <p:clrMap bg1="lt1" tx1="dk1" bg2="lt2" tx2="dk2" accent1="accent1" accent2="accent2" accent3="accent3" accent4="accent4" accent5="accent5" accent6="accent6" hlink="hlink" folHlink="folHlink"/>
  <p:sldLayoutIdLst>
    <p:sldLayoutId id="2147483718"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enate.umd.edu/searchBills/view?billId=639"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enate.umd.edu/2019-2020-schedule"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enate.umd.edu/results#transition_results"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senate.umd.edu/searchBills/view?billId=639" TargetMode="External"/><Relationship Id="rId7"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senate.umd.edu/system/files/resources/MeetingMaterials/05072019/State_of_Athletics_Overview.pdf" TargetMode="External"/><Relationship Id="rId5" Type="http://schemas.openxmlformats.org/officeDocument/2006/relationships/hyperlink" Target="https://senate.umd.edu/2019-2020-schedule" TargetMode="External"/><Relationship Id="rId4" Type="http://schemas.openxmlformats.org/officeDocument/2006/relationships/hyperlink" Target="https://senate.umd.edu/results#transition_result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a:latin typeface="Arial" panose="020B0604020202020204" pitchFamily="34" charset="0"/>
                <a:cs typeface="Arial" panose="020B0604020202020204" pitchFamily="34" charset="0"/>
              </a:rPr>
              <a:t>Senate </a:t>
            </a:r>
            <a:r>
              <a:rPr lang="en-US" b="1" dirty="0" smtClean="0">
                <a:latin typeface="Arial" panose="020B0604020202020204" pitchFamily="34" charset="0"/>
                <a:cs typeface="Arial" panose="020B0604020202020204" pitchFamily="34" charset="0"/>
              </a:rPr>
              <a:t>Meeting Summary</a:t>
            </a:r>
            <a:endParaRPr lang="en-US" b="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p:txBody>
          <a:bodyPr>
            <a:normAutofit/>
          </a:bodyPr>
          <a:lstStyle/>
          <a:p>
            <a:r>
              <a:rPr lang="en-US" sz="4000" dirty="0" smtClean="0">
                <a:latin typeface="Arial" panose="020B0604020202020204" pitchFamily="34" charset="0"/>
                <a:cs typeface="Arial" panose="020B0604020202020204" pitchFamily="34" charset="0"/>
              </a:rPr>
              <a:t>May </a:t>
            </a:r>
            <a:r>
              <a:rPr lang="en-US" sz="4000" dirty="0" smtClean="0">
                <a:latin typeface="Arial" panose="020B0604020202020204" pitchFamily="34" charset="0"/>
                <a:cs typeface="Arial" panose="020B0604020202020204" pitchFamily="34" charset="0"/>
              </a:rPr>
              <a:t>7, 2019</a:t>
            </a:r>
            <a:endParaRPr lang="en-US" sz="4000" dirty="0">
              <a:latin typeface="Arial" panose="020B0604020202020204" pitchFamily="34" charset="0"/>
              <a:cs typeface="Arial" panose="020B0604020202020204" pitchFamily="34" charset="0"/>
            </a:endParaRPr>
          </a:p>
        </p:txBody>
      </p:sp>
      <p:grpSp>
        <p:nvGrpSpPr>
          <p:cNvPr id="4" name="Group 3">
            <a:extLst>
              <a:ext uri="{FF2B5EF4-FFF2-40B4-BE49-F238E27FC236}">
                <a16:creationId xmlns="" xmlns:a16="http://schemas.microsoft.com/office/drawing/2014/main" id="{92996B6C-FDB2-46E2-AF13-222F3CC8EEFF}"/>
              </a:ext>
            </a:extLst>
          </p:cNvPr>
          <p:cNvGrpSpPr/>
          <p:nvPr/>
        </p:nvGrpSpPr>
        <p:grpSpPr>
          <a:xfrm>
            <a:off x="218313" y="185205"/>
            <a:ext cx="11738972" cy="1000657"/>
            <a:chOff x="351818" y="3706049"/>
            <a:chExt cx="7629334" cy="650342"/>
          </a:xfrm>
        </p:grpSpPr>
        <p:sp>
          <p:nvSpPr>
            <p:cNvPr id="5" name="Text Box 2">
              <a:extLst>
                <a:ext uri="{FF2B5EF4-FFF2-40B4-BE49-F238E27FC236}">
                  <a16:creationId xmlns="" xmlns:a16="http://schemas.microsoft.com/office/drawing/2014/main"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6" name="Text Box 2">
              <a:extLst>
                <a:ext uri="{FF2B5EF4-FFF2-40B4-BE49-F238E27FC236}">
                  <a16:creationId xmlns="" xmlns:a16="http://schemas.microsoft.com/office/drawing/2014/main" id="{501D8E2B-DDAE-41CC-9348-88DC80CDB6BC}"/>
                </a:ext>
              </a:extLst>
            </p:cNvPr>
            <p:cNvSpPr txBox="1">
              <a:spLocks noChangeArrowheads="1"/>
            </p:cNvSpPr>
            <p:nvPr/>
          </p:nvSpPr>
          <p:spPr bwMode="auto">
            <a:xfrm>
              <a:off x="3814918" y="3864001"/>
              <a:ext cx="4166234" cy="339317"/>
            </a:xfrm>
            <a:prstGeom prst="rect">
              <a:avLst/>
            </a:prstGeom>
            <a:blipFill>
              <a:blip r:embed="rId2"/>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MAY 7, 2019</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7" name="Oval 6">
              <a:extLst>
                <a:ext uri="{FF2B5EF4-FFF2-40B4-BE49-F238E27FC236}">
                  <a16:creationId xmlns="" xmlns:a16="http://schemas.microsoft.com/office/drawing/2014/main"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a14="http://schemas.microsoft.com/office/drawing/2010/main" xmlns="" w="25400">
                  <a:solidFill>
                    <a:schemeClr val="dk1">
                      <a:lumMod val="0"/>
                      <a:lumOff val="0"/>
                    </a:schemeClr>
                  </a:solidFill>
                  <a:round/>
                  <a:headEnd/>
                  <a:tailEnd/>
                </a14:hiddenLine>
              </a:ext>
              <a:ext uri="{AF507438-7753-43e0-B8FC-AC1667EBCBE1}">
                <a14:hiddenEffects xmlns:a14="http://schemas.microsoft.com/office/drawing/2010/main" xmlns="">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8" name="Picture 7" descr="A drawing of a face&#10;&#10;Description generated with high confidence">
              <a:extLst>
                <a:ext uri="{FF2B5EF4-FFF2-40B4-BE49-F238E27FC236}">
                  <a16:creationId xmlns="" xmlns:a16="http://schemas.microsoft.com/office/drawing/2014/main" id="{4A636564-0717-44C3-9ECD-CF1338D7829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Tree>
    <p:extLst>
      <p:ext uri="{BB962C8B-B14F-4D97-AF65-F5344CB8AC3E}">
        <p14:creationId xmlns:p14="http://schemas.microsoft.com/office/powerpoint/2010/main" val="36072814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9056" y="1771494"/>
            <a:ext cx="10515600" cy="4351338"/>
          </a:xfrm>
        </p:spPr>
        <p:txBody>
          <a:bodyPr/>
          <a:lstStyle/>
          <a:p>
            <a:pPr marL="0" lvl="0" indent="0">
              <a:buNone/>
            </a:pPr>
            <a:r>
              <a:rPr lang="en-US" sz="3200" u="sng" dirty="0"/>
              <a:t>Election of the Chair-Elect</a:t>
            </a:r>
          </a:p>
          <a:p>
            <a:pPr>
              <a:lnSpc>
                <a:spcPct val="110000"/>
              </a:lnSpc>
            </a:pPr>
            <a:r>
              <a:rPr lang="en-US" dirty="0" smtClean="0"/>
              <a:t>Laura Dugan, College of Behavioral &amp; Social Sciences, was </a:t>
            </a:r>
            <a:r>
              <a:rPr lang="en-US" dirty="0"/>
              <a:t>elected to be the next Chair-Elect</a:t>
            </a:r>
            <a:r>
              <a:rPr lang="en-US" dirty="0" smtClean="0"/>
              <a:t>.</a:t>
            </a:r>
            <a:endParaRPr lang="en-US" dirty="0"/>
          </a:p>
        </p:txBody>
      </p:sp>
      <p:grpSp>
        <p:nvGrpSpPr>
          <p:cNvPr id="4" name="Group 3">
            <a:extLst>
              <a:ext uri="{FF2B5EF4-FFF2-40B4-BE49-F238E27FC236}">
                <a16:creationId xmlns="" xmlns:a16="http://schemas.microsoft.com/office/drawing/2014/main" id="{92996B6C-FDB2-46E2-AF13-222F3CC8EEFF}"/>
              </a:ext>
            </a:extLst>
          </p:cNvPr>
          <p:cNvGrpSpPr/>
          <p:nvPr/>
        </p:nvGrpSpPr>
        <p:grpSpPr>
          <a:xfrm>
            <a:off x="218313" y="185205"/>
            <a:ext cx="11738972" cy="1000657"/>
            <a:chOff x="351818" y="3706049"/>
            <a:chExt cx="7629334" cy="650342"/>
          </a:xfrm>
        </p:grpSpPr>
        <p:sp>
          <p:nvSpPr>
            <p:cNvPr id="5" name="Text Box 2">
              <a:extLst>
                <a:ext uri="{FF2B5EF4-FFF2-40B4-BE49-F238E27FC236}">
                  <a16:creationId xmlns="" xmlns:a16="http://schemas.microsoft.com/office/drawing/2014/main"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6" name="Text Box 2">
              <a:extLst>
                <a:ext uri="{FF2B5EF4-FFF2-40B4-BE49-F238E27FC236}">
                  <a16:creationId xmlns="" xmlns:a16="http://schemas.microsoft.com/office/drawing/2014/main" id="{501D8E2B-DDAE-41CC-9348-88DC80CDB6BC}"/>
                </a:ext>
              </a:extLst>
            </p:cNvPr>
            <p:cNvSpPr txBox="1">
              <a:spLocks noChangeArrowheads="1"/>
            </p:cNvSpPr>
            <p:nvPr/>
          </p:nvSpPr>
          <p:spPr bwMode="auto">
            <a:xfrm>
              <a:off x="3814918" y="3864001"/>
              <a:ext cx="4166234" cy="339317"/>
            </a:xfrm>
            <a:prstGeom prst="rect">
              <a:avLst/>
            </a:prstGeom>
            <a:blipFill>
              <a:blip r:embed="rId2"/>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MAY 7, 2019</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7" name="Oval 6">
              <a:extLst>
                <a:ext uri="{FF2B5EF4-FFF2-40B4-BE49-F238E27FC236}">
                  <a16:creationId xmlns="" xmlns:a16="http://schemas.microsoft.com/office/drawing/2014/main"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a14="http://schemas.microsoft.com/office/drawing/2010/main" xmlns="" w="25400">
                  <a:solidFill>
                    <a:schemeClr val="dk1">
                      <a:lumMod val="0"/>
                      <a:lumOff val="0"/>
                    </a:schemeClr>
                  </a:solidFill>
                  <a:round/>
                  <a:headEnd/>
                  <a:tailEnd/>
                </a14:hiddenLine>
              </a:ext>
              <a:ext uri="{AF507438-7753-43e0-B8FC-AC1667EBCBE1}">
                <a14:hiddenEffects xmlns:a14="http://schemas.microsoft.com/office/drawing/2010/main" xmlns="">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8" name="Picture 7" descr="A drawing of a face&#10;&#10;Description generated with high confidence">
              <a:extLst>
                <a:ext uri="{FF2B5EF4-FFF2-40B4-BE49-F238E27FC236}">
                  <a16:creationId xmlns="" xmlns:a16="http://schemas.microsoft.com/office/drawing/2014/main" id="{4A636564-0717-44C3-9ECD-CF1338D7829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9" name="Title 2"/>
          <p:cNvSpPr>
            <a:spLocks noGrp="1"/>
          </p:cNvSpPr>
          <p:nvPr>
            <p:ph type="title"/>
          </p:nvPr>
        </p:nvSpPr>
        <p:spPr>
          <a:xfrm>
            <a:off x="255223" y="801021"/>
            <a:ext cx="11702062" cy="1155400"/>
          </a:xfrm>
        </p:spPr>
        <p:txBody>
          <a:bodyPr>
            <a:noAutofit/>
          </a:bodyPr>
          <a:lstStyle/>
          <a:p>
            <a:pPr algn="ctr"/>
            <a:r>
              <a:rPr lang="en-US" dirty="0" smtClean="0">
                <a:latin typeface="Arial" charset="0"/>
                <a:ea typeface="Arial" charset="0"/>
                <a:cs typeface="Arial" charset="0"/>
              </a:rPr>
              <a:t>Summary</a:t>
            </a:r>
            <a:endParaRPr lang="en-US" dirty="0">
              <a:latin typeface="Arial" charset="0"/>
              <a:ea typeface="Arial" charset="0"/>
              <a:cs typeface="Arial" charset="0"/>
            </a:endParaRPr>
          </a:p>
        </p:txBody>
      </p:sp>
    </p:spTree>
    <p:extLst>
      <p:ext uri="{BB962C8B-B14F-4D97-AF65-F5344CB8AC3E}">
        <p14:creationId xmlns:p14="http://schemas.microsoft.com/office/powerpoint/2010/main" val="8743076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4407" y="1771494"/>
            <a:ext cx="10515600" cy="4789365"/>
          </a:xfrm>
        </p:spPr>
        <p:txBody>
          <a:bodyPr>
            <a:normAutofit/>
          </a:bodyPr>
          <a:lstStyle/>
          <a:p>
            <a:pPr marL="0" lvl="0" indent="0">
              <a:buNone/>
            </a:pPr>
            <a:r>
              <a:rPr lang="en-US" sz="3200" u="sng" dirty="0"/>
              <a:t>Report of the Outgoing Chair, </a:t>
            </a:r>
            <a:r>
              <a:rPr lang="en-US" sz="3200" u="sng" dirty="0" smtClean="0"/>
              <a:t>Christopher Walsh</a:t>
            </a:r>
            <a:endParaRPr lang="en-US" u="sng" dirty="0"/>
          </a:p>
          <a:p>
            <a:pPr lvl="0">
              <a:spcBef>
                <a:spcPts val="1800"/>
              </a:spcBef>
            </a:pPr>
            <a:r>
              <a:rPr lang="en-US" sz="2600" dirty="0"/>
              <a:t>Walsh commented on the work of the Senate over the course of the year, highlighting the special Senate meetings held during the fall semester to provide an opportunity to respond to the death of Jordan McNair. </a:t>
            </a:r>
          </a:p>
          <a:p>
            <a:pPr lvl="0">
              <a:spcBef>
                <a:spcPts val="1800"/>
              </a:spcBef>
            </a:pPr>
            <a:r>
              <a:rPr lang="en-US" sz="2600" dirty="0"/>
              <a:t>Walsh acknowledged the hard work of the Elections, Representation, &amp; Governance (ERG) Committee, which resulted in the creation of a </a:t>
            </a:r>
            <a:r>
              <a:rPr lang="en-US" sz="2600" u="sng" dirty="0">
                <a:hlinkClick r:id="rId2"/>
              </a:rPr>
              <a:t>Special Committee on University Finance</a:t>
            </a:r>
            <a:r>
              <a:rPr lang="en-US" sz="2600" dirty="0"/>
              <a:t> to enhance the Senate’s role in advising the administration on budgetary matters as they pertain to institutional priorities.</a:t>
            </a:r>
          </a:p>
          <a:p>
            <a:pPr lvl="1">
              <a:lnSpc>
                <a:spcPct val="110000"/>
              </a:lnSpc>
            </a:pPr>
            <a:endParaRPr lang="en-US" dirty="0"/>
          </a:p>
          <a:p>
            <a:pPr lvl="1"/>
            <a:endParaRPr lang="en-US" dirty="0"/>
          </a:p>
          <a:p>
            <a:pPr lvl="0"/>
            <a:endParaRPr lang="en-US" sz="2400" dirty="0"/>
          </a:p>
        </p:txBody>
      </p:sp>
      <p:grpSp>
        <p:nvGrpSpPr>
          <p:cNvPr id="4" name="Group 3">
            <a:extLst>
              <a:ext uri="{FF2B5EF4-FFF2-40B4-BE49-F238E27FC236}">
                <a16:creationId xmlns="" xmlns:a16="http://schemas.microsoft.com/office/drawing/2014/main" id="{92996B6C-FDB2-46E2-AF13-222F3CC8EEFF}"/>
              </a:ext>
            </a:extLst>
          </p:cNvPr>
          <p:cNvGrpSpPr/>
          <p:nvPr/>
        </p:nvGrpSpPr>
        <p:grpSpPr>
          <a:xfrm>
            <a:off x="218313" y="185205"/>
            <a:ext cx="11738972" cy="1000657"/>
            <a:chOff x="351818" y="3706049"/>
            <a:chExt cx="7629334" cy="650342"/>
          </a:xfrm>
        </p:grpSpPr>
        <p:sp>
          <p:nvSpPr>
            <p:cNvPr id="5" name="Text Box 2">
              <a:extLst>
                <a:ext uri="{FF2B5EF4-FFF2-40B4-BE49-F238E27FC236}">
                  <a16:creationId xmlns="" xmlns:a16="http://schemas.microsoft.com/office/drawing/2014/main"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6" name="Text Box 2">
              <a:extLst>
                <a:ext uri="{FF2B5EF4-FFF2-40B4-BE49-F238E27FC236}">
                  <a16:creationId xmlns="" xmlns:a16="http://schemas.microsoft.com/office/drawing/2014/main"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MAY 7, 2019</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7" name="Oval 6">
              <a:extLst>
                <a:ext uri="{FF2B5EF4-FFF2-40B4-BE49-F238E27FC236}">
                  <a16:creationId xmlns="" xmlns:a16="http://schemas.microsoft.com/office/drawing/2014/main"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a14="http://schemas.microsoft.com/office/drawing/2010/main" xmlns="" w="25400">
                  <a:solidFill>
                    <a:schemeClr val="dk1">
                      <a:lumMod val="0"/>
                      <a:lumOff val="0"/>
                    </a:schemeClr>
                  </a:solidFill>
                  <a:round/>
                  <a:headEnd/>
                  <a:tailEnd/>
                </a14:hiddenLine>
              </a:ext>
              <a:ext uri="{AF507438-7753-43e0-B8FC-AC1667EBCBE1}">
                <a14:hiddenEffects xmlns:a14="http://schemas.microsoft.com/office/drawing/2010/main" xmlns="">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8" name="Picture 7" descr="A drawing of a face&#10;&#10;Description generated with high confidence">
              <a:extLst>
                <a:ext uri="{FF2B5EF4-FFF2-40B4-BE49-F238E27FC236}">
                  <a16:creationId xmlns="" xmlns:a16="http://schemas.microsoft.com/office/drawing/2014/main"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9" name="Title 2"/>
          <p:cNvSpPr>
            <a:spLocks noGrp="1"/>
          </p:cNvSpPr>
          <p:nvPr>
            <p:ph type="title"/>
          </p:nvPr>
        </p:nvSpPr>
        <p:spPr>
          <a:xfrm>
            <a:off x="255223" y="801021"/>
            <a:ext cx="11702062" cy="1155400"/>
          </a:xfrm>
        </p:spPr>
        <p:txBody>
          <a:bodyPr>
            <a:noAutofit/>
          </a:bodyPr>
          <a:lstStyle/>
          <a:p>
            <a:pPr algn="ctr"/>
            <a:r>
              <a:rPr lang="en-US" dirty="0" smtClean="0">
                <a:latin typeface="Arial" charset="0"/>
                <a:ea typeface="Arial" charset="0"/>
                <a:cs typeface="Arial" charset="0"/>
              </a:rPr>
              <a:t>Summary</a:t>
            </a:r>
            <a:endParaRPr lang="en-US" dirty="0">
              <a:latin typeface="Arial" charset="0"/>
              <a:ea typeface="Arial" charset="0"/>
              <a:cs typeface="Arial" charset="0"/>
            </a:endParaRPr>
          </a:p>
        </p:txBody>
      </p:sp>
    </p:spTree>
    <p:extLst>
      <p:ext uri="{BB962C8B-B14F-4D97-AF65-F5344CB8AC3E}">
        <p14:creationId xmlns:p14="http://schemas.microsoft.com/office/powerpoint/2010/main" val="32617294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4407" y="1838653"/>
            <a:ext cx="10515600" cy="4722206"/>
          </a:xfrm>
        </p:spPr>
        <p:txBody>
          <a:bodyPr>
            <a:normAutofit fontScale="92500" lnSpcReduction="20000"/>
          </a:bodyPr>
          <a:lstStyle/>
          <a:p>
            <a:pPr marL="0" lvl="0" indent="0">
              <a:buNone/>
            </a:pPr>
            <a:r>
              <a:rPr lang="en-US" sz="3500" u="sng" dirty="0"/>
              <a:t>Report of the Outgoing Chair, </a:t>
            </a:r>
            <a:r>
              <a:rPr lang="en-US" sz="3500" u="sng" dirty="0" smtClean="0"/>
              <a:t>Christopher Walsh</a:t>
            </a:r>
            <a:endParaRPr lang="en-US" sz="3500" u="sng" dirty="0"/>
          </a:p>
          <a:p>
            <a:pPr lvl="0">
              <a:spcBef>
                <a:spcPts val="1800"/>
              </a:spcBef>
            </a:pPr>
            <a:r>
              <a:rPr lang="en-US" dirty="0"/>
              <a:t>Walsh commented on other legislation approved by the 2018-2019 Senate, including 17 items from the Programs, Curricula, &amp; Courses (PCC) Committee, six University policy revisions, and four College Plans of Organization. </a:t>
            </a:r>
          </a:p>
          <a:p>
            <a:pPr lvl="0">
              <a:spcBef>
                <a:spcPts val="1800"/>
              </a:spcBef>
            </a:pPr>
            <a:r>
              <a:rPr lang="en-US" dirty="0"/>
              <a:t>Walsh thanked the Senate Staff for their efforts and support throughout the year.</a:t>
            </a:r>
          </a:p>
          <a:p>
            <a:pPr lvl="0">
              <a:spcBef>
                <a:spcPts val="1800"/>
              </a:spcBef>
            </a:pPr>
            <a:r>
              <a:rPr lang="en-US" dirty="0"/>
              <a:t>Incoming Senate Chair Pamela Lanford thanked Walsh for his steady hand and positive attitude throughout the challenges faced by the Senate this year.</a:t>
            </a:r>
          </a:p>
          <a:p>
            <a:pPr lvl="0">
              <a:spcBef>
                <a:spcPts val="1800"/>
              </a:spcBef>
            </a:pPr>
            <a:r>
              <a:rPr lang="en-US" dirty="0"/>
              <a:t>Lanford noted that the </a:t>
            </a:r>
            <a:r>
              <a:rPr lang="en-US" u="sng" dirty="0">
                <a:hlinkClick r:id="rId2"/>
              </a:rPr>
              <a:t>2019-2020 Senate meeting schedule</a:t>
            </a:r>
            <a:r>
              <a:rPr lang="en-US" dirty="0"/>
              <a:t> has been finalized, and reviewed protocol for speaking during Senate meetings</a:t>
            </a:r>
            <a:r>
              <a:rPr lang="en-US" dirty="0" smtClean="0"/>
              <a:t>.</a:t>
            </a:r>
            <a:endParaRPr lang="en-US" dirty="0"/>
          </a:p>
          <a:p>
            <a:pPr lvl="1"/>
            <a:endParaRPr lang="en-US" dirty="0"/>
          </a:p>
          <a:p>
            <a:pPr lvl="0"/>
            <a:endParaRPr lang="en-US" sz="2400" dirty="0"/>
          </a:p>
        </p:txBody>
      </p:sp>
      <p:grpSp>
        <p:nvGrpSpPr>
          <p:cNvPr id="4" name="Group 3">
            <a:extLst>
              <a:ext uri="{FF2B5EF4-FFF2-40B4-BE49-F238E27FC236}">
                <a16:creationId xmlns="" xmlns:a16="http://schemas.microsoft.com/office/drawing/2014/main" id="{92996B6C-FDB2-46E2-AF13-222F3CC8EEFF}"/>
              </a:ext>
            </a:extLst>
          </p:cNvPr>
          <p:cNvGrpSpPr/>
          <p:nvPr/>
        </p:nvGrpSpPr>
        <p:grpSpPr>
          <a:xfrm>
            <a:off x="218313" y="185205"/>
            <a:ext cx="11738972" cy="1000657"/>
            <a:chOff x="351818" y="3706049"/>
            <a:chExt cx="7629334" cy="650342"/>
          </a:xfrm>
        </p:grpSpPr>
        <p:sp>
          <p:nvSpPr>
            <p:cNvPr id="5" name="Text Box 2">
              <a:extLst>
                <a:ext uri="{FF2B5EF4-FFF2-40B4-BE49-F238E27FC236}">
                  <a16:creationId xmlns="" xmlns:a16="http://schemas.microsoft.com/office/drawing/2014/main"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6" name="Text Box 2">
              <a:extLst>
                <a:ext uri="{FF2B5EF4-FFF2-40B4-BE49-F238E27FC236}">
                  <a16:creationId xmlns="" xmlns:a16="http://schemas.microsoft.com/office/drawing/2014/main"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MAY 7, 2019</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7" name="Oval 6">
              <a:extLst>
                <a:ext uri="{FF2B5EF4-FFF2-40B4-BE49-F238E27FC236}">
                  <a16:creationId xmlns="" xmlns:a16="http://schemas.microsoft.com/office/drawing/2014/main"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a14="http://schemas.microsoft.com/office/drawing/2010/main" xmlns="" w="25400">
                  <a:solidFill>
                    <a:schemeClr val="dk1">
                      <a:lumMod val="0"/>
                      <a:lumOff val="0"/>
                    </a:schemeClr>
                  </a:solidFill>
                  <a:round/>
                  <a:headEnd/>
                  <a:tailEnd/>
                </a14:hiddenLine>
              </a:ext>
              <a:ext uri="{AF507438-7753-43e0-B8FC-AC1667EBCBE1}">
                <a14:hiddenEffects xmlns:a14="http://schemas.microsoft.com/office/drawing/2010/main" xmlns="">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8" name="Picture 7" descr="A drawing of a face&#10;&#10;Description generated with high confidence">
              <a:extLst>
                <a:ext uri="{FF2B5EF4-FFF2-40B4-BE49-F238E27FC236}">
                  <a16:creationId xmlns="" xmlns:a16="http://schemas.microsoft.com/office/drawing/2014/main"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9" name="Title 2"/>
          <p:cNvSpPr>
            <a:spLocks noGrp="1"/>
          </p:cNvSpPr>
          <p:nvPr>
            <p:ph type="title"/>
          </p:nvPr>
        </p:nvSpPr>
        <p:spPr>
          <a:xfrm>
            <a:off x="255223" y="918788"/>
            <a:ext cx="11702062" cy="919865"/>
          </a:xfrm>
        </p:spPr>
        <p:txBody>
          <a:bodyPr>
            <a:noAutofit/>
          </a:bodyPr>
          <a:lstStyle/>
          <a:p>
            <a:pPr algn="ctr"/>
            <a:r>
              <a:rPr lang="en-US" dirty="0" smtClean="0">
                <a:latin typeface="Arial" charset="0"/>
                <a:ea typeface="Arial" charset="0"/>
                <a:cs typeface="Arial" charset="0"/>
              </a:rPr>
              <a:t>Summary</a:t>
            </a:r>
            <a:endParaRPr lang="en-US" dirty="0">
              <a:latin typeface="Arial" charset="0"/>
              <a:ea typeface="Arial" charset="0"/>
              <a:cs typeface="Arial" charset="0"/>
            </a:endParaRPr>
          </a:p>
        </p:txBody>
      </p:sp>
    </p:spTree>
    <p:extLst>
      <p:ext uri="{BB962C8B-B14F-4D97-AF65-F5344CB8AC3E}">
        <p14:creationId xmlns:p14="http://schemas.microsoft.com/office/powerpoint/2010/main" val="31125268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4407" y="1838653"/>
            <a:ext cx="10515600" cy="4722206"/>
          </a:xfrm>
        </p:spPr>
        <p:txBody>
          <a:bodyPr>
            <a:normAutofit/>
          </a:bodyPr>
          <a:lstStyle/>
          <a:p>
            <a:pPr marL="0" lvl="0" indent="0">
              <a:buNone/>
            </a:pPr>
            <a:r>
              <a:rPr lang="en-US" sz="3500" u="sng" dirty="0" smtClean="0"/>
              <a:t>Special Elections</a:t>
            </a:r>
            <a:endParaRPr lang="en-US" sz="3500" u="sng" dirty="0"/>
          </a:p>
          <a:p>
            <a:r>
              <a:rPr lang="en-US" dirty="0">
                <a:hlinkClick r:id="rId2"/>
              </a:rPr>
              <a:t>Transition Meeting Election Results</a:t>
            </a:r>
            <a:endParaRPr lang="en-US" dirty="0"/>
          </a:p>
          <a:p>
            <a:pPr marL="457200" lvl="1" indent="0">
              <a:buNone/>
            </a:pPr>
            <a:endParaRPr lang="en-US" dirty="0"/>
          </a:p>
          <a:p>
            <a:pPr lvl="0"/>
            <a:endParaRPr lang="en-US" sz="2400" dirty="0"/>
          </a:p>
        </p:txBody>
      </p:sp>
      <p:grpSp>
        <p:nvGrpSpPr>
          <p:cNvPr id="4" name="Group 3">
            <a:extLst>
              <a:ext uri="{FF2B5EF4-FFF2-40B4-BE49-F238E27FC236}">
                <a16:creationId xmlns="" xmlns:a16="http://schemas.microsoft.com/office/drawing/2014/main" id="{92996B6C-FDB2-46E2-AF13-222F3CC8EEFF}"/>
              </a:ext>
            </a:extLst>
          </p:cNvPr>
          <p:cNvGrpSpPr/>
          <p:nvPr/>
        </p:nvGrpSpPr>
        <p:grpSpPr>
          <a:xfrm>
            <a:off x="218313" y="185205"/>
            <a:ext cx="11738972" cy="1000657"/>
            <a:chOff x="351818" y="3706049"/>
            <a:chExt cx="7629334" cy="650342"/>
          </a:xfrm>
        </p:grpSpPr>
        <p:sp>
          <p:nvSpPr>
            <p:cNvPr id="5" name="Text Box 2">
              <a:extLst>
                <a:ext uri="{FF2B5EF4-FFF2-40B4-BE49-F238E27FC236}">
                  <a16:creationId xmlns="" xmlns:a16="http://schemas.microsoft.com/office/drawing/2014/main"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6" name="Text Box 2">
              <a:extLst>
                <a:ext uri="{FF2B5EF4-FFF2-40B4-BE49-F238E27FC236}">
                  <a16:creationId xmlns="" xmlns:a16="http://schemas.microsoft.com/office/drawing/2014/main"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MAY 7, 2019</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7" name="Oval 6">
              <a:extLst>
                <a:ext uri="{FF2B5EF4-FFF2-40B4-BE49-F238E27FC236}">
                  <a16:creationId xmlns="" xmlns:a16="http://schemas.microsoft.com/office/drawing/2014/main"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a14="http://schemas.microsoft.com/office/drawing/2010/main" xmlns="" w="25400">
                  <a:solidFill>
                    <a:schemeClr val="dk1">
                      <a:lumMod val="0"/>
                      <a:lumOff val="0"/>
                    </a:schemeClr>
                  </a:solidFill>
                  <a:round/>
                  <a:headEnd/>
                  <a:tailEnd/>
                </a14:hiddenLine>
              </a:ext>
              <a:ext uri="{AF507438-7753-43e0-B8FC-AC1667EBCBE1}">
                <a14:hiddenEffects xmlns:a14="http://schemas.microsoft.com/office/drawing/2010/main" xmlns="">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8" name="Picture 7" descr="A drawing of a face&#10;&#10;Description generated with high confidence">
              <a:extLst>
                <a:ext uri="{FF2B5EF4-FFF2-40B4-BE49-F238E27FC236}">
                  <a16:creationId xmlns="" xmlns:a16="http://schemas.microsoft.com/office/drawing/2014/main"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9" name="Title 2"/>
          <p:cNvSpPr>
            <a:spLocks noGrp="1"/>
          </p:cNvSpPr>
          <p:nvPr>
            <p:ph type="title"/>
          </p:nvPr>
        </p:nvSpPr>
        <p:spPr>
          <a:xfrm>
            <a:off x="255223" y="918788"/>
            <a:ext cx="11702062" cy="919865"/>
          </a:xfrm>
        </p:spPr>
        <p:txBody>
          <a:bodyPr>
            <a:noAutofit/>
          </a:bodyPr>
          <a:lstStyle/>
          <a:p>
            <a:pPr algn="ctr"/>
            <a:r>
              <a:rPr lang="en-US" dirty="0" smtClean="0">
                <a:latin typeface="Arial" charset="0"/>
                <a:ea typeface="Arial" charset="0"/>
                <a:cs typeface="Arial" charset="0"/>
              </a:rPr>
              <a:t>Summary</a:t>
            </a:r>
            <a:endParaRPr lang="en-US" dirty="0">
              <a:latin typeface="Arial" charset="0"/>
              <a:ea typeface="Arial" charset="0"/>
              <a:cs typeface="Arial" charset="0"/>
            </a:endParaRPr>
          </a:p>
        </p:txBody>
      </p:sp>
    </p:spTree>
    <p:extLst>
      <p:ext uri="{BB962C8B-B14F-4D97-AF65-F5344CB8AC3E}">
        <p14:creationId xmlns:p14="http://schemas.microsoft.com/office/powerpoint/2010/main" val="23043150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8313" y="1751508"/>
            <a:ext cx="10961649" cy="4619780"/>
          </a:xfrm>
        </p:spPr>
        <p:txBody>
          <a:bodyPr>
            <a:normAutofit lnSpcReduction="10000"/>
          </a:bodyPr>
          <a:lstStyle/>
          <a:p>
            <a:pPr marL="0" indent="0">
              <a:buNone/>
            </a:pPr>
            <a:r>
              <a:rPr lang="en-US" sz="3200" u="sng" dirty="0"/>
              <a:t>Special Order: </a:t>
            </a:r>
            <a:r>
              <a:rPr lang="en-US" sz="3200" i="1" u="sng" dirty="0" smtClean="0"/>
              <a:t>The State of the Athletic Department</a:t>
            </a:r>
            <a:endParaRPr lang="en-US" sz="3200" dirty="0"/>
          </a:p>
          <a:p>
            <a:pPr lvl="0">
              <a:spcBef>
                <a:spcPts val="1800"/>
              </a:spcBef>
            </a:pPr>
            <a:r>
              <a:rPr lang="en-US" sz="2600" dirty="0"/>
              <a:t>Damon Evans, Director of Athletics at the University of Maryland, provided an update on the state of the University Athletic Department.</a:t>
            </a:r>
          </a:p>
          <a:p>
            <a:pPr lvl="0">
              <a:spcBef>
                <a:spcPts val="1800"/>
              </a:spcBef>
            </a:pPr>
            <a:r>
              <a:rPr lang="en-US" sz="2600" dirty="0"/>
              <a:t>Evans commented that the mission of the Athletic Department should be to support student athletes in all aspects of their academic, athletic, and professional development and to reinforce the academic mission of the University.</a:t>
            </a:r>
          </a:p>
          <a:p>
            <a:pPr lvl="0">
              <a:spcBef>
                <a:spcPts val="1800"/>
              </a:spcBef>
            </a:pPr>
            <a:r>
              <a:rPr lang="en-US" sz="2600" dirty="0"/>
              <a:t>He noted that over half of the student athletes at the University have at least a 3.0 GPA, and that 100 student athletes over the past five years have pursued master’s degrees after graduation. He reviewed the professional successes of several University student </a:t>
            </a:r>
            <a:r>
              <a:rPr lang="en-US" sz="2600" dirty="0" smtClean="0"/>
              <a:t>athletes</a:t>
            </a:r>
            <a:r>
              <a:rPr lang="en-US" sz="2600" dirty="0"/>
              <a:t>.</a:t>
            </a:r>
            <a:endParaRPr lang="en-US" sz="2600" dirty="0"/>
          </a:p>
        </p:txBody>
      </p:sp>
      <p:grpSp>
        <p:nvGrpSpPr>
          <p:cNvPr id="4" name="Group 3">
            <a:extLst>
              <a:ext uri="{FF2B5EF4-FFF2-40B4-BE49-F238E27FC236}">
                <a16:creationId xmlns="" xmlns:a16="http://schemas.microsoft.com/office/drawing/2014/main" id="{92996B6C-FDB2-46E2-AF13-222F3CC8EEFF}"/>
              </a:ext>
            </a:extLst>
          </p:cNvPr>
          <p:cNvGrpSpPr/>
          <p:nvPr/>
        </p:nvGrpSpPr>
        <p:grpSpPr>
          <a:xfrm>
            <a:off x="218313" y="185205"/>
            <a:ext cx="11738972" cy="1000657"/>
            <a:chOff x="351818" y="3706049"/>
            <a:chExt cx="7629334" cy="650342"/>
          </a:xfrm>
        </p:grpSpPr>
        <p:sp>
          <p:nvSpPr>
            <p:cNvPr id="5" name="Text Box 2">
              <a:extLst>
                <a:ext uri="{FF2B5EF4-FFF2-40B4-BE49-F238E27FC236}">
                  <a16:creationId xmlns="" xmlns:a16="http://schemas.microsoft.com/office/drawing/2014/main"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6" name="Text Box 2">
              <a:extLst>
                <a:ext uri="{FF2B5EF4-FFF2-40B4-BE49-F238E27FC236}">
                  <a16:creationId xmlns="" xmlns:a16="http://schemas.microsoft.com/office/drawing/2014/main" id="{501D8E2B-DDAE-41CC-9348-88DC80CDB6BC}"/>
                </a:ext>
              </a:extLst>
            </p:cNvPr>
            <p:cNvSpPr txBox="1">
              <a:spLocks noChangeArrowheads="1"/>
            </p:cNvSpPr>
            <p:nvPr/>
          </p:nvSpPr>
          <p:spPr bwMode="auto">
            <a:xfrm>
              <a:off x="3814918" y="3864001"/>
              <a:ext cx="4166234" cy="339317"/>
            </a:xfrm>
            <a:prstGeom prst="rect">
              <a:avLst/>
            </a:prstGeom>
            <a:blipFill>
              <a:blip r:embed="rId2"/>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MAY 7, 2019</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7" name="Oval 6">
              <a:extLst>
                <a:ext uri="{FF2B5EF4-FFF2-40B4-BE49-F238E27FC236}">
                  <a16:creationId xmlns="" xmlns:a16="http://schemas.microsoft.com/office/drawing/2014/main"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a14="http://schemas.microsoft.com/office/drawing/2010/main" xmlns="" w="25400">
                  <a:solidFill>
                    <a:schemeClr val="dk1">
                      <a:lumMod val="0"/>
                      <a:lumOff val="0"/>
                    </a:schemeClr>
                  </a:solidFill>
                  <a:round/>
                  <a:headEnd/>
                  <a:tailEnd/>
                </a14:hiddenLine>
              </a:ext>
              <a:ext uri="{AF507438-7753-43e0-B8FC-AC1667EBCBE1}">
                <a14:hiddenEffects xmlns:a14="http://schemas.microsoft.com/office/drawing/2010/main" xmlns="">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8" name="Picture 7" descr="A drawing of a face&#10;&#10;Description generated with high confidence">
              <a:extLst>
                <a:ext uri="{FF2B5EF4-FFF2-40B4-BE49-F238E27FC236}">
                  <a16:creationId xmlns="" xmlns:a16="http://schemas.microsoft.com/office/drawing/2014/main" id="{4A636564-0717-44C3-9ECD-CF1338D7829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9" name="Title 2"/>
          <p:cNvSpPr>
            <a:spLocks noGrp="1"/>
          </p:cNvSpPr>
          <p:nvPr>
            <p:ph type="title"/>
          </p:nvPr>
        </p:nvSpPr>
        <p:spPr>
          <a:xfrm>
            <a:off x="255223" y="801021"/>
            <a:ext cx="11702062" cy="1155400"/>
          </a:xfrm>
        </p:spPr>
        <p:txBody>
          <a:bodyPr>
            <a:noAutofit/>
          </a:bodyPr>
          <a:lstStyle/>
          <a:p>
            <a:pPr algn="ctr"/>
            <a:r>
              <a:rPr lang="en-US" dirty="0" smtClean="0">
                <a:latin typeface="Arial" charset="0"/>
                <a:ea typeface="Arial" charset="0"/>
                <a:cs typeface="Arial" charset="0"/>
              </a:rPr>
              <a:t>Summary</a:t>
            </a:r>
            <a:endParaRPr lang="en-US" dirty="0">
              <a:latin typeface="Arial" charset="0"/>
              <a:ea typeface="Arial" charset="0"/>
              <a:cs typeface="Arial" charset="0"/>
            </a:endParaRPr>
          </a:p>
        </p:txBody>
      </p:sp>
    </p:spTree>
    <p:extLst>
      <p:ext uri="{BB962C8B-B14F-4D97-AF65-F5344CB8AC3E}">
        <p14:creationId xmlns:p14="http://schemas.microsoft.com/office/powerpoint/2010/main" val="19455601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8313" y="1751508"/>
            <a:ext cx="10961649" cy="4619780"/>
          </a:xfrm>
        </p:spPr>
        <p:txBody>
          <a:bodyPr/>
          <a:lstStyle/>
          <a:p>
            <a:pPr marL="0" indent="0">
              <a:buNone/>
            </a:pPr>
            <a:r>
              <a:rPr lang="en-US" sz="3200" u="sng" dirty="0"/>
              <a:t>Special Order: </a:t>
            </a:r>
            <a:r>
              <a:rPr lang="en-US" sz="3200" i="1" u="sng" dirty="0" smtClean="0"/>
              <a:t>The State of the Athletic Department</a:t>
            </a:r>
            <a:endParaRPr lang="en-US" sz="3200" dirty="0"/>
          </a:p>
          <a:p>
            <a:pPr lvl="0">
              <a:spcBef>
                <a:spcPts val="1800"/>
              </a:spcBef>
            </a:pPr>
            <a:r>
              <a:rPr lang="en-US" sz="2600" dirty="0"/>
              <a:t>Evans commented on the opportunities that have been provided by the University’s move to the Big 10 Conference and discussed the financial implications of the move to the Big 10.</a:t>
            </a:r>
          </a:p>
          <a:p>
            <a:pPr lvl="0">
              <a:spcBef>
                <a:spcPts val="1800"/>
              </a:spcBef>
            </a:pPr>
            <a:r>
              <a:rPr lang="en-US" sz="2600" dirty="0"/>
              <a:t>He shared that the Athletic Department has completed most of the recommendations made by the investigations into the death of Jordan McNair and the alleged toxic culture of the football program. He thanked the Senate Executive Committee for its review of the reports and for its own recommendations. </a:t>
            </a:r>
          </a:p>
        </p:txBody>
      </p:sp>
      <p:grpSp>
        <p:nvGrpSpPr>
          <p:cNvPr id="4" name="Group 3">
            <a:extLst>
              <a:ext uri="{FF2B5EF4-FFF2-40B4-BE49-F238E27FC236}">
                <a16:creationId xmlns="" xmlns:a16="http://schemas.microsoft.com/office/drawing/2014/main" id="{92996B6C-FDB2-46E2-AF13-222F3CC8EEFF}"/>
              </a:ext>
            </a:extLst>
          </p:cNvPr>
          <p:cNvGrpSpPr/>
          <p:nvPr/>
        </p:nvGrpSpPr>
        <p:grpSpPr>
          <a:xfrm>
            <a:off x="218313" y="185205"/>
            <a:ext cx="11738972" cy="1000657"/>
            <a:chOff x="351818" y="3706049"/>
            <a:chExt cx="7629334" cy="650342"/>
          </a:xfrm>
        </p:grpSpPr>
        <p:sp>
          <p:nvSpPr>
            <p:cNvPr id="5" name="Text Box 2">
              <a:extLst>
                <a:ext uri="{FF2B5EF4-FFF2-40B4-BE49-F238E27FC236}">
                  <a16:creationId xmlns="" xmlns:a16="http://schemas.microsoft.com/office/drawing/2014/main"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6" name="Text Box 2">
              <a:extLst>
                <a:ext uri="{FF2B5EF4-FFF2-40B4-BE49-F238E27FC236}">
                  <a16:creationId xmlns="" xmlns:a16="http://schemas.microsoft.com/office/drawing/2014/main" id="{501D8E2B-DDAE-41CC-9348-88DC80CDB6BC}"/>
                </a:ext>
              </a:extLst>
            </p:cNvPr>
            <p:cNvSpPr txBox="1">
              <a:spLocks noChangeArrowheads="1"/>
            </p:cNvSpPr>
            <p:nvPr/>
          </p:nvSpPr>
          <p:spPr bwMode="auto">
            <a:xfrm>
              <a:off x="3814918" y="3864001"/>
              <a:ext cx="4166234" cy="339317"/>
            </a:xfrm>
            <a:prstGeom prst="rect">
              <a:avLst/>
            </a:prstGeom>
            <a:blipFill>
              <a:blip r:embed="rId2"/>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MAY 7, 2019</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7" name="Oval 6">
              <a:extLst>
                <a:ext uri="{FF2B5EF4-FFF2-40B4-BE49-F238E27FC236}">
                  <a16:creationId xmlns="" xmlns:a16="http://schemas.microsoft.com/office/drawing/2014/main"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a14="http://schemas.microsoft.com/office/drawing/2010/main" xmlns="" w="25400">
                  <a:solidFill>
                    <a:schemeClr val="dk1">
                      <a:lumMod val="0"/>
                      <a:lumOff val="0"/>
                    </a:schemeClr>
                  </a:solidFill>
                  <a:round/>
                  <a:headEnd/>
                  <a:tailEnd/>
                </a14:hiddenLine>
              </a:ext>
              <a:ext uri="{AF507438-7753-43e0-B8FC-AC1667EBCBE1}">
                <a14:hiddenEffects xmlns:a14="http://schemas.microsoft.com/office/drawing/2010/main" xmlns="">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8" name="Picture 7" descr="A drawing of a face&#10;&#10;Description generated with high confidence">
              <a:extLst>
                <a:ext uri="{FF2B5EF4-FFF2-40B4-BE49-F238E27FC236}">
                  <a16:creationId xmlns="" xmlns:a16="http://schemas.microsoft.com/office/drawing/2014/main" id="{4A636564-0717-44C3-9ECD-CF1338D7829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9" name="Title 2"/>
          <p:cNvSpPr>
            <a:spLocks noGrp="1"/>
          </p:cNvSpPr>
          <p:nvPr>
            <p:ph type="title"/>
          </p:nvPr>
        </p:nvSpPr>
        <p:spPr>
          <a:xfrm>
            <a:off x="255223" y="801021"/>
            <a:ext cx="11702062" cy="1155400"/>
          </a:xfrm>
        </p:spPr>
        <p:txBody>
          <a:bodyPr>
            <a:noAutofit/>
          </a:bodyPr>
          <a:lstStyle/>
          <a:p>
            <a:pPr algn="ctr"/>
            <a:r>
              <a:rPr lang="en-US" dirty="0" smtClean="0">
                <a:latin typeface="Arial" charset="0"/>
                <a:ea typeface="Arial" charset="0"/>
                <a:cs typeface="Arial" charset="0"/>
              </a:rPr>
              <a:t>Summary</a:t>
            </a:r>
            <a:endParaRPr lang="en-US" dirty="0">
              <a:latin typeface="Arial" charset="0"/>
              <a:ea typeface="Arial" charset="0"/>
              <a:cs typeface="Arial" charset="0"/>
            </a:endParaRPr>
          </a:p>
        </p:txBody>
      </p:sp>
    </p:spTree>
    <p:extLst>
      <p:ext uri="{BB962C8B-B14F-4D97-AF65-F5344CB8AC3E}">
        <p14:creationId xmlns:p14="http://schemas.microsoft.com/office/powerpoint/2010/main" val="4388913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55223" y="801021"/>
            <a:ext cx="11702062" cy="1155400"/>
          </a:xfrm>
        </p:spPr>
        <p:txBody>
          <a:bodyPr>
            <a:noAutofit/>
          </a:bodyPr>
          <a:lstStyle/>
          <a:p>
            <a:pPr algn="ctr"/>
            <a:r>
              <a:rPr lang="en-US" dirty="0" smtClean="0">
                <a:latin typeface="Arial" charset="0"/>
                <a:ea typeface="Arial" charset="0"/>
                <a:cs typeface="Arial" charset="0"/>
              </a:rPr>
              <a:t>Relevant Links</a:t>
            </a:r>
            <a:endParaRPr lang="en-US" dirty="0">
              <a:latin typeface="Arial" charset="0"/>
              <a:ea typeface="Arial" charset="0"/>
              <a:cs typeface="Arial" charset="0"/>
            </a:endParaRPr>
          </a:p>
        </p:txBody>
      </p:sp>
      <p:sp>
        <p:nvSpPr>
          <p:cNvPr id="4" name="Content Placeholder 3"/>
          <p:cNvSpPr>
            <a:spLocks noGrp="1"/>
          </p:cNvSpPr>
          <p:nvPr>
            <p:ph idx="1"/>
          </p:nvPr>
        </p:nvSpPr>
        <p:spPr>
          <a:xfrm>
            <a:off x="255222" y="2049477"/>
            <a:ext cx="11702062" cy="4496466"/>
          </a:xfrm>
        </p:spPr>
        <p:txBody>
          <a:bodyPr>
            <a:normAutofit/>
          </a:bodyPr>
          <a:lstStyle/>
          <a:p>
            <a:pPr lvl="0"/>
            <a:r>
              <a:rPr lang="en-US" dirty="0"/>
              <a:t>Enhancing Senate Input on University Planning and Resources</a:t>
            </a:r>
            <a:br>
              <a:rPr lang="en-US" dirty="0"/>
            </a:br>
            <a:r>
              <a:rPr lang="en-US" u="sng" dirty="0">
                <a:hlinkClick r:id="rId3"/>
              </a:rPr>
              <a:t>https://senate.umd.edu/searchBills/view?billId=639</a:t>
            </a:r>
            <a:endParaRPr lang="en-US" dirty="0"/>
          </a:p>
          <a:p>
            <a:pPr lvl="0"/>
            <a:r>
              <a:rPr lang="en-US" dirty="0"/>
              <a:t>Transition Meeting Election Results</a:t>
            </a:r>
            <a:endParaRPr lang="en-US" dirty="0"/>
          </a:p>
          <a:p>
            <a:pPr marL="0" indent="228600">
              <a:buNone/>
            </a:pPr>
            <a:r>
              <a:rPr lang="en-US" u="sng" dirty="0" smtClean="0">
                <a:hlinkClick r:id="rId4"/>
              </a:rPr>
              <a:t>https</a:t>
            </a:r>
            <a:r>
              <a:rPr lang="en-US" u="sng" dirty="0">
                <a:hlinkClick r:id="rId4"/>
              </a:rPr>
              <a:t>://senate.umd.edu/results#transition_results</a:t>
            </a:r>
            <a:endParaRPr lang="en-US" dirty="0"/>
          </a:p>
          <a:p>
            <a:pPr lvl="0"/>
            <a:r>
              <a:rPr lang="en-US" dirty="0"/>
              <a:t>2019-2020 Senate Meeting Schedule</a:t>
            </a:r>
            <a:br>
              <a:rPr lang="en-US" dirty="0"/>
            </a:br>
            <a:r>
              <a:rPr lang="en-US" u="sng" dirty="0">
                <a:hlinkClick r:id="rId5"/>
              </a:rPr>
              <a:t>https://senate.umd.edu/2019-2020-schedule</a:t>
            </a:r>
            <a:endParaRPr lang="en-US" dirty="0"/>
          </a:p>
          <a:p>
            <a:pPr lvl="0"/>
            <a:r>
              <a:rPr lang="en-US" u="sng" dirty="0"/>
              <a:t>The State of the Athletic Department</a:t>
            </a:r>
            <a:br>
              <a:rPr lang="en-US" u="sng" dirty="0"/>
            </a:br>
            <a:r>
              <a:rPr lang="en-US" u="sng" dirty="0">
                <a:hlinkClick r:id="rId6"/>
              </a:rPr>
              <a:t>https://senate.umd.edu/system/files/resources/MeetingMaterials/05072019/State_of_Athletics_Overview.pdf</a:t>
            </a:r>
            <a:endParaRPr lang="en-US" dirty="0"/>
          </a:p>
          <a:p>
            <a:pPr marL="0" lvl="0" indent="0">
              <a:buNone/>
            </a:pPr>
            <a:endParaRPr lang="en-US" dirty="0"/>
          </a:p>
        </p:txBody>
      </p:sp>
      <p:grpSp>
        <p:nvGrpSpPr>
          <p:cNvPr id="14" name="Group 13">
            <a:extLst>
              <a:ext uri="{FF2B5EF4-FFF2-40B4-BE49-F238E27FC236}">
                <a16:creationId xmlns="" xmlns:a16="http://schemas.microsoft.com/office/drawing/2014/main" id="{92996B6C-FDB2-46E2-AF13-222F3CC8EEFF}"/>
              </a:ext>
            </a:extLst>
          </p:cNvPr>
          <p:cNvGrpSpPr/>
          <p:nvPr/>
        </p:nvGrpSpPr>
        <p:grpSpPr>
          <a:xfrm>
            <a:off x="218313" y="185205"/>
            <a:ext cx="11738972" cy="1000657"/>
            <a:chOff x="351818" y="3706049"/>
            <a:chExt cx="7629334" cy="650342"/>
          </a:xfrm>
        </p:grpSpPr>
        <p:sp>
          <p:nvSpPr>
            <p:cNvPr id="15" name="Text Box 2">
              <a:extLst>
                <a:ext uri="{FF2B5EF4-FFF2-40B4-BE49-F238E27FC236}">
                  <a16:creationId xmlns="" xmlns:a16="http://schemas.microsoft.com/office/drawing/2014/main"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6" name="Text Box 2">
              <a:extLst>
                <a:ext uri="{FF2B5EF4-FFF2-40B4-BE49-F238E27FC236}">
                  <a16:creationId xmlns="" xmlns:a16="http://schemas.microsoft.com/office/drawing/2014/main" id="{501D8E2B-DDAE-41CC-9348-88DC80CDB6BC}"/>
                </a:ext>
              </a:extLst>
            </p:cNvPr>
            <p:cNvSpPr txBox="1">
              <a:spLocks noChangeArrowheads="1"/>
            </p:cNvSpPr>
            <p:nvPr/>
          </p:nvSpPr>
          <p:spPr bwMode="auto">
            <a:xfrm>
              <a:off x="3814918" y="3864001"/>
              <a:ext cx="4166234" cy="339317"/>
            </a:xfrm>
            <a:prstGeom prst="rect">
              <a:avLst/>
            </a:prstGeom>
            <a:blipFill>
              <a:blip r:embed="rId7"/>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MAY 7, 2019</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17" name="Oval 16">
              <a:extLst>
                <a:ext uri="{FF2B5EF4-FFF2-40B4-BE49-F238E27FC236}">
                  <a16:creationId xmlns="" xmlns:a16="http://schemas.microsoft.com/office/drawing/2014/main"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a14="http://schemas.microsoft.com/office/drawing/2010/main" xmlns="" w="25400">
                  <a:solidFill>
                    <a:schemeClr val="dk1">
                      <a:lumMod val="0"/>
                      <a:lumOff val="0"/>
                    </a:schemeClr>
                  </a:solidFill>
                  <a:round/>
                  <a:headEnd/>
                  <a:tailEnd/>
                </a14:hiddenLine>
              </a:ext>
              <a:ext uri="{AF507438-7753-43e0-B8FC-AC1667EBCBE1}">
                <a14:hiddenEffects xmlns:a14="http://schemas.microsoft.com/office/drawing/2010/main" xmlns="">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18" name="Picture 17" descr="A drawing of a face&#10;&#10;Description generated with high confidence">
              <a:extLst>
                <a:ext uri="{FF2B5EF4-FFF2-40B4-BE49-F238E27FC236}">
                  <a16:creationId xmlns="" xmlns:a16="http://schemas.microsoft.com/office/drawing/2014/main" id="{4A636564-0717-44C3-9ECD-CF1338D7829B}"/>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Tree>
    <p:extLst>
      <p:ext uri="{BB962C8B-B14F-4D97-AF65-F5344CB8AC3E}">
        <p14:creationId xmlns:p14="http://schemas.microsoft.com/office/powerpoint/2010/main" val="422187401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PPRESENTATIONGUID" val="10497672-b765-41bd-aa25-a4f93b71a9fd"/>
  <p:tag name="WASPOLLED" val="B66E01EFC7A14AFC8282E51FAD903040"/>
  <p:tag name="TPVERSION" val="6"/>
  <p:tag name="TPFULLVERSION" val="7.5.8.4"/>
  <p:tag name="PPTVERSION" val="16"/>
  <p:tag name="TPOS" val="2"/>
  <p:tag name="TPLASTSAVEVERSION" val="6.2 PC"/>
</p:tagLst>
</file>

<file path=ppt/theme/theme1.xml><?xml version="1.0" encoding="utf-8"?>
<a:theme xmlns:a="http://schemas.openxmlformats.org/drawingml/2006/main" name="Senate">
  <a:themeElements>
    <a:clrScheme name="Senate">
      <a:dk1>
        <a:sysClr val="windowText" lastClr="000000"/>
      </a:dk1>
      <a:lt1>
        <a:sysClr val="window" lastClr="FFFFFF"/>
      </a:lt1>
      <a:dk2>
        <a:srgbClr val="44546A"/>
      </a:dk2>
      <a:lt2>
        <a:srgbClr val="E7E6E6"/>
      </a:lt2>
      <a:accent1>
        <a:srgbClr val="C00000"/>
      </a:accent1>
      <a:accent2>
        <a:srgbClr val="FFC000"/>
      </a:accent2>
      <a:accent3>
        <a:srgbClr val="000000"/>
      </a:accent3>
      <a:accent4>
        <a:srgbClr val="FFC000"/>
      </a:accent4>
      <a:accent5>
        <a:srgbClr val="5B9BD5"/>
      </a:accent5>
      <a:accent6>
        <a:srgbClr val="70AD47"/>
      </a:accent6>
      <a:hlink>
        <a:srgbClr val="C00000"/>
      </a:hlink>
      <a:folHlink>
        <a:srgbClr val="C0000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enate" id="{2D616F40-BC23-4586-8C16-C951F3592D13}" vid="{88D69AA8-767A-49E2-9451-86C3910ADB9A}"/>
    </a:ext>
  </a:extLst>
</a:theme>
</file>

<file path=ppt/theme/theme10.xml><?xml version="1.0" encoding="utf-8"?>
<a:theme xmlns:a="http://schemas.openxmlformats.org/drawingml/2006/main" name="15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11.xml><?xml version="1.0" encoding="utf-8"?>
<a:theme xmlns:a="http://schemas.openxmlformats.org/drawingml/2006/main" name="16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12.xml><?xml version="1.0" encoding="utf-8"?>
<a:theme xmlns:a="http://schemas.openxmlformats.org/drawingml/2006/main" name="17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13.xml><?xml version="1.0" encoding="utf-8"?>
<a:theme xmlns:a="http://schemas.openxmlformats.org/drawingml/2006/main" name="18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14.xml><?xml version="1.0" encoding="utf-8"?>
<a:theme xmlns:a="http://schemas.openxmlformats.org/drawingml/2006/main" name="19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15.xml><?xml version="1.0" encoding="utf-8"?>
<a:theme xmlns:a="http://schemas.openxmlformats.org/drawingml/2006/main" name="20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1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7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3.xml><?xml version="1.0" encoding="utf-8"?>
<a:theme xmlns:a="http://schemas.openxmlformats.org/drawingml/2006/main" name="8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4.xml><?xml version="1.0" encoding="utf-8"?>
<a:theme xmlns:a="http://schemas.openxmlformats.org/drawingml/2006/main" name="9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5.xml><?xml version="1.0" encoding="utf-8"?>
<a:theme xmlns:a="http://schemas.openxmlformats.org/drawingml/2006/main" name="10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6.xml><?xml version="1.0" encoding="utf-8"?>
<a:theme xmlns:a="http://schemas.openxmlformats.org/drawingml/2006/main" name="11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7.xml><?xml version="1.0" encoding="utf-8"?>
<a:theme xmlns:a="http://schemas.openxmlformats.org/drawingml/2006/main" name="12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8.xml><?xml version="1.0" encoding="utf-8"?>
<a:theme xmlns:a="http://schemas.openxmlformats.org/drawingml/2006/main" name="13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9.xml><?xml version="1.0" encoding="utf-8"?>
<a:theme xmlns:a="http://schemas.openxmlformats.org/drawingml/2006/main" name="14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docProps/app.xml><?xml version="1.0" encoding="utf-8"?>
<Properties xmlns="http://schemas.openxmlformats.org/officeDocument/2006/extended-properties" xmlns:vt="http://schemas.openxmlformats.org/officeDocument/2006/docPropsVTypes">
  <Template>Senate Slides 2017</Template>
  <TotalTime>605</TotalTime>
  <Words>516</Words>
  <Application>Microsoft Office PowerPoint</Application>
  <PresentationFormat>Widescreen</PresentationFormat>
  <Paragraphs>83</Paragraphs>
  <Slides>8</Slides>
  <Notes>1</Notes>
  <HiddenSlides>0</HiddenSlides>
  <MMClips>0</MMClips>
  <ScaleCrop>false</ScaleCrop>
  <HeadingPairs>
    <vt:vector size="6" baseType="variant">
      <vt:variant>
        <vt:lpstr>Fonts Used</vt:lpstr>
      </vt:variant>
      <vt:variant>
        <vt:i4>5</vt:i4>
      </vt:variant>
      <vt:variant>
        <vt:lpstr>Theme</vt:lpstr>
      </vt:variant>
      <vt:variant>
        <vt:i4>15</vt:i4>
      </vt:variant>
      <vt:variant>
        <vt:lpstr>Slide Titles</vt:lpstr>
      </vt:variant>
      <vt:variant>
        <vt:i4>8</vt:i4>
      </vt:variant>
    </vt:vector>
  </HeadingPairs>
  <TitlesOfParts>
    <vt:vector size="28" baseType="lpstr">
      <vt:lpstr>ＭＳ Ｐゴシック</vt:lpstr>
      <vt:lpstr>ＭＳ Ｐゴシック</vt:lpstr>
      <vt:lpstr>Arial</vt:lpstr>
      <vt:lpstr>Calibri</vt:lpstr>
      <vt:lpstr>Times New Roman</vt:lpstr>
      <vt:lpstr>Senate</vt:lpstr>
      <vt:lpstr>7_MCQ</vt:lpstr>
      <vt:lpstr>8_MCQ</vt:lpstr>
      <vt:lpstr>9_MCQ</vt:lpstr>
      <vt:lpstr>10_MCQ</vt:lpstr>
      <vt:lpstr>11_MCQ</vt:lpstr>
      <vt:lpstr>12_MCQ</vt:lpstr>
      <vt:lpstr>13_MCQ</vt:lpstr>
      <vt:lpstr>14_MCQ</vt:lpstr>
      <vt:lpstr>15_MCQ</vt:lpstr>
      <vt:lpstr>16_MCQ</vt:lpstr>
      <vt:lpstr>17_MCQ</vt:lpstr>
      <vt:lpstr>18_MCQ</vt:lpstr>
      <vt:lpstr>19_MCQ</vt:lpstr>
      <vt:lpstr>20_MCQ</vt:lpstr>
      <vt:lpstr>Senate Meeting Summary</vt:lpstr>
      <vt:lpstr>Summary</vt:lpstr>
      <vt:lpstr>Summary</vt:lpstr>
      <vt:lpstr>Summary</vt:lpstr>
      <vt:lpstr>Summary</vt:lpstr>
      <vt:lpstr>Summary</vt:lpstr>
      <vt:lpstr>Summary</vt:lpstr>
      <vt:lpstr>Relevant Links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Agenda</dc:title>
  <dc:creator>Reka Montfort</dc:creator>
  <cp:lastModifiedBy>Sarah Feeney</cp:lastModifiedBy>
  <cp:revision>91</cp:revision>
  <dcterms:created xsi:type="dcterms:W3CDTF">2017-09-04T22:41:22Z</dcterms:created>
  <dcterms:modified xsi:type="dcterms:W3CDTF">2019-05-14T17:25:02Z</dcterms:modified>
</cp:coreProperties>
</file>